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5763" cy="3686857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110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85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70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6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65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7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8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70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9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90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10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Лист1!$K$2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11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Лист1!$L$2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ser>
          <c:idx val="11"/>
          <c:order val="11"/>
          <c:tx>
            <c:strRef>
              <c:f>Лист1!$M$1</c:f>
              <c:strCache>
                <c:ptCount val="1"/>
                <c:pt idx="0">
                  <c:v>12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Лист1!$M$2</c:f>
              <c:numCache>
                <c:formatCode>General</c:formatCode>
                <c:ptCount val="1"/>
                <c:pt idx="0">
                  <c:v>105</c:v>
                </c:pt>
              </c:numCache>
            </c:numRef>
          </c:val>
        </c:ser>
        <c:gapWidth val="300"/>
        <c:overlap val="-97"/>
        <c:axId val="93275264"/>
        <c:axId val="98509568"/>
      </c:barChart>
      <c:catAx>
        <c:axId val="93275264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801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/>
                  <a:t>Месяцы</a:t>
                </a:r>
              </a:p>
            </c:rich>
          </c:tx>
          <c:layout/>
        </c:title>
        <c:tickLblPos val="none"/>
        <c:crossAx val="98509568"/>
        <c:crosses val="autoZero"/>
        <c:auto val="1"/>
        <c:lblAlgn val="ctr"/>
        <c:lblOffset val="100"/>
      </c:catAx>
      <c:valAx>
        <c:axId val="98509568"/>
        <c:scaling>
          <c:orientation val="minMax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 sz="1801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/>
                  <a:t>Расход электроэнергии, кВт. ч</a:t>
                </a:r>
              </a:p>
            </c:rich>
          </c:tx>
          <c:layout/>
        </c:title>
        <c:numFmt formatCode="General" sourceLinked="1"/>
        <c:tickLblPos val="nextTo"/>
        <c:crossAx val="9327526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6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Распределение </a:t>
            </a:r>
            <a:r>
              <a:rPr lang="ru-RU" dirty="0"/>
              <a:t>рабочих цеха по тарифным разрядам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распределение рабочих цеха по тарифным разрядам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</c:v>
                </c:pt>
                <c:pt idx="1">
                  <c:v>42</c:v>
                </c:pt>
                <c:pt idx="2">
                  <c:v>29</c:v>
                </c:pt>
                <c:pt idx="3">
                  <c:v>17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  <c:spPr>
        <a:noFill/>
        <a:ln w="25398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marker>
            <c:symbol val="none"/>
          </c:marker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2.2999999999999998</c:v>
                </c:pt>
                <c:pt idx="1">
                  <c:v>2.2000000000000002</c:v>
                </c:pt>
                <c:pt idx="2">
                  <c:v>2.5</c:v>
                </c:pt>
                <c:pt idx="3">
                  <c:v>2.6</c:v>
                </c:pt>
                <c:pt idx="4">
                  <c:v>2.8</c:v>
                </c:pt>
                <c:pt idx="5">
                  <c:v>1.9000000000000001</c:v>
                </c:pt>
              </c:numCache>
            </c:numRef>
          </c:val>
        </c:ser>
        <c:marker val="1"/>
        <c:axId val="42345600"/>
        <c:axId val="59244928"/>
      </c:lineChart>
      <c:catAx>
        <c:axId val="423456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973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/>
                  <a:t>Месяц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9244928"/>
        <c:crosses val="autoZero"/>
        <c:auto val="1"/>
        <c:lblAlgn val="ctr"/>
        <c:lblOffset val="100"/>
      </c:catAx>
      <c:valAx>
        <c:axId val="59244928"/>
        <c:scaling>
          <c:orientation val="minMax"/>
        </c:scaling>
        <c:axPos val="l"/>
        <c:majorGridlines>
          <c:spPr>
            <a:ln w="0" cmpd="sng">
              <a:solidFill>
                <a:prstClr val="black">
                  <a:tint val="75000"/>
                  <a:shade val="95000"/>
                  <a:satMod val="105000"/>
                </a:prst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973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/>
                  <a:t>Число приборов тыс. шт.</a:t>
                </a:r>
              </a:p>
            </c:rich>
          </c:tx>
          <c:layout/>
        </c:title>
        <c:numFmt formatCode="General" sourceLinked="1"/>
        <c:tickLblPos val="nextTo"/>
        <c:crossAx val="42345600"/>
        <c:crosses val="autoZero"/>
        <c:crossBetween val="between"/>
      </c:valAx>
      <c:spPr>
        <a:scene3d>
          <a:camera prst="orthographicFront"/>
          <a:lightRig rig="threePt" dir="t"/>
        </a:scene3d>
        <a:sp3d>
          <a:bevelT w="6350"/>
        </a:sp3d>
      </c:spPr>
    </c:plotArea>
    <c:plotVisOnly val="1"/>
    <c:dispBlanksAs val="gap"/>
  </c:chart>
  <c:txPr>
    <a:bodyPr/>
    <a:lstStyle/>
    <a:p>
      <a:pPr>
        <a:defRPr sz="1988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0828437160078012"/>
          <c:y val="6.1646346878009045E-2"/>
          <c:w val="0.85330028922774859"/>
          <c:h val="0.8767347091682556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 200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частота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200-400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частота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400-600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частота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600-800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частота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800-1000</c:v>
                </c:pt>
              </c:strCache>
            </c:strRef>
          </c:tx>
          <c:spPr>
            <a:ln cmpd="sng"/>
          </c:spPr>
          <c:cat>
            <c:strRef>
              <c:f>Лист1!$A$2:$A$5</c:f>
              <c:strCache>
                <c:ptCount val="1"/>
                <c:pt idx="0">
                  <c:v>частота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16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1000-1200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частота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9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1200-1400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частота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5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1400-1600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частота</c:v>
                </c:pt>
              </c:strCache>
            </c:strRef>
          </c:cat>
          <c:val>
            <c:numRef>
              <c:f>Лист1!$I$2:$I$5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</c:ser>
        <c:gapWidth val="0"/>
        <c:axId val="82932096"/>
        <c:axId val="82941440"/>
      </c:barChart>
      <c:catAx>
        <c:axId val="82932096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/>
                  <a:t>Продолжительность горения ламп, ч</a:t>
                </a:r>
              </a:p>
            </c:rich>
          </c:tx>
          <c:layout/>
        </c:title>
        <c:tickLblPos val="none"/>
        <c:crossAx val="82941440"/>
        <c:crosses val="autoZero"/>
        <c:auto val="1"/>
        <c:lblAlgn val="ctr"/>
        <c:lblOffset val="100"/>
      </c:catAx>
      <c:valAx>
        <c:axId val="82941440"/>
        <c:scaling>
          <c:orientation val="minMax"/>
        </c:scaling>
        <c:axPos val="l"/>
        <c:majorGridlines>
          <c:spPr>
            <a:ln w="25358" cmpd="sng"/>
          </c:spPr>
        </c:majorGridlines>
        <c:minorGridlines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/>
                  <a:t>Частота</a:t>
                </a:r>
              </a:p>
            </c:rich>
          </c:tx>
          <c:layout/>
        </c:title>
        <c:numFmt formatCode="General" sourceLinked="1"/>
        <c:tickLblPos val="nextTo"/>
        <c:crossAx val="8293209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5C33-37DE-46EE-B56A-63AAA3650565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D6BB3-3D23-4FFD-BCE4-9184A753A6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5C33-37DE-46EE-B56A-63AAA3650565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D6BB3-3D23-4FFD-BCE4-9184A753A6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5C33-37DE-46EE-B56A-63AAA3650565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D6BB3-3D23-4FFD-BCE4-9184A753A6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5C33-37DE-46EE-B56A-63AAA3650565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D6BB3-3D23-4FFD-BCE4-9184A753A6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5C33-37DE-46EE-B56A-63AAA3650565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D6BB3-3D23-4FFD-BCE4-9184A753A6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5C33-37DE-46EE-B56A-63AAA3650565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D6BB3-3D23-4FFD-BCE4-9184A753A6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5C33-37DE-46EE-B56A-63AAA3650565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D6BB3-3D23-4FFD-BCE4-9184A753A6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5C33-37DE-46EE-B56A-63AAA3650565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D6BB3-3D23-4FFD-BCE4-9184A753A6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5C33-37DE-46EE-B56A-63AAA3650565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D6BB3-3D23-4FFD-BCE4-9184A753A6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5C33-37DE-46EE-B56A-63AAA3650565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D6BB3-3D23-4FFD-BCE4-9184A753A6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5C33-37DE-46EE-B56A-63AAA3650565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D6BB3-3D23-4FFD-BCE4-9184A753A6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45C33-37DE-46EE-B56A-63AAA3650565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D6BB3-3D23-4FFD-BCE4-9184A753A60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06463"/>
            <a:ext cx="9144000" cy="4154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Наглядное представление статистической информации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7400" y="185738"/>
            <a:ext cx="756920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Гистограмма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0" y="906463"/>
          <a:ext cx="9256713" cy="576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6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5738"/>
            <a:ext cx="9144000" cy="3600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800" b="1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Для наглядного представления данных, полученных в </a:t>
            </a:r>
            <a:r>
              <a:rPr lang="ru-RU" sz="3800" b="1" dirty="0" err="1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резуль-тате</a:t>
            </a:r>
            <a:r>
              <a:rPr lang="ru-RU" sz="3800" b="1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статистического </a:t>
            </a:r>
            <a:r>
              <a:rPr lang="ru-RU" sz="3800" b="1" dirty="0" err="1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исследо-вания</a:t>
            </a:r>
            <a:r>
              <a:rPr lang="ru-RU" sz="3800" b="1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, широко используются различные способы их </a:t>
            </a:r>
            <a:r>
              <a:rPr lang="ru-RU" sz="3800" b="1" dirty="0" err="1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изобра-жения</a:t>
            </a:r>
            <a:r>
              <a:rPr lang="ru-RU" sz="3800" b="1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.</a:t>
            </a:r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247650" y="3789363"/>
            <a:ext cx="86487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а)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hlinkClick r:id="rId2" action="ppaction://hlinksldjump"/>
              </a:rPr>
              <a:t>Столбчатая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 диаграмма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; </a:t>
            </a:r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247650" y="4510088"/>
            <a:ext cx="7567613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б)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hlinkClick r:id="rId4" action="ppaction://hlinksldjump"/>
              </a:rPr>
              <a:t>Круговая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 диаграмма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;</a:t>
            </a: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47650" y="5230813"/>
            <a:ext cx="684688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в)</a:t>
            </a:r>
            <a:r>
              <a:rPr lang="ru-RU" sz="3600" dirty="0">
                <a:latin typeface="Arial Black" pitchFamily="34" charset="0"/>
              </a:rPr>
              <a:t>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hlinkClick r:id="rId3" action="ppaction://hlinksldjump"/>
              </a:rPr>
              <a:t>Полигон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;</a:t>
            </a:r>
          </a:p>
        </p:txBody>
      </p:sp>
      <p:sp>
        <p:nvSpPr>
          <p:cNvPr id="6" name="TextBox 5">
            <a:hlinkClick r:id="rId5" action="ppaction://hlinksldjump"/>
          </p:cNvPr>
          <p:cNvSpPr txBox="1"/>
          <p:nvPr/>
        </p:nvSpPr>
        <p:spPr>
          <a:xfrm>
            <a:off x="247650" y="5951538"/>
            <a:ext cx="720725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г)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hlinkClick r:id="rId5" action="ppaction://hlinksldjump"/>
              </a:rPr>
              <a:t>Гистограмма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36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28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12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6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906463"/>
            <a:ext cx="91440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/>
            <a:r>
              <a:rPr lang="ru-RU" sz="3200" b="1" u="sng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Столбчатые диаграммы</a:t>
            </a:r>
            <a:r>
              <a:rPr lang="ru-RU" sz="3200" b="1" dirty="0">
                <a:ea typeface="Calibri" pitchFamily="34" charset="0"/>
                <a:cs typeface="Arial" charset="0"/>
              </a:rPr>
              <a:t> строят из прямоугольников расположенных на одинаковом расстоянии друг от друга. Равные основания прямоугольников выбирают произвольно</a:t>
            </a:r>
            <a:r>
              <a:rPr lang="ru-RU" sz="3200" dirty="0">
                <a:ea typeface="Calibri" pitchFamily="34" charset="0"/>
                <a:cs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5300" y="185738"/>
            <a:ext cx="864870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Столбчатые диаграммы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247650" y="906463"/>
          <a:ext cx="8648700" cy="5405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75625" y="6311900"/>
            <a:ext cx="720725" cy="5461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546100"/>
            <a:ext cx="9256713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	</a:t>
            </a:r>
            <a:r>
              <a:rPr lang="ru-RU" sz="3200" b="1"/>
              <a:t>Для наглядного изображения между частями используемой совокупности удоб-но использовать </a:t>
            </a:r>
            <a:r>
              <a:rPr lang="ru-RU" sz="3200" b="1" u="sng">
                <a:solidFill>
                  <a:schemeClr val="accent2"/>
                </a:solidFill>
              </a:rPr>
              <a:t>круговые диаграммы</a:t>
            </a:r>
            <a:r>
              <a:rPr lang="ru-RU" sz="3200" b="1" i="1" u="sng"/>
              <a:t>.</a:t>
            </a:r>
            <a:r>
              <a:rPr lang="ru-RU" sz="3200"/>
              <a:t> </a:t>
            </a:r>
          </a:p>
          <a:p>
            <a:r>
              <a:rPr lang="ru-RU" sz="3200" b="1"/>
              <a:t>Если результат исследования представлен в виде таблицы относительных частот, то для построения круговой диаграммы круг разбивается на сектора, центральные углы которых пропорциональны относительным частотам, определенным для каждой группы данных.</a:t>
            </a:r>
            <a:r>
              <a:rPr lang="ru-RU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8013" y="185738"/>
            <a:ext cx="7927975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Круговые диаграммы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0" y="906463"/>
          <a:ext cx="9144000" cy="5405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75625" y="6311900"/>
            <a:ext cx="720725" cy="5461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546100"/>
            <a:ext cx="9144000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	Для построения полигона отме-чают в координатной плоскости точ-ки, абсциссами которых  служат мо-менты времени, а ординатами – со-ответствующие им статистические данные. Соединив последовательно эти точки, отрезками, получают ломанную, которую называют </a:t>
            </a:r>
            <a:r>
              <a:rPr lang="ru-RU" sz="3600" b="1" u="sng">
                <a:solidFill>
                  <a:schemeClr val="accent2"/>
                </a:solidFill>
              </a:rPr>
              <a:t>полигон.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8013" y="185738"/>
            <a:ext cx="7927975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Полигон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0" y="1397000"/>
          <a:ext cx="8896350" cy="5275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75625" y="6311900"/>
            <a:ext cx="720725" cy="5461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674688"/>
            <a:ext cx="9617075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chemeClr val="accent2"/>
                </a:solidFill>
              </a:rPr>
              <a:t>	</a:t>
            </a:r>
            <a:r>
              <a:rPr lang="ru-RU" sz="3200" b="1" u="sng">
                <a:solidFill>
                  <a:schemeClr val="accent2"/>
                </a:solidFill>
              </a:rPr>
              <a:t>Гистограммы</a:t>
            </a:r>
            <a:r>
              <a:rPr lang="ru-RU" sz="3200" b="1"/>
              <a:t> представляют собой ступенчатую фигуру, составленную из сомкнутых прямоугольников. Основание каждого прямоугольника равно длине интервала, а высота – частоте или относи-тельной частоте. Таким образом, в гистог-рамме в отличие от обычной столбчатой диаграммы, основание прямоугольников выбирают не произвольно, а строго определенной длины интервала.</a:t>
            </a:r>
          </a:p>
          <a:p>
            <a:endParaRPr lang="ru-RU" sz="3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</TotalTime>
  <Words>91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Администратор</cp:lastModifiedBy>
  <cp:revision>1</cp:revision>
  <dcterms:created xsi:type="dcterms:W3CDTF">2013-01-29T17:53:36Z</dcterms:created>
  <dcterms:modified xsi:type="dcterms:W3CDTF">2013-01-29T18:00:09Z</dcterms:modified>
</cp:coreProperties>
</file>