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2" r:id="rId4"/>
    <p:sldId id="259" r:id="rId5"/>
    <p:sldId id="263" r:id="rId6"/>
    <p:sldId id="260" r:id="rId7"/>
    <p:sldId id="261" r:id="rId8"/>
    <p:sldId id="274" r:id="rId9"/>
    <p:sldId id="264" r:id="rId10"/>
    <p:sldId id="275" r:id="rId11"/>
    <p:sldId id="257" r:id="rId12"/>
    <p:sldId id="276" r:id="rId13"/>
    <p:sldId id="277" r:id="rId14"/>
    <p:sldId id="278" r:id="rId15"/>
    <p:sldId id="265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302" r:id="rId35"/>
    <p:sldId id="266" r:id="rId36"/>
    <p:sldId id="297" r:id="rId37"/>
    <p:sldId id="298" r:id="rId38"/>
    <p:sldId id="273" r:id="rId39"/>
    <p:sldId id="267" r:id="rId40"/>
    <p:sldId id="268" r:id="rId41"/>
    <p:sldId id="269" r:id="rId42"/>
    <p:sldId id="270" r:id="rId43"/>
    <p:sldId id="271" r:id="rId44"/>
    <p:sldId id="272" r:id="rId45"/>
    <p:sldId id="299" r:id="rId46"/>
    <p:sldId id="300" r:id="rId47"/>
    <p:sldId id="301" r:id="rId48"/>
    <p:sldId id="303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 varScale="1">
        <p:scale>
          <a:sx n="82" d="100"/>
          <a:sy n="82" d="100"/>
        </p:scale>
        <p:origin x="-7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4A4B9E-228C-4190-AC62-6D1C0EB5C128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CB198E-5F97-4F90-B0E5-384706D65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1CD9FB-6921-4F2F-B6DD-1F0F35B06B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CC1EF7-A1EA-4FC8-A8DF-E6CE9CFE22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1837-D2BD-4B24-B59F-23899BFF9548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73F2-124F-481C-ABA5-E867997B1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603B-1E73-48EF-8BCC-7A8EB8AD51BC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B87F-9A98-4799-8732-FFA6C055B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15B-F652-47CD-A630-CE22E1FC39DD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9D1E-BCF2-47FA-B6D6-A19775141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FD60-5467-49A6-97FD-DA8D02E9748B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2668-D9F4-4CBC-9892-D970F818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60D7-9417-44A2-9E97-5008E43FC634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074F-1D83-4008-AFB2-71EEEA8DF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1A9C-7982-4349-BE78-46E84D36BA72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B273-D55C-43CC-9695-62586F8E3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C70E-AB19-4DD5-B18E-8861AFBE9CEA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D5BF-2BA2-4C3A-B4A5-AB6953E11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2264-4AC0-43B1-B8BA-FA592D5534F7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47F5-E8AD-43C2-8C08-CD1FBC5F2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921E-31A2-45AA-A981-56A18E1EE58E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B960-8C1C-4951-AFF5-53C0C69D0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6CD9-DA9C-48ED-9BC5-8EDE4A56CEF6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F480-6967-42C6-91EF-38A9BB16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A2AC-5118-4435-B25E-4C10D7EAC03B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0914-E8D4-4B8D-9FB8-B4AE72F7F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268E5-06A8-4164-A114-B0FFFFDCDEE2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642137-2917-41B6-A0D5-59D426A49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jpeg"/><Relationship Id="rId7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11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geographandrey.narod.ru/moldawia.htm" TargetMode="External"/><Relationship Id="rId13" Type="http://schemas.openxmlformats.org/officeDocument/2006/relationships/hyperlink" Target="http://btimes.ru/education/vysshee-obrazovanie-v-moldavii-est-li-smysl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traditio-ru.org/" TargetMode="External"/><Relationship Id="rId12" Type="http://schemas.openxmlformats.org/officeDocument/2006/relationships/hyperlink" Target="http://www.dnister.com/real-estate/page/5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ugosvet.ru/" TargetMode="External"/><Relationship Id="rId11" Type="http://schemas.openxmlformats.org/officeDocument/2006/relationships/hyperlink" Target="http://geoguru.ru/europa/moldaviya/" TargetMode="External"/><Relationship Id="rId5" Type="http://schemas.openxmlformats.org/officeDocument/2006/relationships/hyperlink" Target="http://ru.wikipedia.org/" TargetMode="External"/><Relationship Id="rId10" Type="http://schemas.openxmlformats.org/officeDocument/2006/relationships/hyperlink" Target="http://bestmoldova.ucoz.ru/index/relef/0-6" TargetMode="External"/><Relationship Id="rId4" Type="http://schemas.openxmlformats.org/officeDocument/2006/relationships/hyperlink" Target="http://www.moldovenii.md/ru" TargetMode="External"/><Relationship Id="rId9" Type="http://schemas.openxmlformats.org/officeDocument/2006/relationships/hyperlink" Target="http://www.rosconcer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71813" y="0"/>
            <a:ext cx="62642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Урок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географии в 9 классе специальной (коррекционной)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школы VIII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вида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 теме «Молдавия (Республика Молдова)»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5786438"/>
            <a:ext cx="45100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Учитель географии Ревякина Е.Г.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86500" y="642938"/>
            <a:ext cx="2857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центре страны возвышаются холмы. Между холмами лежат глубокие овраги.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23558" name="Picture 2" descr="http://www.blackseanews.net/files/image/%D0%B2%D0%B8%D0%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6143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 descr="http://de-casa.com/attachments/Image/codry.jpg?template=generic"/>
          <p:cNvSpPr>
            <a:spLocks noChangeAspect="1" noChangeArrowheads="1"/>
          </p:cNvSpPr>
          <p:nvPr/>
        </p:nvSpPr>
        <p:spPr bwMode="auto">
          <a:xfrm>
            <a:off x="63500" y="-136525"/>
            <a:ext cx="5457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AutoShape 6" descr="http://de-casa.com/attachments/Image/codry.jpg?template=generic"/>
          <p:cNvSpPr>
            <a:spLocks noChangeAspect="1" noChangeArrowheads="1"/>
          </p:cNvSpPr>
          <p:nvPr/>
        </p:nvSpPr>
        <p:spPr bwMode="auto">
          <a:xfrm>
            <a:off x="63500" y="-136525"/>
            <a:ext cx="5457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2" name="Picture 8" descr="http://de-casa.com/attachments/Image/codry.jp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592931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00750" y="571500"/>
            <a:ext cx="2857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Эта возвышенная часть страны называется Кодры.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11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813" y="1428750"/>
            <a:ext cx="72866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Климат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страны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4" descr="http://de-casa.com/attachments/Image/codry.jpg?template=generic"/>
          <p:cNvSpPr>
            <a:spLocks noChangeAspect="1" noChangeArrowheads="1"/>
          </p:cNvSpPr>
          <p:nvPr/>
        </p:nvSpPr>
        <p:spPr bwMode="auto">
          <a:xfrm>
            <a:off x="63500" y="-136525"/>
            <a:ext cx="5457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AutoShape 6" descr="http://de-casa.com/attachments/Image/codry.jpg?template=generic"/>
          <p:cNvSpPr>
            <a:spLocks noChangeAspect="1" noChangeArrowheads="1"/>
          </p:cNvSpPr>
          <p:nvPr/>
        </p:nvSpPr>
        <p:spPr bwMode="auto">
          <a:xfrm>
            <a:off x="63500" y="-136525"/>
            <a:ext cx="5457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86375" y="571500"/>
            <a:ext cx="3857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Климат умеренно континентальный. Зима мягкая, короткая, лето жаркое, продолжительное.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11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26632" name="Picture 2" descr="http://tour.com.ua/upload/iblock/mold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52339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3000" y="1500188"/>
            <a:ext cx="76438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Внутренние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воды страны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28678" name="Picture 6" descr="http://www.ecology.md/pics/2011/11/ecoset_RM_Dnest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85750"/>
            <a:ext cx="5924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43625" y="714375"/>
            <a:ext cx="30003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стране много небольших рек, но мало крупных.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14688" y="3786188"/>
            <a:ext cx="321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Самая большая река Молдавии – Днестр.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29703" name="Picture 2" descr="http://m.friendfeed-media.com/f99decf814827735ab21315d1d5b07d4744b14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8528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29313" y="928688"/>
            <a:ext cx="321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Вторая по величине река страны – Прут.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30727" name="Picture 2" descr="http://tanja.do.am/karpatu/prut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6072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3000" y="1500188"/>
            <a:ext cx="76438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Полезные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ископаемые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86438" y="857250"/>
            <a:ext cx="3214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Молдавия бедна полезными ископаемыми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32775" name="Picture 2" descr="http://cs10401.userapi.com/u87537405/-14/x_257276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56165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428625"/>
            <a:ext cx="94297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Молдавия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(Республика Молдова)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://www.straniymira.ru/images/p028_1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2206625"/>
            <a:ext cx="1584325" cy="1195388"/>
          </a:xfrm>
          <a:prstGeom prst="rect">
            <a:avLst/>
          </a:prstGeom>
          <a:noFill/>
        </p:spPr>
      </p:pic>
      <p:pic>
        <p:nvPicPr>
          <p:cNvPr id="5124" name="Picture 4" descr="http://www.imextrade.ru/images/about_cis/moldova_pic_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706813"/>
            <a:ext cx="1511300" cy="1060450"/>
          </a:xfrm>
          <a:prstGeom prst="rect">
            <a:avLst/>
          </a:prstGeom>
          <a:noFill/>
        </p:spPr>
      </p:pic>
      <p:pic>
        <p:nvPicPr>
          <p:cNvPr id="5126" name="Picture 6" descr="http://m.ruvr.ru/data/2012/03/07/1302096150/188774600_2897714523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4992688"/>
            <a:ext cx="1725612" cy="1158875"/>
          </a:xfrm>
          <a:prstGeom prst="rect">
            <a:avLst/>
          </a:prstGeom>
          <a:noFill/>
        </p:spPr>
      </p:pic>
      <p:pic>
        <p:nvPicPr>
          <p:cNvPr id="5128" name="Picture 8" descr="http://www.svali.ru/pic/story_pics/1476/st_4023297a3578cf4796b37b1ada3fcd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6625" y="5711825"/>
            <a:ext cx="1584325" cy="1189038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2/sedelkov.0/0_16b7_203ce483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8613" y="5205413"/>
            <a:ext cx="1652587" cy="1250950"/>
          </a:xfrm>
          <a:prstGeom prst="rect">
            <a:avLst/>
          </a:prstGeom>
          <a:noFill/>
        </p:spPr>
      </p:pic>
      <p:pic>
        <p:nvPicPr>
          <p:cNvPr id="5132" name="Picture 12" descr="http://mold.su/images/stories/newimage29/flag-moldov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8738" y="3992563"/>
            <a:ext cx="1506537" cy="1116012"/>
          </a:xfrm>
          <a:prstGeom prst="rect">
            <a:avLst/>
          </a:prstGeom>
          <a:noFill/>
        </p:spPr>
      </p:pic>
      <p:pic>
        <p:nvPicPr>
          <p:cNvPr id="5134" name="Picture 14" descr="http://beta.newsmoldova.ru/images/18821/17/18821176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2688" y="2640013"/>
            <a:ext cx="1584325" cy="1077912"/>
          </a:xfrm>
          <a:prstGeom prst="rect">
            <a:avLst/>
          </a:prstGeom>
          <a:noFill/>
        </p:spPr>
      </p:pic>
      <p:sp>
        <p:nvSpPr>
          <p:cNvPr id="15372" name="AutoShape 4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3" name="AutoShape 6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AutoShape 8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5" name="AutoShape 10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" name="Picture 4" descr="http://moldovagate.com/images/upload/image/Climate/SL-0038-Kish-a24_2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1650" y="3206750"/>
            <a:ext cx="1725613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43188" y="214313"/>
            <a:ext cx="4000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стране добывают известняки, гипс, глины, стекольный песок, гравий, небольшие месторождения нефти и газа. 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www.ruis.ru/assets/galleries/28/78_pho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38" y="207963"/>
            <a:ext cx="2159000" cy="1577975"/>
          </a:xfrm>
          <a:prstGeom prst="rect">
            <a:avLst/>
          </a:prstGeom>
          <a:noFill/>
        </p:spPr>
      </p:pic>
      <p:pic>
        <p:nvPicPr>
          <p:cNvPr id="40964" name="Picture 4" descr="http://www.yugopolis.ru/data/mediadb/2383/0000/0388/38891/600x10000_in_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1852613"/>
            <a:ext cx="2298700" cy="1725612"/>
          </a:xfrm>
          <a:prstGeom prst="rect">
            <a:avLst/>
          </a:prstGeom>
          <a:noFill/>
        </p:spPr>
      </p:pic>
      <p:pic>
        <p:nvPicPr>
          <p:cNvPr id="40966" name="Picture 6" descr="http://www.ukrcommerce.com/images_board/2012-Jan/463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9588" y="3206750"/>
            <a:ext cx="2395537" cy="1798638"/>
          </a:xfrm>
          <a:prstGeom prst="rect">
            <a:avLst/>
          </a:prstGeom>
          <a:noFill/>
        </p:spPr>
      </p:pic>
      <p:pic>
        <p:nvPicPr>
          <p:cNvPr id="40968" name="Picture 8" descr="http://www.vsapravda.info/images/stories/2012/06/Sadu/1312284506_graviiy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2925" y="3425825"/>
            <a:ext cx="2371725" cy="1779588"/>
          </a:xfrm>
          <a:prstGeom prst="rect">
            <a:avLst/>
          </a:prstGeom>
          <a:noFill/>
        </p:spPr>
      </p:pic>
      <p:pic>
        <p:nvPicPr>
          <p:cNvPr id="40970" name="Picture 10" descr="http://www.rusnovosti.ru/upload/contents/312/bp-nef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1888" y="2139950"/>
            <a:ext cx="2365375" cy="1779588"/>
          </a:xfrm>
          <a:prstGeom prst="rect">
            <a:avLst/>
          </a:prstGeom>
          <a:noFill/>
        </p:spPr>
      </p:pic>
      <p:pic>
        <p:nvPicPr>
          <p:cNvPr id="40972" name="Picture 12" descr="http://www.mukachevo.net/Content/img/news/p_29992_1_galleryb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5900" y="280988"/>
            <a:ext cx="2297113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4819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563" y="1785938"/>
            <a:ext cx="76438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Физминутка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5843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75" y="1643063"/>
            <a:ext cx="76438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Сельское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хозяйство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29313" y="857250"/>
            <a:ext cx="32146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Ведущая отрасль экономики -  сельское хозяйство.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36871" name="Picture 2" descr="http://profvesti.org/wp-content/uploads/2012/04/agriculture_%D0%BA%D0%B0%D0%BB%D0%B8%D1%8E%D0%B3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5781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0" y="214313"/>
            <a:ext cx="4500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Основные отрасли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86000" y="714375"/>
            <a:ext cx="1643063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2063" y="714375"/>
            <a:ext cx="1571625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http://www.moldovawineguild.md/_files/168-photo_generic_purcari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1639888"/>
            <a:ext cx="4083050" cy="2724150"/>
          </a:xfrm>
          <a:prstGeom prst="rect">
            <a:avLst/>
          </a:prstGeom>
          <a:noFill/>
        </p:spPr>
      </p:pic>
      <p:pic>
        <p:nvPicPr>
          <p:cNvPr id="45060" name="Picture 4" descr="http://blog.lib.umn.edu/carls064/freealonzo/app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963" y="1639888"/>
            <a:ext cx="3967162" cy="2724150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14938" y="4286250"/>
            <a:ext cx="3214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Садоводство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14375" y="4286250"/>
            <a:ext cx="3214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Виноградарство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86500" y="785813"/>
            <a:ext cx="27146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Виноградники занимают большие площади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38919" name="Picture 2" descr="http://vinoge.com/files/image/cru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134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86500" y="785813"/>
            <a:ext cx="27146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стране выращивают различные сорта винограда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39943" name="Picture 2" descr="http://www.free-time.md/images/in_vono_veritas/sorta_vinogr/IMG_2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1880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6143625" y="214313"/>
            <a:ext cx="2786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Коллекция молдавских вин «Малые Милешты» («Mileştii Mici»), включающая 1,5 миллиона бутылок, является крупнейшей в Европе по данным Книги рекордов Гиннеса. Её погреба протянулись на 200 км, из которых только 50 км используются в настоящее время.</a:t>
            </a:r>
          </a:p>
        </p:txBody>
      </p:sp>
      <p:pic>
        <p:nvPicPr>
          <p:cNvPr id="40963" name="Рисунок 2" descr="IMG_1262_1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3" descr="800px-PurcariStan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14313"/>
            <a:ext cx="29098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4" descr="k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2357438"/>
            <a:ext cx="3778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987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7375" y="1500188"/>
            <a:ext cx="76438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Промышленность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страны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88" y="142875"/>
            <a:ext cx="7500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Ведущая отрасль – пищевая промышленность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500188" y="1000125"/>
            <a:ext cx="1643062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786062" y="1857376"/>
            <a:ext cx="221456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429125" y="1785938"/>
            <a:ext cx="2143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86500" y="1000125"/>
            <a:ext cx="1285875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 descr="http://pix.com.ua/db/people/misc/people_at_work/b-506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1920875"/>
            <a:ext cx="2151062" cy="1444625"/>
          </a:xfrm>
          <a:prstGeom prst="rect">
            <a:avLst/>
          </a:prstGeom>
          <a:noFill/>
        </p:spPr>
      </p:pic>
      <p:pic>
        <p:nvPicPr>
          <p:cNvPr id="49156" name="Picture 4" descr="http://vidomosti-ua.com/photo/original-13026973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3279775"/>
            <a:ext cx="2298700" cy="1384300"/>
          </a:xfrm>
          <a:prstGeom prst="rect">
            <a:avLst/>
          </a:prstGeom>
          <a:noFill/>
        </p:spPr>
      </p:pic>
      <p:pic>
        <p:nvPicPr>
          <p:cNvPr id="49158" name="Picture 6" descr="http://cs9677.userapi.com/u25806730/126251709/x_bde9a1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9963" y="3279775"/>
            <a:ext cx="2297112" cy="1395413"/>
          </a:xfrm>
          <a:prstGeom prst="rect">
            <a:avLst/>
          </a:prstGeom>
          <a:noFill/>
        </p:spPr>
      </p:pic>
      <p:pic>
        <p:nvPicPr>
          <p:cNvPr id="49160" name="Picture 8" descr="http://www.vmdaily.ru/photo/large/file63kkx50ah91c45bt9e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8625" y="2066925"/>
            <a:ext cx="2157413" cy="1438275"/>
          </a:xfrm>
          <a:prstGeom prst="rect">
            <a:avLst/>
          </a:prstGeom>
          <a:noFill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142875" y="3286125"/>
            <a:ext cx="32146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Винодельческая</a:t>
            </a:r>
            <a:endParaRPr lang="ru-RU" sz="16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357938" y="3429000"/>
            <a:ext cx="3214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Молочная</a:t>
            </a:r>
            <a:endParaRPr lang="ru-RU" sz="16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85938" y="4572000"/>
            <a:ext cx="3214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Плодоовощная</a:t>
            </a:r>
            <a:endParaRPr lang="ru-RU" sz="16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43026" name="Rectangle 1"/>
          <p:cNvSpPr>
            <a:spLocks noChangeArrowheads="1"/>
          </p:cNvSpPr>
          <p:nvPr/>
        </p:nvSpPr>
        <p:spPr bwMode="auto">
          <a:xfrm>
            <a:off x="4429125" y="4572000"/>
            <a:ext cx="3214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Сахарная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38" y="785813"/>
            <a:ext cx="81438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Физико-географическое положение страны.</a:t>
            </a:r>
            <a:endParaRPr lang="ru-RU" sz="2400" b="1">
              <a:solidFill>
                <a:srgbClr val="002060"/>
              </a:solidFill>
              <a:latin typeface="Bookman Old Style" pitchFamily="18" charset="0"/>
              <a:cs typeface="Arial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Особенности рельефа. </a:t>
            </a:r>
            <a:endParaRPr lang="ru-RU" sz="2400" b="1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Климат.</a:t>
            </a:r>
            <a:endParaRPr lang="ru-RU" sz="2400" b="1">
              <a:solidFill>
                <a:srgbClr val="002060"/>
              </a:solidFill>
              <a:latin typeface="Bookman Old Style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Внутренние воды.</a:t>
            </a:r>
            <a:endParaRPr lang="ru-RU" sz="2400" b="1">
              <a:solidFill>
                <a:srgbClr val="002060"/>
              </a:solidFill>
              <a:latin typeface="Bookman Old Style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Полезные ископаемые.</a:t>
            </a:r>
            <a:endParaRPr lang="ru-RU" sz="2400" b="1">
              <a:solidFill>
                <a:srgbClr val="002060"/>
              </a:solidFill>
              <a:latin typeface="Bookman Old Style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Сельское хозяйство.</a:t>
            </a:r>
            <a:endParaRPr lang="ru-RU" sz="2400" b="1">
              <a:solidFill>
                <a:srgbClr val="002060"/>
              </a:solidFill>
              <a:latin typeface="Bookman Old Style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Промышленность.</a:t>
            </a:r>
            <a:endParaRPr lang="ru-RU" sz="2400" b="1">
              <a:solidFill>
                <a:srgbClr val="002060"/>
              </a:solidFill>
              <a:latin typeface="Bookman Old Style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Народы, населяющие страну, их основные занятия.</a:t>
            </a:r>
            <a:endParaRPr lang="ru-RU" sz="2400" b="1">
              <a:solidFill>
                <a:srgbClr val="002060"/>
              </a:solidFill>
              <a:latin typeface="Bookman Old Style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Путешествие по отдельным городам Молдавии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75" y="142875"/>
            <a:ext cx="8143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План изучения страны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28674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57750" y="357188"/>
            <a:ext cx="40719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Молдавия – крупнейший район производства фруктовых и овощных консервов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44039" name="Picture 2" descr="http://juicereview.ru/img/b0/b0d/Fabrica_de_Conserve_Fortuna_Plus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857500"/>
            <a:ext cx="31432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" descr="http://bms.24open.ru/images/93ddb0964d83c4d76277594b1fac66b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39290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5059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88" y="1357313"/>
            <a:ext cx="7643812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Народы, населяющие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страну, 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занятия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4625" y="3429000"/>
            <a:ext cx="3857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Молдавия – многонациональное государство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46087" name="Picture 2" descr="http://www.twinsrealm.com/others_icons/twinspluspicnic200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428625"/>
            <a:ext cx="4406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" descr="http://www.twinsrealm.com/others_icons/twinspluspicnic200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25"/>
            <a:ext cx="4406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00813" y="571500"/>
            <a:ext cx="24288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Основная часть населения, или 75,8% - молдаване.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47111" name="Picture 2" descr="&amp;Mcy;&amp;ocy;&amp;lcy;&amp;ocy;&amp;dcy;&amp;iocy;&amp;zhcy;&amp;softcy; &amp;vcy; &amp;pcy;&amp;rcy;&amp;acy;&amp;zcy;&amp;dcy;&amp;ncy;&amp;icy;&amp;chcy;&amp;ncy;&amp;ocy;&amp;mcy; &amp;kcy;&amp;ocy;&amp;scy;&amp;tcy;&amp;yucy;&amp;m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42875"/>
            <a:ext cx="6416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2" descr="http://moldovagate.com/images/upload/image/Climate/SL-0038-Kish-a24_2-1.jpg"/>
          <p:cNvSpPr>
            <a:spLocks noChangeAspect="1" noChangeArrowheads="1"/>
          </p:cNvSpPr>
          <p:nvPr/>
        </p:nvSpPr>
        <p:spPr bwMode="auto">
          <a:xfrm>
            <a:off x="63500" y="-136525"/>
            <a:ext cx="5829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57938" y="357188"/>
            <a:ext cx="2428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Проживают также русские, украинцы, гагаузы, румыны и болгары.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49159" name="Picture 2" descr="http://www.moldovenii.md/resources/files/photo/e/b/eba3bb645ac07c069b83551ec21c89af_153_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"/>
            <a:ext cx="61436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http://www.touristmaker.com/images/moldova/village-in-mold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5786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6215063" y="571500"/>
            <a:ext cx="2571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Основная часть населения страны живёт в деревнях.</a:t>
            </a: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1"/>
          <p:cNvSpPr>
            <a:spLocks noChangeArrowheads="1"/>
          </p:cNvSpPr>
          <p:nvPr/>
        </p:nvSpPr>
        <p:spPr bwMode="auto">
          <a:xfrm>
            <a:off x="6000750" y="142875"/>
            <a:ext cx="31432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До сих пор развиты традиционные народные промыслы – изготовление глиняной посуды, ковров, вышивка по ткани, обработка дерева и камня.</a:t>
            </a: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52230" name="Picture 2" descr="&amp;Icy;&amp;zcy;&amp;dcy;&amp;iecy;&amp;lcy;&amp;icy;&amp;yacy; &amp;ncy;&amp;acy;&amp;rcy;&amp;ocy;&amp;dcy;&amp;ncy;&amp;ycy;&amp;khcy; &amp;khcy;&amp;ucy;&amp;dcy;&amp;ocy;&amp;zhcy;&amp;iecy;&amp;scy;&amp;tcy;&amp;vcy;&amp;iecy;&amp;ncy;&amp;ncy;&amp;ycy;&amp;khcy; &amp;pcy;&amp;rcy;&amp;ocy;&amp;mcy;&amp;ycy;&amp;scy;&amp;lcy;&amp;ocy;&amp;vcy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61547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1"/>
          <p:cNvSpPr>
            <a:spLocks noChangeArrowheads="1"/>
          </p:cNvSpPr>
          <p:nvPr/>
        </p:nvSpPr>
        <p:spPr bwMode="auto">
          <a:xfrm>
            <a:off x="1000125" y="214313"/>
            <a:ext cx="7286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Молдавская кухня – национальная кухня Молдавии.</a:t>
            </a: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58370" name="Picture 2" descr="http://img-fotki.yandex.ru/get/3314/marashoes1.c/0_26ee7_51fc6b98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3900" y="3206750"/>
            <a:ext cx="2943225" cy="2206625"/>
          </a:xfrm>
          <a:prstGeom prst="rect">
            <a:avLst/>
          </a:prstGeom>
          <a:noFill/>
        </p:spPr>
      </p:pic>
      <p:pic>
        <p:nvPicPr>
          <p:cNvPr id="58372" name="Picture 4" descr="http://sanatate.md/data/pic/news/0047/4762/3_6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4550" y="3206750"/>
            <a:ext cx="2865438" cy="2157413"/>
          </a:xfrm>
          <a:prstGeom prst="rect">
            <a:avLst/>
          </a:prstGeom>
          <a:noFill/>
        </p:spPr>
      </p:pic>
      <p:pic>
        <p:nvPicPr>
          <p:cNvPr id="10" name="Рисунок 9" descr="220px-Mamaliga_brinza_shkvar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8" y="993775"/>
            <a:ext cx="2803525" cy="2371725"/>
          </a:xfrm>
          <a:prstGeom prst="rect">
            <a:avLst/>
          </a:prstGeom>
          <a:noFill/>
        </p:spPr>
      </p:pic>
      <p:pic>
        <p:nvPicPr>
          <p:cNvPr id="11" name="Рисунок 10" descr="800px-Sarma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75" y="1066800"/>
            <a:ext cx="2822575" cy="2230438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57375" y="5313363"/>
            <a:ext cx="32146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Плацинда с капустой</a:t>
            </a:r>
            <a:endParaRPr lang="ru-RU" sz="16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00500" y="3143250"/>
            <a:ext cx="32146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Сармале</a:t>
            </a:r>
            <a:endParaRPr lang="ru-RU" sz="16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1438" y="3214688"/>
            <a:ext cx="3214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Мамалыга</a:t>
            </a:r>
            <a:endParaRPr lang="ru-RU" sz="16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53261" name="Прямоугольник 16"/>
          <p:cNvSpPr>
            <a:spLocks noChangeArrowheads="1"/>
          </p:cNvSpPr>
          <p:nvPr/>
        </p:nvSpPr>
        <p:spPr bwMode="auto">
          <a:xfrm>
            <a:off x="6143625" y="5286375"/>
            <a:ext cx="2735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Bookman Old Style" pitchFamily="18" charset="0"/>
              </a:rPr>
              <a:t>Молдавские кырнэцеи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4275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25" y="1428750"/>
            <a:ext cx="7286625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Путешествие 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отдельным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городам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  Молдавии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8" descr="http://planetolog.ru/maps/country/big/km/Mold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2139950"/>
            <a:ext cx="4017963" cy="369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9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55301" name="Picture 4" descr="http://www.coolreferat.com/ref-2_1093642121-52282.cool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324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1"/>
          <p:cNvSpPr>
            <a:spLocks noChangeArrowheads="1"/>
          </p:cNvSpPr>
          <p:nvPr/>
        </p:nvSpPr>
        <p:spPr bwMode="auto">
          <a:xfrm>
            <a:off x="6286500" y="500063"/>
            <a:ext cx="2857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Самый большой город страны– </a:t>
            </a:r>
          </a:p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её столица</a:t>
            </a:r>
          </a:p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Кишинёв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313" y="1428750"/>
            <a:ext cx="72866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Физико-географическое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положение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страны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http://dic.academic.ru/pictures/wiki/files/67/Chisinau_Ce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57118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6072188" y="714375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Городу больше 500 лет</a:t>
            </a: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http://www.3000news.ru/wp-content/uploads/2011/03/15576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5603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5857875" y="714375"/>
            <a:ext cx="3071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Большинство домов было построено после Великой Отечественной войны</a:t>
            </a: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http://www.azentatravel.com/content/images/Moldova_tur_4_Pu6kin_Muze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6143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1"/>
          <p:cNvSpPr>
            <a:spLocks noChangeArrowheads="1"/>
          </p:cNvSpPr>
          <p:nvPr/>
        </p:nvSpPr>
        <p:spPr bwMode="auto">
          <a:xfrm>
            <a:off x="6072188" y="285750"/>
            <a:ext cx="3071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Среди музеев Кишинёва самый известный Дом-музей А.С.Пушкина</a:t>
            </a: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 descr="http://s50.radikal.ru/i128/1008/ea/ba3eaaba96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2143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www.proza.ru/pics/2011/01/27/1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785938"/>
            <a:ext cx="22621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http://www.md.spinform.ru/i/f/ki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14313"/>
            <a:ext cx="2143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8" descr="http://img-e.photosight.ru/99d/3170462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14313"/>
            <a:ext cx="2181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10" descr="http://nstarikov.ru/new/wp-content/uploads/2012/05/img-i-42516-w-6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2463" y="214313"/>
            <a:ext cx="2181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12" descr="http://img-fotki.yandex.ru/get/2/sedelkov.0/0_16b7_203ce483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463" y="1785938"/>
            <a:ext cx="21415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4" descr="http://img-fotki.yandex.ru/get/3/loevskii.4/0_e357_4c44f258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1785938"/>
            <a:ext cx="21431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6" descr="http://yahooeu.ru/uploads/posts/2008-07/1216758310_24882762_imgi42520w8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50" y="1785938"/>
            <a:ext cx="22256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Rectangle 1"/>
          <p:cNvSpPr>
            <a:spLocks noChangeArrowheads="1"/>
          </p:cNvSpPr>
          <p:nvPr/>
        </p:nvSpPr>
        <p:spPr bwMode="auto">
          <a:xfrm>
            <a:off x="2286000" y="3571875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Виртуальная экскурсия по ночному городу Кишенёву</a:t>
            </a:r>
            <a:endParaRPr lang="ru-RU">
              <a:cs typeface="Arial" charset="0"/>
            </a:endParaRPr>
          </a:p>
        </p:txBody>
      </p:sp>
      <p:pic>
        <p:nvPicPr>
          <p:cNvPr id="14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9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60421" name="Picture 2" descr="http://moldnews.md/uploads/File/2012/09_September/14_09_2012/Balt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6143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1"/>
          <p:cNvSpPr>
            <a:spLocks noChangeArrowheads="1"/>
          </p:cNvSpPr>
          <p:nvPr/>
        </p:nvSpPr>
        <p:spPr bwMode="auto">
          <a:xfrm>
            <a:off x="6143625" y="1071563"/>
            <a:ext cx="307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Бельцы – город красивой природы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61445" name="Picture 2" descr="http://forum.pridnestrovie.com/upload/img/2330/IMG_546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1"/>
          <p:cNvSpPr>
            <a:spLocks noChangeArrowheads="1"/>
          </p:cNvSpPr>
          <p:nvPr/>
        </p:nvSpPr>
        <p:spPr bwMode="auto">
          <a:xfrm>
            <a:off x="6357938" y="714375"/>
            <a:ext cx="264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Бендеры – один из самых старых городов в Молдове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7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62469" name="Picture 2" descr="http://img-fotki.yandex.ru/get/27/kapamahob.0/0_101f3_62139821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4738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1"/>
          <p:cNvSpPr>
            <a:spLocks noChangeArrowheads="1"/>
          </p:cNvSpPr>
          <p:nvPr/>
        </p:nvSpPr>
        <p:spPr bwMode="auto">
          <a:xfrm>
            <a:off x="6357938" y="714375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Тирасполь – город на Днестре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0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50" y="928688"/>
          <a:ext cx="7286625" cy="4321175"/>
        </p:xfrm>
        <a:graphic>
          <a:graphicData uri="http://schemas.openxmlformats.org/drawingml/2006/table">
            <a:tbl>
              <a:tblPr/>
              <a:tblGrid>
                <a:gridCol w="3643313"/>
                <a:gridCol w="3643312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Вопрос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Ответ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Государственный язык Молдавии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Молдавский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Столица Молдавии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Кишинёв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Самая большая река Молдавии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Днестр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Основное население Молдавии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Молдаване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Ведущая отрасль сельского хозяйства страны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Виноградарство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63515" name="Rectangle 1"/>
          <p:cNvSpPr>
            <a:spLocks noChangeArrowheads="1"/>
          </p:cNvSpPr>
          <p:nvPr/>
        </p:nvSpPr>
        <p:spPr bwMode="auto">
          <a:xfrm>
            <a:off x="3286125" y="214313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Проверь себя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4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1000125" y="214313"/>
            <a:ext cx="728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Список использованных источников:</a:t>
            </a:r>
            <a:endParaRPr lang="ru-RU">
              <a:cs typeface="Arial" charset="0"/>
            </a:endParaRPr>
          </a:p>
        </p:txBody>
      </p:sp>
      <p:sp>
        <p:nvSpPr>
          <p:cNvPr id="64517" name="Прямоугольник 8"/>
          <p:cNvSpPr>
            <a:spLocks noChangeArrowheads="1"/>
          </p:cNvSpPr>
          <p:nvPr/>
        </p:nvSpPr>
        <p:spPr bwMode="auto">
          <a:xfrm>
            <a:off x="928688" y="1000125"/>
            <a:ext cx="5429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http://www.moldovenii.md/ru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ru.wikipedia.org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krugosvet.ru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traditio-ru.org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geographandrey.narod.ru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http://www.rosconcert.com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bestmoldova.ucoz.ru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1"/>
              </a:rPr>
              <a:t>geoguru.ru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2"/>
              </a:rPr>
              <a:t>dnister.com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3"/>
              </a:rPr>
              <a:t>btimes.ru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72866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Государственный язык- молдавский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13" y="2143125"/>
            <a:ext cx="7286626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Столица - Кишинёв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18439" name="Picture 2" descr="http://www.shelf.ua/company/geo/moldova/Moldova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000125"/>
            <a:ext cx="1774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http://www.childrenforchrist.org.uk/images/Moldova%20fl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000375"/>
            <a:ext cx="28575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13" y="-1428750"/>
            <a:ext cx="11804651" cy="85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WordArt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33388" y="1639888"/>
            <a:ext cx="4664076" cy="884237"/>
          </a:xfrm>
          <a:prstGeom prst="rect">
            <a:avLst/>
          </a:prstGeom>
          <a:noFill/>
        </p:spPr>
      </p:pic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2428875" y="2500313"/>
            <a:ext cx="3500438" cy="20716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lenta.ru/articles/2005/04/29/moldova/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4643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625" y="1214438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Молдавия находится на юго-востоке Европы между Румынией и Украиной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7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 descr="&amp;Zcy;&amp;iecy;&amp;mcy;&amp;lcy;&amp;yacy; - &amp;Gcy;&amp;lcy;&amp;ocy;&amp;b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313" y="1428750"/>
            <a:ext cx="72866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рельефа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страны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ocuments\Молдавия\glo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010" y="5214950"/>
            <a:ext cx="1489405" cy="1500198"/>
          </a:xfrm>
          <a:prstGeom prst="ellipse">
            <a:avLst/>
          </a:prstGeom>
          <a:noFill/>
        </p:spPr>
      </p:pic>
      <p:pic>
        <p:nvPicPr>
          <p:cNvPr id="22533" name="Picture 2" descr="http://violakey.narod.ru/Geography/Images6/Moldavia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6115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00750" y="1071563"/>
            <a:ext cx="3143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algn="ctr"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Территория Молдавии в основном равнинная.</a:t>
            </a:r>
            <a:endParaRPr lang="ru-RU" sz="900">
              <a:cs typeface="Arial" charset="0"/>
            </a:endParaRPr>
          </a:p>
          <a:p>
            <a:pPr marL="228600" indent="-228600" eaLnBrk="0" hangingPunct="0"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374</Words>
  <Application>Microsoft Office PowerPoint</Application>
  <PresentationFormat>Экран (4:3)</PresentationFormat>
  <Paragraphs>125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Calibri</vt:lpstr>
      <vt:lpstr>Arial</vt:lpstr>
      <vt:lpstr>Bookman Old Style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45</cp:revision>
  <dcterms:created xsi:type="dcterms:W3CDTF">2013-01-14T15:57:46Z</dcterms:created>
  <dcterms:modified xsi:type="dcterms:W3CDTF">2013-03-04T20:12:09Z</dcterms:modified>
</cp:coreProperties>
</file>