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0" r:id="rId4"/>
    <p:sldId id="258" r:id="rId5"/>
    <p:sldId id="259" r:id="rId6"/>
    <p:sldId id="262" r:id="rId7"/>
    <p:sldId id="263" r:id="rId8"/>
    <p:sldId id="261" r:id="rId9"/>
    <p:sldId id="264" r:id="rId10"/>
    <p:sldId id="265" r:id="rId11"/>
    <p:sldId id="266" r:id="rId12"/>
    <p:sldId id="267" r:id="rId13"/>
    <p:sldId id="268" r:id="rId14"/>
    <p:sldId id="270" r:id="rId15"/>
    <p:sldId id="271" r:id="rId16"/>
    <p:sldId id="273" r:id="rId17"/>
    <p:sldId id="272" r:id="rId18"/>
    <p:sldId id="269" r:id="rId19"/>
    <p:sldId id="281" r:id="rId20"/>
    <p:sldId id="282" r:id="rId21"/>
    <p:sldId id="283" r:id="rId22"/>
    <p:sldId id="284" r:id="rId23"/>
    <p:sldId id="285" r:id="rId24"/>
    <p:sldId id="275" r:id="rId25"/>
    <p:sldId id="276" r:id="rId26"/>
    <p:sldId id="277" r:id="rId27"/>
    <p:sldId id="278" r:id="rId28"/>
    <p:sldId id="280" r:id="rId29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CC"/>
    <a:srgbClr val="66FF66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115" d="100"/>
          <a:sy n="115" d="100"/>
        </p:scale>
        <p:origin x="-1476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233164-028A-424F-B5C7-EAFEFED03BF8}" type="datetimeFigureOut">
              <a:rPr lang="ru-RU"/>
              <a:pPr>
                <a:defRPr/>
              </a:pPr>
              <a:t>01.03.2013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7438C5-1789-413A-AC18-FE71CE81A0C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728C5F-4CC1-4DAF-98EB-8758CB200BB9}" type="datetimeFigureOut">
              <a:rPr lang="ru-RU"/>
              <a:pPr>
                <a:defRPr/>
              </a:pPr>
              <a:t>01.03.2013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06BC92-C121-4E3B-BB41-47D112E7DA6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F4D2B7-4FE0-46E8-A5D2-748C9F42A875}" type="datetimeFigureOut">
              <a:rPr lang="ru-RU"/>
              <a:pPr>
                <a:defRPr/>
              </a:pPr>
              <a:t>01.03.2013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C394AD-7AB3-41E7-9722-8B94F5D0D1A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55800A-757B-4B80-959A-054CF9539B08}" type="datetimeFigureOut">
              <a:rPr lang="ru-RU"/>
              <a:pPr>
                <a:defRPr/>
              </a:pPr>
              <a:t>01.03.2013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86B7D4-77C0-4E6F-9DD8-F510A4D63DB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DF43BA-7AA5-4E9F-922C-F5F14D987DEF}" type="datetimeFigureOut">
              <a:rPr lang="ru-RU"/>
              <a:pPr>
                <a:defRPr/>
              </a:pPr>
              <a:t>01.03.2013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CAA19E-CDEE-4287-B11C-B50CB1D9613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B1E5DE-8EDC-4FDF-BEA7-F4C38BC8DD4D}" type="datetimeFigureOut">
              <a:rPr lang="ru-RU"/>
              <a:pPr>
                <a:defRPr/>
              </a:pPr>
              <a:t>01.03.2013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927762-8BEA-40D6-8868-C8514B45195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0F4DFF-313B-4CA6-A977-76D9B7F0DFBC}" type="datetimeFigureOut">
              <a:rPr lang="ru-RU"/>
              <a:pPr>
                <a:defRPr/>
              </a:pPr>
              <a:t>01.03.2013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40DF1C-5DA2-49A8-BCB2-087235A7BF9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451134-FD60-4799-B19A-A76EE8142A09}" type="datetimeFigureOut">
              <a:rPr lang="ru-RU"/>
              <a:pPr>
                <a:defRPr/>
              </a:pPr>
              <a:t>01.03.2013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D2F584-12EF-4C16-879C-E6348AEFCB0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6162CB-EAA3-4924-9A80-9DAE474601C2}" type="datetimeFigureOut">
              <a:rPr lang="ru-RU"/>
              <a:pPr>
                <a:defRPr/>
              </a:pPr>
              <a:t>01.03.2013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90F016-C24A-40C3-9726-DA4022F60B1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86C0D7-B3B6-4B30-910E-97DC1BE2FDA5}" type="datetimeFigureOut">
              <a:rPr lang="ru-RU"/>
              <a:pPr>
                <a:defRPr/>
              </a:pPr>
              <a:t>01.03.2013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0F6468-18B8-45D1-B66A-44674F70208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61073F-50E3-4C9B-A52A-CF26884FE3A7}" type="datetimeFigureOut">
              <a:rPr lang="ru-RU"/>
              <a:pPr>
                <a:defRPr/>
              </a:pPr>
              <a:t>01.03.2013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0D6E6F-D442-40C4-84E5-B56B24C06C6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8913B523-B327-45A3-A91B-2E8DB8C829C8}" type="datetimeFigureOut">
              <a:rPr lang="ru-RU"/>
              <a:pPr>
                <a:defRPr/>
              </a:pPr>
              <a:t>01.03.2013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5ECCFDCC-5E6C-49F7-ABDF-1143B2D1B4C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gi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gi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7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3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5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gif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9.gif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ru-RU"/>
          </a:p>
        </p:txBody>
      </p:sp>
      <p:pic>
        <p:nvPicPr>
          <p:cNvPr id="13315" name="Picture 2" descr="http://ya-umni4ka.ru/wp-content/uploads/2012/01/shablon4.jpg"/>
          <p:cNvPicPr>
            <a:picLocks noChangeAspect="1" noChangeArrowheads="1"/>
          </p:cNvPicPr>
          <p:nvPr/>
        </p:nvPicPr>
        <p:blipFill>
          <a:blip r:embed="rId2">
            <a:lum bright="10000" contrast="10000"/>
          </a:blip>
          <a:srcRect/>
          <a:stretch>
            <a:fillRect/>
          </a:stretch>
        </p:blipFill>
        <p:spPr bwMode="auto">
          <a:xfrm>
            <a:off x="-49213" y="0"/>
            <a:ext cx="919321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4479925" y="2967038"/>
            <a:ext cx="184150" cy="92392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5400" i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+mn-lt"/>
              <a:cs typeface="+mn-cs"/>
            </a:endParaRP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1071563" y="1643063"/>
            <a:ext cx="7429500" cy="1446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4400" b="1">
                <a:solidFill>
                  <a:schemeClr val="tx2"/>
                </a:solidFill>
                <a:latin typeface="Lucida Handwriting" pitchFamily="66" charset="0"/>
              </a:rPr>
              <a:t>  </a:t>
            </a:r>
            <a:r>
              <a:rPr lang="ru-RU" sz="8800" b="1" i="1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День матери</a:t>
            </a:r>
          </a:p>
        </p:txBody>
      </p:sp>
      <p:pic>
        <p:nvPicPr>
          <p:cNvPr id="13318" name="Picture 2" descr="http://fedpress.ru/sites/fedpress/files/mevchik/news/mama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00313" y="3000375"/>
            <a:ext cx="4103687" cy="307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9" name="Picture 4" descr="http://t2.gstatic.com/images?q=tbn:ANd9GcQLLO-zK1ge27o_LKc51W6uJfZWv7qoEdxmV5OMce9PrN2cKiVs"/>
          <p:cNvPicPr>
            <a:picLocks noChangeAspect="1" noChangeArrowheads="1"/>
          </p:cNvPicPr>
          <p:nvPr/>
        </p:nvPicPr>
        <p:blipFill>
          <a:blip r:embed="rId4">
            <a:lum bright="10000" contrast="10000"/>
          </a:blip>
          <a:srcRect/>
          <a:stretch>
            <a:fillRect/>
          </a:stretch>
        </p:blipFill>
        <p:spPr bwMode="auto">
          <a:xfrm rot="171948">
            <a:off x="3003550" y="317500"/>
            <a:ext cx="2466975" cy="184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20" name="Picture 8" descr="http://t3.gstatic.com/images?q=tbn:ANd9GcRobt6fy0fYhN9-YKxxuf2paqwsBZt197Q-PCuTubmS3u9r30fz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753225" y="4943475"/>
            <a:ext cx="2390775" cy="1914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21" name="Picture 10" descr="http://t3.gstatic.com/images?q=tbn:ANd9GcRobt6fy0fYhN9-YKxxuf2paqwsBZt197Q-PCuTubmS3u9r30fz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4943475"/>
            <a:ext cx="2390775" cy="1914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22" name="Picture 12" descr="http://t3.gstatic.com/images?q=tbn:ANd9GcRobt6fy0fYhN9-YKxxuf2paqwsBZt197Q-PCuTubmS3u9r30fz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0" y="3071813"/>
            <a:ext cx="2390775" cy="1914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23" name="Picture 14" descr="http://t3.gstatic.com/images?q=tbn:ANd9GcRobt6fy0fYhN9-YKxxuf2paqwsBZt197Q-PCuTubmS3u9r30fz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715125" y="0"/>
            <a:ext cx="2428875" cy="1914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24" name="Picture 16" descr="http://t3.gstatic.com/images?q=tbn:ANd9GcRobt6fy0fYhN9-YKxxuf2paqwsBZt197Q-PCuTubmS3u9r30fz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0"/>
            <a:ext cx="2390775" cy="1914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25" name="Picture 18" descr="http://t3.gstatic.com/images?q=tbn:ANd9GcRobt6fy0fYhN9-YKxxuf2paqwsBZt197Q-PCuTubmS3u9r30fz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753225" y="3071813"/>
            <a:ext cx="2390775" cy="1914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strip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22530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22531" name="Picture 2" descr="http://ya-umni4ka.ru/wp-content/uploads/2012/01/shablon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49213" y="0"/>
            <a:ext cx="919321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18" name="Picture 2" descr="http://kpfu.ru/portal/docs/F1449367594/post_28655_119357378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4375" y="500063"/>
            <a:ext cx="7410450" cy="57054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slow">
    <p:wheel spokes="8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23554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23555" name="Picture 2" descr="http://ya-umni4ka.ru/wp-content/uploads/2012/01/shablon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49213" y="0"/>
            <a:ext cx="919321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56" name="TextBox 4"/>
          <p:cNvSpPr txBox="1">
            <a:spLocks noChangeArrowheads="1"/>
          </p:cNvSpPr>
          <p:nvPr/>
        </p:nvSpPr>
        <p:spPr bwMode="auto">
          <a:xfrm>
            <a:off x="1500188" y="1143000"/>
            <a:ext cx="3429000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latin typeface="Calibri" pitchFamily="34" charset="0"/>
              </a:rPr>
              <a:t>Мне мама приносит</a:t>
            </a:r>
            <a:br>
              <a:rPr lang="ru-RU">
                <a:latin typeface="Calibri" pitchFamily="34" charset="0"/>
              </a:rPr>
            </a:br>
            <a:r>
              <a:rPr lang="ru-RU">
                <a:latin typeface="Calibri" pitchFamily="34" charset="0"/>
              </a:rPr>
              <a:t>Игрушки, конфеты,</a:t>
            </a:r>
            <a:br>
              <a:rPr lang="ru-RU">
                <a:latin typeface="Calibri" pitchFamily="34" charset="0"/>
              </a:rPr>
            </a:br>
            <a:r>
              <a:rPr lang="ru-RU">
                <a:latin typeface="Calibri" pitchFamily="34" charset="0"/>
              </a:rPr>
              <a:t>Но маму люблю я</a:t>
            </a:r>
            <a:br>
              <a:rPr lang="ru-RU">
                <a:latin typeface="Calibri" pitchFamily="34" charset="0"/>
              </a:rPr>
            </a:br>
            <a:r>
              <a:rPr lang="ru-RU">
                <a:latin typeface="Calibri" pitchFamily="34" charset="0"/>
              </a:rPr>
              <a:t>Совсем не за это.</a:t>
            </a:r>
            <a:br>
              <a:rPr lang="ru-RU">
                <a:latin typeface="Calibri" pitchFamily="34" charset="0"/>
              </a:rPr>
            </a:br>
            <a:r>
              <a:rPr lang="ru-RU">
                <a:latin typeface="Calibri" pitchFamily="34" charset="0"/>
              </a:rPr>
              <a:t>Веселые песни</a:t>
            </a:r>
            <a:br>
              <a:rPr lang="ru-RU">
                <a:latin typeface="Calibri" pitchFamily="34" charset="0"/>
              </a:rPr>
            </a:br>
            <a:r>
              <a:rPr lang="ru-RU">
                <a:latin typeface="Calibri" pitchFamily="34" charset="0"/>
              </a:rPr>
              <a:t>Она напевает,</a:t>
            </a:r>
            <a:br>
              <a:rPr lang="ru-RU">
                <a:latin typeface="Calibri" pitchFamily="34" charset="0"/>
              </a:rPr>
            </a:br>
            <a:r>
              <a:rPr lang="ru-RU">
                <a:latin typeface="Calibri" pitchFamily="34" charset="0"/>
              </a:rPr>
              <a:t>Нам скучно вдвоем</a:t>
            </a:r>
            <a:br>
              <a:rPr lang="ru-RU">
                <a:latin typeface="Calibri" pitchFamily="34" charset="0"/>
              </a:rPr>
            </a:br>
            <a:r>
              <a:rPr lang="ru-RU">
                <a:latin typeface="Calibri" pitchFamily="34" charset="0"/>
              </a:rPr>
              <a:t>Никогда не бывает.</a:t>
            </a:r>
            <a:br>
              <a:rPr lang="ru-RU">
                <a:latin typeface="Calibri" pitchFamily="34" charset="0"/>
              </a:rPr>
            </a:br>
            <a:r>
              <a:rPr lang="ru-RU">
                <a:latin typeface="Calibri" pitchFamily="34" charset="0"/>
              </a:rPr>
              <a:t/>
            </a:r>
            <a:br>
              <a:rPr lang="ru-RU">
                <a:latin typeface="Calibri" pitchFamily="34" charset="0"/>
              </a:rPr>
            </a:br>
            <a:r>
              <a:rPr lang="ru-RU">
                <a:latin typeface="Calibri" pitchFamily="34" charset="0"/>
              </a:rPr>
              <a:t>Я ей открываю</a:t>
            </a:r>
            <a:br>
              <a:rPr lang="ru-RU">
                <a:latin typeface="Calibri" pitchFamily="34" charset="0"/>
              </a:rPr>
            </a:br>
            <a:r>
              <a:rPr lang="ru-RU">
                <a:latin typeface="Calibri" pitchFamily="34" charset="0"/>
              </a:rPr>
              <a:t>Свои все секреты.</a:t>
            </a:r>
            <a:br>
              <a:rPr lang="ru-RU">
                <a:latin typeface="Calibri" pitchFamily="34" charset="0"/>
              </a:rPr>
            </a:br>
            <a:r>
              <a:rPr lang="ru-RU">
                <a:latin typeface="Calibri" pitchFamily="34" charset="0"/>
              </a:rPr>
              <a:t>Но маму люблю я</a:t>
            </a:r>
            <a:br>
              <a:rPr lang="ru-RU">
                <a:latin typeface="Calibri" pitchFamily="34" charset="0"/>
              </a:rPr>
            </a:br>
            <a:r>
              <a:rPr lang="ru-RU">
                <a:latin typeface="Calibri" pitchFamily="34" charset="0"/>
              </a:rPr>
              <a:t>Не только за это.</a:t>
            </a:r>
            <a:br>
              <a:rPr lang="ru-RU">
                <a:latin typeface="Calibri" pitchFamily="34" charset="0"/>
              </a:rPr>
            </a:br>
            <a:r>
              <a:rPr lang="ru-RU">
                <a:latin typeface="Calibri" pitchFamily="34" charset="0"/>
              </a:rPr>
              <a:t>Люблю свою маму,</a:t>
            </a:r>
            <a:br>
              <a:rPr lang="ru-RU">
                <a:latin typeface="Calibri" pitchFamily="34" charset="0"/>
              </a:rPr>
            </a:br>
            <a:r>
              <a:rPr lang="ru-RU">
                <a:latin typeface="Calibri" pitchFamily="34" charset="0"/>
              </a:rPr>
              <a:t>Скажу я вам прямо,</a:t>
            </a:r>
            <a:br>
              <a:rPr lang="ru-RU">
                <a:latin typeface="Calibri" pitchFamily="34" charset="0"/>
              </a:rPr>
            </a:br>
            <a:r>
              <a:rPr lang="ru-RU">
                <a:latin typeface="Calibri" pitchFamily="34" charset="0"/>
              </a:rPr>
              <a:t>Ну просто за то,</a:t>
            </a:r>
            <a:br>
              <a:rPr lang="ru-RU">
                <a:latin typeface="Calibri" pitchFamily="34" charset="0"/>
              </a:rPr>
            </a:br>
            <a:r>
              <a:rPr lang="ru-RU">
                <a:latin typeface="Calibri" pitchFamily="34" charset="0"/>
              </a:rPr>
              <a:t>Что она моя мама!</a:t>
            </a:r>
          </a:p>
        </p:txBody>
      </p:sp>
      <p:pic>
        <p:nvPicPr>
          <p:cNvPr id="23557" name="Picture 2" descr="анимационная картинка розы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14938" y="3143250"/>
            <a:ext cx="3448050" cy="3419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8" name="Picture 4" descr="http://t3.gstatic.com/images?q=tbn:ANd9GcREMn5u-VD7kzg50rS1DUFntAhYk-HM_ifVSvKD26OzEL_FpIsA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214813" y="0"/>
            <a:ext cx="2500312" cy="3286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cover dir="u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24578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24579" name="Picture 2" descr="http://ya-umni4ka.ru/wp-content/uploads/2012/01/shablon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49213" y="0"/>
            <a:ext cx="919321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80" name="TextBox 4"/>
          <p:cNvSpPr txBox="1">
            <a:spLocks noChangeArrowheads="1"/>
          </p:cNvSpPr>
          <p:nvPr/>
        </p:nvSpPr>
        <p:spPr bwMode="auto">
          <a:xfrm>
            <a:off x="571500" y="857250"/>
            <a:ext cx="2928938" cy="452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200" b="1">
                <a:solidFill>
                  <a:srgbClr val="FF0000"/>
                </a:solidFill>
                <a:latin typeface="Arial Narrow" pitchFamily="34" charset="0"/>
              </a:rPr>
              <a:t>—Мамочка, у тебя была мечта? </a:t>
            </a:r>
            <a:br>
              <a:rPr lang="ru-RU" sz="3200" b="1">
                <a:solidFill>
                  <a:srgbClr val="FF0000"/>
                </a:solidFill>
                <a:latin typeface="Arial Narrow" pitchFamily="34" charset="0"/>
              </a:rPr>
            </a:br>
            <a:r>
              <a:rPr lang="ru-RU" sz="3200" b="1">
                <a:solidFill>
                  <a:srgbClr val="FF0000"/>
                </a:solidFill>
                <a:latin typeface="Arial Narrow" pitchFamily="34" charset="0"/>
              </a:rPr>
              <a:t>— Была! </a:t>
            </a:r>
            <a:br>
              <a:rPr lang="ru-RU" sz="3200" b="1">
                <a:solidFill>
                  <a:srgbClr val="FF0000"/>
                </a:solidFill>
                <a:latin typeface="Arial Narrow" pitchFamily="34" charset="0"/>
              </a:rPr>
            </a:br>
            <a:r>
              <a:rPr lang="ru-RU" sz="3200" b="1">
                <a:solidFill>
                  <a:srgbClr val="FF0000"/>
                </a:solidFill>
                <a:latin typeface="Arial Narrow" pitchFamily="34" charset="0"/>
              </a:rPr>
              <a:t>— А сейчас? </a:t>
            </a:r>
            <a:br>
              <a:rPr lang="ru-RU" sz="3200" b="1">
                <a:solidFill>
                  <a:srgbClr val="FF0000"/>
                </a:solidFill>
                <a:latin typeface="Arial Narrow" pitchFamily="34" charset="0"/>
              </a:rPr>
            </a:br>
            <a:r>
              <a:rPr lang="ru-RU" sz="3200" b="1">
                <a:solidFill>
                  <a:srgbClr val="FF0000"/>
                </a:solidFill>
                <a:latin typeface="Arial Narrow" pitchFamily="34" charset="0"/>
              </a:rPr>
              <a:t>— А сейчас идет рядом и задает вопросы!….</a:t>
            </a:r>
          </a:p>
        </p:txBody>
      </p:sp>
      <p:sp>
        <p:nvSpPr>
          <p:cNvPr id="24581" name="TextBox 5"/>
          <p:cNvSpPr txBox="1">
            <a:spLocks noChangeArrowheads="1"/>
          </p:cNvSpPr>
          <p:nvPr/>
        </p:nvSpPr>
        <p:spPr bwMode="auto">
          <a:xfrm>
            <a:off x="5429250" y="428625"/>
            <a:ext cx="3214688" cy="3540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>
                <a:solidFill>
                  <a:srgbClr val="FF0000"/>
                </a:solidFill>
                <a:latin typeface="Calibri" pitchFamily="34" charset="0"/>
              </a:rPr>
              <a:t>Слово «МАМА»—дорогое!</a:t>
            </a:r>
            <a:br>
              <a:rPr lang="ru-RU" sz="2800">
                <a:solidFill>
                  <a:srgbClr val="FF0000"/>
                </a:solidFill>
                <a:latin typeface="Calibri" pitchFamily="34" charset="0"/>
              </a:rPr>
            </a:br>
            <a:r>
              <a:rPr lang="ru-RU" sz="2800">
                <a:solidFill>
                  <a:srgbClr val="FF0000"/>
                </a:solidFill>
                <a:latin typeface="Calibri" pitchFamily="34" charset="0"/>
              </a:rPr>
              <a:t>Мамой надо дорожить!</a:t>
            </a:r>
            <a:br>
              <a:rPr lang="ru-RU" sz="2800">
                <a:solidFill>
                  <a:srgbClr val="FF0000"/>
                </a:solidFill>
                <a:latin typeface="Calibri" pitchFamily="34" charset="0"/>
              </a:rPr>
            </a:br>
            <a:r>
              <a:rPr lang="ru-RU" sz="2800">
                <a:solidFill>
                  <a:srgbClr val="FF0000"/>
                </a:solidFill>
                <a:latin typeface="Calibri" pitchFamily="34" charset="0"/>
              </a:rPr>
              <a:t>С ее лаской и заботой</a:t>
            </a:r>
            <a:br>
              <a:rPr lang="ru-RU" sz="2800">
                <a:solidFill>
                  <a:srgbClr val="FF0000"/>
                </a:solidFill>
                <a:latin typeface="Calibri" pitchFamily="34" charset="0"/>
              </a:rPr>
            </a:br>
            <a:r>
              <a:rPr lang="ru-RU" sz="2800">
                <a:solidFill>
                  <a:srgbClr val="FF0000"/>
                </a:solidFill>
                <a:latin typeface="Calibri" pitchFamily="34" charset="0"/>
              </a:rPr>
              <a:t>Легче нам на свете жить!!!</a:t>
            </a:r>
          </a:p>
        </p:txBody>
      </p:sp>
      <p:pic>
        <p:nvPicPr>
          <p:cNvPr id="24582" name="Picture 2" descr="http://cs5166.userapi.com/u137409595/146861214/y_116a5748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71813" y="357188"/>
            <a:ext cx="2286000" cy="2357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3" name="Picture 4" descr="http://cs5166.userapi.com/u137409595/146861214/x_a50b69c6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928938" y="2786063"/>
            <a:ext cx="2571750" cy="2838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pull dir="r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25602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25603" name="Picture 2" descr="http://ya-umni4ka.ru/wp-content/uploads/2012/01/shablon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49213" y="0"/>
            <a:ext cx="919321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4" name="Picture 2" descr="http://cs6132.userapi.com/v6132940/19d4/WMwlXSeIX_s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313" y="928688"/>
            <a:ext cx="4314825" cy="3790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642910" y="4929198"/>
            <a:ext cx="7107780" cy="92333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  <a:cs typeface="+mn-cs"/>
              </a:rPr>
              <a:t>Мама в обиду не даст.</a:t>
            </a:r>
            <a:endParaRPr lang="ru-RU" sz="5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+mn-lt"/>
              <a:cs typeface="+mn-cs"/>
            </a:endParaRPr>
          </a:p>
        </p:txBody>
      </p:sp>
      <p:pic>
        <p:nvPicPr>
          <p:cNvPr id="25606" name="Picture 4" descr="Белый котенок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786313" y="1071563"/>
            <a:ext cx="3810000" cy="2324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diamond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26626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26627" name="Picture 2" descr="http://ya-umni4ka.ru/wp-content/uploads/2012/01/shablon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49213" y="0"/>
            <a:ext cx="919321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8" name="Picture 2" descr="http://cs403919.userapi.com/v403919360/46fa/rjwaZfG1iLQ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11721" y="1071546"/>
            <a:ext cx="7303791" cy="4643470"/>
          </a:xfrm>
          <a:prstGeom prst="roundRect">
            <a:avLst/>
          </a:prstGeom>
          <a:noFill/>
          <a:effectLst>
            <a:softEdge rad="127000"/>
          </a:effectLst>
        </p:spPr>
      </p:pic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27650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27651" name="Picture 2" descr="http://ya-umni4ka.ru/wp-content/uploads/2012/01/shablon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49213" y="0"/>
            <a:ext cx="919321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652" name="TextBox 4"/>
          <p:cNvSpPr txBox="1">
            <a:spLocks noChangeArrowheads="1"/>
          </p:cNvSpPr>
          <p:nvPr/>
        </p:nvSpPr>
        <p:spPr bwMode="auto">
          <a:xfrm>
            <a:off x="4857750" y="500063"/>
            <a:ext cx="3786188" cy="3786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 i="1">
                <a:solidFill>
                  <a:srgbClr val="7030A0"/>
                </a:solidFill>
                <a:latin typeface="Bookman Old Style" pitchFamily="18" charset="0"/>
              </a:rPr>
              <a:t>Материнская любовь - самый общераспространенный и самый общепонятный пример продуктивной любви; сама ее сущность - забота и ответственность..</a:t>
            </a:r>
          </a:p>
        </p:txBody>
      </p:sp>
      <p:sp>
        <p:nvSpPr>
          <p:cNvPr id="27653" name="TextBox 5"/>
          <p:cNvSpPr txBox="1">
            <a:spLocks noChangeArrowheads="1"/>
          </p:cNvSpPr>
          <p:nvPr/>
        </p:nvSpPr>
        <p:spPr bwMode="auto">
          <a:xfrm>
            <a:off x="1357313" y="214313"/>
            <a:ext cx="3214687" cy="6462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>
                <a:solidFill>
                  <a:srgbClr val="FF0000"/>
                </a:solidFill>
                <a:latin typeface="Calibri" pitchFamily="34" charset="0"/>
              </a:rPr>
              <a:t>Мама! Это святое!</a:t>
            </a:r>
            <a:br>
              <a:rPr lang="ru-RU" b="1">
                <a:solidFill>
                  <a:srgbClr val="FF0000"/>
                </a:solidFill>
                <a:latin typeface="Calibri" pitchFamily="34" charset="0"/>
              </a:rPr>
            </a:br>
            <a:r>
              <a:rPr lang="ru-RU" b="1">
                <a:solidFill>
                  <a:srgbClr val="FF0000"/>
                </a:solidFill>
                <a:latin typeface="Calibri" pitchFamily="34" charset="0"/>
              </a:rPr>
              <a:t>Нет важнее её на Земле!</a:t>
            </a:r>
            <a:br>
              <a:rPr lang="ru-RU" b="1">
                <a:solidFill>
                  <a:srgbClr val="FF0000"/>
                </a:solidFill>
                <a:latin typeface="Calibri" pitchFamily="34" charset="0"/>
              </a:rPr>
            </a:br>
            <a:r>
              <a:rPr lang="ru-RU" b="1">
                <a:solidFill>
                  <a:srgbClr val="FF0000"/>
                </a:solidFill>
                <a:latin typeface="Calibri" pitchFamily="34" charset="0"/>
              </a:rPr>
              <a:t>Бог будет Маму вечно хранить,</a:t>
            </a:r>
            <a:br>
              <a:rPr lang="ru-RU" b="1">
                <a:solidFill>
                  <a:srgbClr val="FF0000"/>
                </a:solidFill>
                <a:latin typeface="Calibri" pitchFamily="34" charset="0"/>
              </a:rPr>
            </a:br>
            <a:r>
              <a:rPr lang="ru-RU" b="1">
                <a:solidFill>
                  <a:srgbClr val="FF0000"/>
                </a:solidFill>
                <a:latin typeface="Calibri" pitchFamily="34" charset="0"/>
              </a:rPr>
              <a:t>А я буду вечно любить!</a:t>
            </a:r>
            <a:br>
              <a:rPr lang="ru-RU" b="1">
                <a:solidFill>
                  <a:srgbClr val="FF0000"/>
                </a:solidFill>
                <a:latin typeface="Calibri" pitchFamily="34" charset="0"/>
              </a:rPr>
            </a:br>
            <a:r>
              <a:rPr lang="ru-RU" b="1">
                <a:solidFill>
                  <a:srgbClr val="FF0000"/>
                </a:solidFill>
                <a:latin typeface="Calibri" pitchFamily="34" charset="0"/>
              </a:rPr>
              <a:t>Прости Мам, за мелкие обиды,</a:t>
            </a:r>
            <a:br>
              <a:rPr lang="ru-RU" b="1">
                <a:solidFill>
                  <a:srgbClr val="FF0000"/>
                </a:solidFill>
                <a:latin typeface="Calibri" pitchFamily="34" charset="0"/>
              </a:rPr>
            </a:br>
            <a:r>
              <a:rPr lang="ru-RU" b="1">
                <a:solidFill>
                  <a:srgbClr val="FF0000"/>
                </a:solidFill>
                <a:latin typeface="Calibri" pitchFamily="34" charset="0"/>
              </a:rPr>
              <a:t>За то, что не могла тебя понять.</a:t>
            </a:r>
            <a:br>
              <a:rPr lang="ru-RU" b="1">
                <a:solidFill>
                  <a:srgbClr val="FF0000"/>
                </a:solidFill>
                <a:latin typeface="Calibri" pitchFamily="34" charset="0"/>
              </a:rPr>
            </a:br>
            <a:r>
              <a:rPr lang="ru-RU" b="1">
                <a:solidFill>
                  <a:srgbClr val="FF0000"/>
                </a:solidFill>
                <a:latin typeface="Calibri" pitchFamily="34" charset="0"/>
              </a:rPr>
              <a:t>Я люблю тебя очень, Мама</a:t>
            </a:r>
            <a:br>
              <a:rPr lang="ru-RU" b="1">
                <a:solidFill>
                  <a:srgbClr val="FF0000"/>
                </a:solidFill>
                <a:latin typeface="Calibri" pitchFamily="34" charset="0"/>
              </a:rPr>
            </a:br>
            <a:r>
              <a:rPr lang="ru-RU" b="1">
                <a:solidFill>
                  <a:srgbClr val="FF0000"/>
                </a:solidFill>
                <a:latin typeface="Calibri" pitchFamily="34" charset="0"/>
              </a:rPr>
              <a:t>И сейчас хочу тебя обнять.</a:t>
            </a:r>
            <a:br>
              <a:rPr lang="ru-RU" b="1">
                <a:solidFill>
                  <a:srgbClr val="FF0000"/>
                </a:solidFill>
                <a:latin typeface="Calibri" pitchFamily="34" charset="0"/>
              </a:rPr>
            </a:br>
            <a:r>
              <a:rPr lang="ru-RU" b="1">
                <a:solidFill>
                  <a:srgbClr val="FF0000"/>
                </a:solidFill>
                <a:latin typeface="Calibri" pitchFamily="34" charset="0"/>
              </a:rPr>
              <a:t>Ты самое дорогое на свете,</a:t>
            </a:r>
            <a:br>
              <a:rPr lang="ru-RU" b="1">
                <a:solidFill>
                  <a:srgbClr val="FF0000"/>
                </a:solidFill>
                <a:latin typeface="Calibri" pitchFamily="34" charset="0"/>
              </a:rPr>
            </a:br>
            <a:r>
              <a:rPr lang="ru-RU" b="1">
                <a:solidFill>
                  <a:srgbClr val="FF0000"/>
                </a:solidFill>
                <a:latin typeface="Calibri" pitchFamily="34" charset="0"/>
              </a:rPr>
              <a:t>Ты воспитала меня.</a:t>
            </a:r>
            <a:br>
              <a:rPr lang="ru-RU" b="1">
                <a:solidFill>
                  <a:srgbClr val="FF0000"/>
                </a:solidFill>
                <a:latin typeface="Calibri" pitchFamily="34" charset="0"/>
              </a:rPr>
            </a:br>
            <a:r>
              <a:rPr lang="ru-RU" b="1">
                <a:solidFill>
                  <a:srgbClr val="FF0000"/>
                </a:solidFill>
                <a:latin typeface="Calibri" pitchFamily="34" charset="0"/>
              </a:rPr>
              <a:t>И первое слово "Мама"</a:t>
            </a:r>
            <a:br>
              <a:rPr lang="ru-RU" b="1">
                <a:solidFill>
                  <a:srgbClr val="FF0000"/>
                </a:solidFill>
                <a:latin typeface="Calibri" pitchFamily="34" charset="0"/>
              </a:rPr>
            </a:br>
            <a:r>
              <a:rPr lang="ru-RU" b="1">
                <a:solidFill>
                  <a:srgbClr val="FF0000"/>
                </a:solidFill>
                <a:latin typeface="Calibri" pitchFamily="34" charset="0"/>
              </a:rPr>
              <a:t>Я в детстве сказала не зря!</a:t>
            </a:r>
            <a:br>
              <a:rPr lang="ru-RU" b="1">
                <a:solidFill>
                  <a:srgbClr val="FF0000"/>
                </a:solidFill>
                <a:latin typeface="Calibri" pitchFamily="34" charset="0"/>
              </a:rPr>
            </a:br>
            <a:r>
              <a:rPr lang="ru-RU" b="1">
                <a:solidFill>
                  <a:srgbClr val="FF0000"/>
                </a:solidFill>
                <a:latin typeface="Calibri" pitchFamily="34" charset="0"/>
              </a:rPr>
              <a:t>Ты любишь меня, я знаю.</a:t>
            </a:r>
            <a:br>
              <a:rPr lang="ru-RU" b="1">
                <a:solidFill>
                  <a:srgbClr val="FF0000"/>
                </a:solidFill>
                <a:latin typeface="Calibri" pitchFamily="34" charset="0"/>
              </a:rPr>
            </a:br>
            <a:r>
              <a:rPr lang="ru-RU" b="1">
                <a:solidFill>
                  <a:srgbClr val="FF0000"/>
                </a:solidFill>
                <a:latin typeface="Calibri" pitchFamily="34" charset="0"/>
              </a:rPr>
              <a:t>Ты хочешь, чтоб я жила.</a:t>
            </a:r>
            <a:br>
              <a:rPr lang="ru-RU" b="1">
                <a:solidFill>
                  <a:srgbClr val="FF0000"/>
                </a:solidFill>
                <a:latin typeface="Calibri" pitchFamily="34" charset="0"/>
              </a:rPr>
            </a:br>
            <a:r>
              <a:rPr lang="ru-RU" b="1">
                <a:solidFill>
                  <a:srgbClr val="FF0000"/>
                </a:solidFill>
                <a:latin typeface="Calibri" pitchFamily="34" charset="0"/>
              </a:rPr>
              <a:t>Я буду достойной, Мама,</a:t>
            </a:r>
            <a:br>
              <a:rPr lang="ru-RU" b="1">
                <a:solidFill>
                  <a:srgbClr val="FF0000"/>
                </a:solidFill>
                <a:latin typeface="Calibri" pitchFamily="34" charset="0"/>
              </a:rPr>
            </a:br>
            <a:r>
              <a:rPr lang="ru-RU" b="1">
                <a:solidFill>
                  <a:srgbClr val="FF0000"/>
                </a:solidFill>
                <a:latin typeface="Calibri" pitchFamily="34" charset="0"/>
              </a:rPr>
              <a:t>Ведь ты меня родила!                       Не бойся за меня никогда,</a:t>
            </a:r>
            <a:br>
              <a:rPr lang="ru-RU" b="1">
                <a:solidFill>
                  <a:srgbClr val="FF0000"/>
                </a:solidFill>
                <a:latin typeface="Calibri" pitchFamily="34" charset="0"/>
              </a:rPr>
            </a:br>
            <a:r>
              <a:rPr lang="ru-RU" b="1">
                <a:solidFill>
                  <a:srgbClr val="FF0000"/>
                </a:solidFill>
                <a:latin typeface="Calibri" pitchFamily="34" charset="0"/>
              </a:rPr>
              <a:t>Просто верь мне, и в меня.</a:t>
            </a:r>
            <a:br>
              <a:rPr lang="ru-RU" b="1">
                <a:solidFill>
                  <a:srgbClr val="FF0000"/>
                </a:solidFill>
                <a:latin typeface="Calibri" pitchFamily="34" charset="0"/>
              </a:rPr>
            </a:br>
            <a:r>
              <a:rPr lang="ru-RU" b="1">
                <a:solidFill>
                  <a:srgbClr val="FF0000"/>
                </a:solidFill>
                <a:latin typeface="Calibri" pitchFamily="34" charset="0"/>
              </a:rPr>
              <a:t>Я всё сделаю ради тебя,</a:t>
            </a:r>
            <a:br>
              <a:rPr lang="ru-RU" b="1">
                <a:solidFill>
                  <a:srgbClr val="FF0000"/>
                </a:solidFill>
                <a:latin typeface="Calibri" pitchFamily="34" charset="0"/>
              </a:rPr>
            </a:br>
            <a:r>
              <a:rPr lang="ru-RU" b="1">
                <a:solidFill>
                  <a:srgbClr val="FF0000"/>
                </a:solidFill>
                <a:latin typeface="Calibri" pitchFamily="34" charset="0"/>
              </a:rPr>
              <a:t>Ведь ты любимая Мама моя!</a:t>
            </a:r>
          </a:p>
        </p:txBody>
      </p:sp>
      <p:pic>
        <p:nvPicPr>
          <p:cNvPr id="27654" name="Picture 2" descr="http://st.gdefon.ru/wallpapers_original/wallpapers/423998_rozy_krasnye_lilii_cvety_cvetok_buket_priroda_korz_1680x1050_(www.GdeFon.ru)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86313" y="4357688"/>
            <a:ext cx="4000500" cy="2500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28674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28675" name="Picture 2" descr="http://ya-umni4ka.ru/wp-content/uploads/2012/01/shablon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49213" y="0"/>
            <a:ext cx="919321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6" name="Picture 4" descr="http://cs418830.userapi.com/v418830848/2146/-0D0G8WNjDk.jpg"/>
          <p:cNvPicPr>
            <a:picLocks noChangeAspect="1" noChangeArrowheads="1"/>
          </p:cNvPicPr>
          <p:nvPr/>
        </p:nvPicPr>
        <p:blipFill>
          <a:blip r:embed="rId3"/>
          <a:srcRect l="32285" t="2072" r="26738" b="44060"/>
          <a:stretch>
            <a:fillRect/>
          </a:stretch>
        </p:blipFill>
        <p:spPr bwMode="auto">
          <a:xfrm>
            <a:off x="2143125" y="571500"/>
            <a:ext cx="3951288" cy="3113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7" name="Picture 6" descr="блестяшка ежик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143500" y="2857500"/>
            <a:ext cx="3095625" cy="3267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29698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29699" name="Picture 2" descr="http://ya-umni4ka.ru/wp-content/uploads/2012/01/shablon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49213" y="0"/>
            <a:ext cx="919321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0" name="Picture 2" descr="http://cs403919.userapi.com/v403919360/5ea1/HjbUQvH7S8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00166" y="1071546"/>
            <a:ext cx="6576757" cy="436722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 spd="slow"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30722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30723" name="Picture 2" descr="http://ya-umni4ka.ru/wp-content/uploads/2012/01/shablon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49213" y="0"/>
            <a:ext cx="919321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4" name="Picture 2" descr="http://cs7001.userapi.com/c7008/v7008994/4ba/x3XNT6RXiWs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85938" y="1571625"/>
            <a:ext cx="5753100" cy="3838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25" name="TextBox 5"/>
          <p:cNvSpPr txBox="1">
            <a:spLocks noChangeArrowheads="1"/>
          </p:cNvSpPr>
          <p:nvPr/>
        </p:nvSpPr>
        <p:spPr bwMode="auto">
          <a:xfrm>
            <a:off x="2928938" y="714375"/>
            <a:ext cx="4071937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5400" b="1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Пожелания..</a:t>
            </a:r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31746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31747" name="Picture 2" descr="http://ya-umni4ka.ru/wp-content/uploads/2012/01/shablon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49213" y="0"/>
            <a:ext cx="919321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748" name="TextBox 4"/>
          <p:cNvSpPr txBox="1">
            <a:spLocks noChangeArrowheads="1"/>
          </p:cNvSpPr>
          <p:nvPr/>
        </p:nvSpPr>
        <p:spPr bwMode="auto">
          <a:xfrm>
            <a:off x="2357438" y="857250"/>
            <a:ext cx="4714875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5400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Пожелания..</a:t>
            </a:r>
          </a:p>
        </p:txBody>
      </p:sp>
      <p:pic>
        <p:nvPicPr>
          <p:cNvPr id="31749" name="Picture 2" descr="http://t0.gstatic.com/images?q=tbn:ANd9GcQ8GjSeI6eIKz5UeYC0114QUFfoEvYOMEAkl1UdQdxiOLoCQ8cuf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1500" y="1857375"/>
            <a:ext cx="2714625" cy="2343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750" name="TextBox 6"/>
          <p:cNvSpPr txBox="1">
            <a:spLocks noChangeArrowheads="1"/>
          </p:cNvSpPr>
          <p:nvPr/>
        </p:nvSpPr>
        <p:spPr bwMode="auto">
          <a:xfrm>
            <a:off x="3714750" y="1928813"/>
            <a:ext cx="3571875" cy="4832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 b="1" i="1">
                <a:solidFill>
                  <a:srgbClr val="7030A0"/>
                </a:solidFill>
                <a:latin typeface="Calibri" pitchFamily="34" charset="0"/>
              </a:rPr>
              <a:t>Что бы мама улыбалась и была счастливой со мною..</a:t>
            </a:r>
          </a:p>
          <a:p>
            <a:r>
              <a:rPr lang="ru-RU" sz="2800" b="1" i="1">
                <a:solidFill>
                  <a:srgbClr val="7030A0"/>
                </a:solidFill>
                <a:latin typeface="Calibri" pitchFamily="34" charset="0"/>
              </a:rPr>
              <a:t>Что бы её окружали только хорошие люди..</a:t>
            </a:r>
          </a:p>
          <a:p>
            <a:r>
              <a:rPr lang="ru-RU" sz="2800" b="1" i="1">
                <a:solidFill>
                  <a:srgbClr val="7030A0"/>
                </a:solidFill>
                <a:latin typeface="Calibri" pitchFamily="34" charset="0"/>
              </a:rPr>
              <a:t>Что бы она не была  уставшей, что бы, мы, дети, приносили только радость..</a:t>
            </a:r>
          </a:p>
        </p:txBody>
      </p:sp>
    </p:spTree>
  </p:cSld>
  <p:clrMapOvr>
    <a:masterClrMapping/>
  </p:clrMapOvr>
  <p:transition spd="slow">
    <p:cover dir="lu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Заголовок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14338" name="Содержимое 10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14339" name="Содержимое 11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14340" name="Picture 2" descr="http://ya-umni4ka.ru/wp-content/uploads/2012/01/shablon4.jpg"/>
          <p:cNvPicPr>
            <a:picLocks noChangeAspect="1" noChangeArrowheads="1"/>
          </p:cNvPicPr>
          <p:nvPr/>
        </p:nvPicPr>
        <p:blipFill>
          <a:blip r:embed="rId2">
            <a:lum bright="10000"/>
          </a:blip>
          <a:srcRect/>
          <a:stretch>
            <a:fillRect/>
          </a:stretch>
        </p:blipFill>
        <p:spPr bwMode="auto">
          <a:xfrm>
            <a:off x="-49213" y="0"/>
            <a:ext cx="919321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0" name="Picture 2" descr="http://lifeslines.com.ua/public/img/pics/mama_0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57224" y="428604"/>
            <a:ext cx="3810000" cy="28575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  <a:reflection blurRad="12700" stA="38000" endPos="28000" dist="5000" dir="5400000" sy="-100000" algn="bl" rotWithShape="0"/>
          </a:effectLst>
          <a:scene3d>
            <a:camera prst="orthographicFront"/>
            <a:lightRig rig="threePt" dir="t"/>
          </a:scene3d>
          <a:sp3d>
            <a:bevelT prst="angle"/>
          </a:sp3d>
        </p:spPr>
      </p:pic>
      <p:pic>
        <p:nvPicPr>
          <p:cNvPr id="17412" name="Picture 4" descr="http://www.proza.ru/pics/2009/02/18/84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071934" y="3571876"/>
            <a:ext cx="4193099" cy="2786082"/>
          </a:xfrm>
          <a:prstGeom prst="rect">
            <a:avLst/>
          </a:prstGeom>
          <a:noFill/>
          <a:ln>
            <a:solidFill>
              <a:srgbClr val="002060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  <a:scene3d>
            <a:camera prst="obliqueTopRight"/>
            <a:lightRig rig="threePt" dir="t"/>
          </a:scene3d>
          <a:sp3d>
            <a:bevelT w="139700" h="139700" prst="divot"/>
          </a:sp3d>
        </p:spPr>
      </p:pic>
      <p:sp>
        <p:nvSpPr>
          <p:cNvPr id="14343" name="TextBox 12"/>
          <p:cNvSpPr txBox="1">
            <a:spLocks noChangeArrowheads="1"/>
          </p:cNvSpPr>
          <p:nvPr/>
        </p:nvSpPr>
        <p:spPr bwMode="auto">
          <a:xfrm>
            <a:off x="5715000" y="785813"/>
            <a:ext cx="2786063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14344" name="TextBox 13"/>
          <p:cNvSpPr txBox="1">
            <a:spLocks noChangeArrowheads="1"/>
          </p:cNvSpPr>
          <p:nvPr/>
        </p:nvSpPr>
        <p:spPr bwMode="auto">
          <a:xfrm>
            <a:off x="5357813" y="571500"/>
            <a:ext cx="2643187" cy="2846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300" b="1">
                <a:solidFill>
                  <a:srgbClr val="FF0000"/>
                </a:solidFill>
                <a:latin typeface="Calibri" pitchFamily="34" charset="0"/>
              </a:rPr>
              <a:t>Мама- это человек, который может заменить всех, но ее ни кто и никогда заменить не сможет!</a:t>
            </a:r>
            <a:r>
              <a:rPr lang="ru-RU">
                <a:latin typeface="Calibri" pitchFamily="34" charset="0"/>
              </a:rPr>
              <a:t/>
            </a:r>
            <a:br>
              <a:rPr lang="ru-RU">
                <a:latin typeface="Calibri" pitchFamily="34" charset="0"/>
              </a:rPr>
            </a:br>
            <a:endParaRPr lang="ru-RU">
              <a:latin typeface="Calibri" pitchFamily="34" charset="0"/>
            </a:endParaRPr>
          </a:p>
        </p:txBody>
      </p:sp>
      <p:sp>
        <p:nvSpPr>
          <p:cNvPr id="14345" name="TextBox 14"/>
          <p:cNvSpPr txBox="1">
            <a:spLocks noChangeArrowheads="1"/>
          </p:cNvSpPr>
          <p:nvPr/>
        </p:nvSpPr>
        <p:spPr bwMode="auto">
          <a:xfrm>
            <a:off x="714375" y="3714750"/>
            <a:ext cx="2928938" cy="2770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300" b="1">
                <a:latin typeface="Calibri" pitchFamily="34" charset="0"/>
              </a:rPr>
              <a:t> </a:t>
            </a:r>
            <a:r>
              <a:rPr lang="ru-RU" sz="2300" b="1">
                <a:solidFill>
                  <a:srgbClr val="FF0000"/>
                </a:solidFill>
                <a:latin typeface="Calibri" pitchFamily="34" charset="0"/>
              </a:rPr>
              <a:t>Первый подарок, который дает нам мать,- это жизнь, второй- любовь, и третий- понимание.</a:t>
            </a:r>
          </a:p>
          <a:p>
            <a:r>
              <a:rPr lang="ru-RU" sz="2300" b="1" i="1">
                <a:solidFill>
                  <a:srgbClr val="FF0000"/>
                </a:solidFill>
                <a:latin typeface="Calibri" pitchFamily="34" charset="0"/>
              </a:rPr>
              <a:t>Донна Брауэр</a:t>
            </a:r>
            <a:endParaRPr lang="ru-RU" sz="2300" b="1">
              <a:solidFill>
                <a:srgbClr val="FF0000"/>
              </a:solidFill>
              <a:latin typeface="Calibri" pitchFamily="34" charset="0"/>
            </a:endParaRPr>
          </a:p>
          <a:p>
            <a:r>
              <a:rPr lang="ru-RU" b="1">
                <a:latin typeface="Calibri" pitchFamily="34" charset="0"/>
              </a:rPr>
              <a:t/>
            </a:r>
            <a:br>
              <a:rPr lang="ru-RU" b="1">
                <a:latin typeface="Calibri" pitchFamily="34" charset="0"/>
              </a:rPr>
            </a:br>
            <a:endParaRPr lang="ru-RU" b="1">
              <a:latin typeface="Calibri" pitchFamily="34" charset="0"/>
            </a:endParaRPr>
          </a:p>
        </p:txBody>
      </p:sp>
    </p:spTree>
  </p:cSld>
  <p:clrMapOvr>
    <a:masterClrMapping/>
  </p:clrMapOvr>
  <p:transition spd="slow">
    <p:split orient="vert"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0"/>
                                        <p:tgtEl>
                                          <p:spTgt spid="17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4" name="Содержимое 3" descr="экстр) 046.jpg"/>
          <p:cNvPicPr>
            <a:picLocks noGrp="1" noChangeAspect="1"/>
          </p:cNvPicPr>
          <p:nvPr>
            <p:ph idx="1"/>
          </p:nvPr>
        </p:nvPicPr>
        <p:blipFill>
          <a:blip r:embed="rId2">
            <a:lum bright="40000" contrast="-30000"/>
          </a:blip>
          <a:stretch>
            <a:fillRect/>
          </a:stretch>
        </p:blipFill>
        <p:spPr>
          <a:xfrm>
            <a:off x="0" y="0"/>
            <a:ext cx="9144000" cy="6858000"/>
          </a:xfrm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1857375" y="500063"/>
            <a:ext cx="4857750" cy="60515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Мама... Простое, казалось бы, слово,</a:t>
            </a:r>
            <a:r>
              <a:rPr lang="ru-RU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/>
            </a:r>
            <a:br>
              <a:rPr lang="ru-RU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</a:br>
            <a:r>
              <a:rPr lang="ru-RU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А сколько в нем нежности, ласки, тепла,</a:t>
            </a:r>
            <a:r>
              <a:rPr lang="ru-RU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/>
            </a:r>
            <a:br>
              <a:rPr lang="ru-RU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</a:br>
            <a:r>
              <a:rPr lang="ru-RU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Ребенок лопочет его бестолково,</a:t>
            </a:r>
            <a:r>
              <a:rPr lang="ru-RU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/>
            </a:r>
            <a:br>
              <a:rPr lang="ru-RU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</a:br>
            <a:r>
              <a:rPr lang="ru-RU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Ручонки раскинув, припухший от сна.</a:t>
            </a:r>
            <a:r>
              <a:rPr lang="ru-RU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/>
            </a:r>
            <a:br>
              <a:rPr lang="ru-RU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</a:br>
            <a:r>
              <a:rPr lang="ru-RU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В печали и в радости мы произносим, </a:t>
            </a:r>
            <a:r>
              <a:rPr lang="ru-RU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/>
            </a:r>
            <a:br>
              <a:rPr lang="ru-RU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</a:br>
            <a:r>
              <a:rPr lang="ru-RU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То робкое "Мама", то резкое "Мать".</a:t>
            </a:r>
            <a:r>
              <a:rPr lang="ru-RU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/>
            </a:r>
            <a:br>
              <a:rPr lang="ru-RU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</a:br>
            <a:r>
              <a:rPr lang="ru-RU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Порой на чужбине вдруг сердце запросит </a:t>
            </a:r>
            <a:r>
              <a:rPr lang="ru-RU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/>
            </a:r>
            <a:br>
              <a:rPr lang="ru-RU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</a:br>
            <a:r>
              <a:rPr lang="ru-RU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Совсем </a:t>
            </a:r>
            <a:r>
              <a:rPr lang="ru-RU" b="1" dirty="0" err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незнакомую-мамой</a:t>
            </a:r>
            <a:r>
              <a:rPr lang="ru-RU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 назвать.</a:t>
            </a:r>
            <a:r>
              <a:rPr lang="ru-RU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/>
            </a:r>
            <a:br>
              <a:rPr lang="ru-RU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</a:br>
            <a:r>
              <a:rPr lang="ru-RU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А дома так часто ей делаем больно</a:t>
            </a:r>
            <a:r>
              <a:rPr lang="ru-RU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/>
            </a:r>
            <a:br>
              <a:rPr lang="ru-RU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</a:br>
            <a:r>
              <a:rPr lang="ru-RU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Поступками, взглядами, жестами мы, </a:t>
            </a:r>
            <a:r>
              <a:rPr lang="ru-RU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/>
            </a:r>
            <a:br>
              <a:rPr lang="ru-RU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</a:br>
            <a:r>
              <a:rPr lang="ru-RU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Потом вдалеке вспоминаем невольно</a:t>
            </a:r>
            <a:r>
              <a:rPr lang="ru-RU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/>
            </a:r>
            <a:br>
              <a:rPr lang="ru-RU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</a:br>
            <a:r>
              <a:rPr lang="ru-RU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О том, что прибавило ей седины.</a:t>
            </a:r>
            <a:r>
              <a:rPr lang="ru-RU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/>
            </a:r>
            <a:br>
              <a:rPr lang="ru-RU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</a:br>
            <a:r>
              <a:rPr lang="ru-RU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И пишем на школьных листках торопливо</a:t>
            </a:r>
            <a:r>
              <a:rPr lang="ru-RU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/>
            </a:r>
            <a:br>
              <a:rPr lang="ru-RU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</a:br>
            <a:r>
              <a:rPr lang="ru-RU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Признанья своей запоздалой вины.</a:t>
            </a:r>
            <a:r>
              <a:rPr lang="ru-RU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/>
            </a:r>
            <a:br>
              <a:rPr lang="ru-RU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</a:br>
            <a:r>
              <a:rPr lang="ru-RU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Она их читает, краснеет стыдливо, </a:t>
            </a:r>
            <a:r>
              <a:rPr lang="ru-RU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/>
            </a:r>
            <a:br>
              <a:rPr lang="ru-RU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</a:br>
            <a:r>
              <a:rPr lang="ru-RU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И в горьких морщинах слезинки видны.</a:t>
            </a:r>
            <a:r>
              <a:rPr lang="ru-RU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/>
            </a:r>
            <a:br>
              <a:rPr lang="ru-RU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</a:br>
            <a:r>
              <a:rPr lang="ru-RU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Давно без письма все обиды простила, </a:t>
            </a:r>
            <a:r>
              <a:rPr lang="ru-RU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/>
            </a:r>
            <a:br>
              <a:rPr lang="ru-RU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</a:br>
            <a:r>
              <a:rPr lang="ru-RU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А тут ей до боли приятно прочесть:</a:t>
            </a:r>
            <a:r>
              <a:rPr lang="ru-RU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/>
            </a:r>
            <a:br>
              <a:rPr lang="ru-RU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</a:br>
            <a:r>
              <a:rPr lang="ru-RU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"Спасибо, родная, за то, что растила, </a:t>
            </a:r>
            <a:r>
              <a:rPr lang="ru-RU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/>
            </a:r>
            <a:br>
              <a:rPr lang="ru-RU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</a:br>
            <a:r>
              <a:rPr lang="ru-RU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За то, что ты любишь, За то что ты есть!!!</a:t>
            </a:r>
            <a:r>
              <a:rPr lang="ru-RU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/>
            </a:r>
            <a:br>
              <a:rPr lang="ru-RU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</a:br>
            <a:endParaRPr lang="ru-RU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A603AB"/>
            </a:gs>
            <a:gs pos="21001">
              <a:srgbClr val="0819FB"/>
            </a:gs>
            <a:gs pos="35001">
              <a:srgbClr val="1A8D48"/>
            </a:gs>
            <a:gs pos="52000">
              <a:srgbClr val="FFFF00"/>
            </a:gs>
            <a:gs pos="73000">
              <a:srgbClr val="EE3F17"/>
            </a:gs>
            <a:gs pos="88000">
              <a:srgbClr val="E81766"/>
            </a:gs>
            <a:gs pos="100000">
              <a:srgbClr val="A603AB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 rtlCol="0">
            <a:normAutofit fontScale="70000" lnSpcReduction="20000"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b="1" dirty="0"/>
              <a:t>Разноцветный </a:t>
            </a:r>
            <a:r>
              <a:rPr lang="ru-RU" b="1" dirty="0" err="1"/>
              <a:t>подаpок</a:t>
            </a:r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ru-RU" dirty="0"/>
              <a:t>Я </a:t>
            </a:r>
            <a:r>
              <a:rPr lang="ru-RU" dirty="0" err="1"/>
              <a:t>подаpок</a:t>
            </a:r>
            <a:r>
              <a:rPr lang="ru-RU" dirty="0"/>
              <a:t> </a:t>
            </a:r>
            <a:r>
              <a:rPr lang="ru-RU" dirty="0" err="1"/>
              <a:t>pазноцветный</a:t>
            </a:r>
            <a:r>
              <a:rPr lang="ru-RU" dirty="0"/>
              <a:t/>
            </a:r>
            <a:br>
              <a:rPr lang="ru-RU" dirty="0"/>
            </a:br>
            <a:r>
              <a:rPr lang="ru-RU" dirty="0" err="1"/>
              <a:t>Подаpить</a:t>
            </a:r>
            <a:r>
              <a:rPr lang="ru-RU" dirty="0"/>
              <a:t> </a:t>
            </a:r>
            <a:r>
              <a:rPr lang="ru-RU" dirty="0" err="1"/>
              <a:t>pешила</a:t>
            </a:r>
            <a:r>
              <a:rPr lang="ru-RU" dirty="0"/>
              <a:t> маме.</a:t>
            </a:r>
            <a:br>
              <a:rPr lang="ru-RU" dirty="0"/>
            </a:br>
            <a:r>
              <a:rPr lang="ru-RU" dirty="0"/>
              <a:t>Я </a:t>
            </a:r>
            <a:r>
              <a:rPr lang="ru-RU" dirty="0" err="1"/>
              <a:t>стаpалась</a:t>
            </a:r>
            <a:r>
              <a:rPr lang="ru-RU" dirty="0"/>
              <a:t>, </a:t>
            </a:r>
            <a:r>
              <a:rPr lang="ru-RU" dirty="0" err="1"/>
              <a:t>pисовала</a:t>
            </a:r>
            <a:r>
              <a:rPr lang="ru-RU" dirty="0"/>
              <a:t/>
            </a:r>
            <a:br>
              <a:rPr lang="ru-RU" dirty="0"/>
            </a:br>
            <a:r>
              <a:rPr lang="ru-RU" dirty="0" err="1"/>
              <a:t>Четыpьмя</a:t>
            </a:r>
            <a:r>
              <a:rPr lang="ru-RU" dirty="0"/>
              <a:t> </a:t>
            </a:r>
            <a:r>
              <a:rPr lang="ru-RU" dirty="0" err="1"/>
              <a:t>каpандашами</a:t>
            </a:r>
            <a:r>
              <a:rPr lang="ru-RU" dirty="0"/>
              <a:t>.</a:t>
            </a:r>
            <a:br>
              <a:rPr lang="ru-RU" dirty="0"/>
            </a:br>
            <a:r>
              <a:rPr lang="ru-RU" dirty="0" err="1"/>
              <a:t>Hо</a:t>
            </a:r>
            <a:r>
              <a:rPr lang="ru-RU" dirty="0"/>
              <a:t> сначала я на </a:t>
            </a:r>
            <a:r>
              <a:rPr lang="ru-RU" dirty="0" err="1"/>
              <a:t>кpасный</a:t>
            </a:r>
            <a:r>
              <a:rPr lang="ru-RU" dirty="0"/>
              <a:t/>
            </a:r>
            <a:br>
              <a:rPr lang="ru-RU" dirty="0"/>
            </a:br>
            <a:r>
              <a:rPr lang="ru-RU" dirty="0"/>
              <a:t>Слишком сильно нажимала,</a:t>
            </a:r>
            <a:br>
              <a:rPr lang="ru-RU" dirty="0"/>
            </a:br>
            <a:r>
              <a:rPr lang="ru-RU" dirty="0"/>
              <a:t>А потом, за </a:t>
            </a:r>
            <a:r>
              <a:rPr lang="ru-RU" dirty="0" err="1"/>
              <a:t>кpасным</a:t>
            </a:r>
            <a:r>
              <a:rPr lang="ru-RU" dirty="0"/>
              <a:t> </a:t>
            </a:r>
            <a:r>
              <a:rPr lang="ru-RU" dirty="0" err="1"/>
              <a:t>сpазy</a:t>
            </a:r>
            <a:r>
              <a:rPr lang="ru-RU" dirty="0"/>
              <a:t/>
            </a:r>
            <a:br>
              <a:rPr lang="ru-RU" dirty="0"/>
            </a:br>
            <a:r>
              <a:rPr lang="ru-RU" dirty="0"/>
              <a:t>Фиолетовый сломала,</a:t>
            </a:r>
            <a:br>
              <a:rPr lang="ru-RU" dirty="0"/>
            </a:br>
            <a:r>
              <a:rPr lang="ru-RU" dirty="0"/>
              <a:t>А потом сломался синий,</a:t>
            </a:r>
            <a:br>
              <a:rPr lang="ru-RU" dirty="0"/>
            </a:br>
            <a:r>
              <a:rPr lang="ru-RU" dirty="0"/>
              <a:t>И </a:t>
            </a:r>
            <a:r>
              <a:rPr lang="ru-RU" dirty="0" err="1"/>
              <a:t>оpанжевый</a:t>
            </a:r>
            <a:r>
              <a:rPr lang="ru-RU" dirty="0"/>
              <a:t> сломала...</a:t>
            </a:r>
            <a:br>
              <a:rPr lang="ru-RU" dirty="0"/>
            </a:br>
            <a:r>
              <a:rPr lang="ru-RU" dirty="0"/>
              <a:t>Все </a:t>
            </a:r>
            <a:r>
              <a:rPr lang="ru-RU" dirty="0" err="1"/>
              <a:t>pавно</a:t>
            </a:r>
            <a:r>
              <a:rPr lang="ru-RU" dirty="0"/>
              <a:t> </a:t>
            </a:r>
            <a:r>
              <a:rPr lang="ru-RU" dirty="0" err="1"/>
              <a:t>поpтpет</a:t>
            </a:r>
            <a:r>
              <a:rPr lang="ru-RU" dirty="0"/>
              <a:t> </a:t>
            </a:r>
            <a:r>
              <a:rPr lang="ru-RU" dirty="0" err="1"/>
              <a:t>кpасивый</a:t>
            </a:r>
            <a:r>
              <a:rPr lang="ru-RU" dirty="0"/>
              <a:t>,</a:t>
            </a:r>
            <a:br>
              <a:rPr lang="ru-RU" dirty="0"/>
            </a:br>
            <a:r>
              <a:rPr lang="ru-RU" dirty="0" err="1"/>
              <a:t>Потомy</a:t>
            </a:r>
            <a:r>
              <a:rPr lang="ru-RU" dirty="0"/>
              <a:t> что это - мама!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sz="half" idx="2"/>
          </p:nvPr>
        </p:nvSpPr>
        <p:spPr/>
        <p:txBody>
          <a:bodyPr rtlCol="0">
            <a:normAutofit fontScale="70000" lnSpcReduction="20000"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b="1" dirty="0"/>
              <a:t>Мама!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>Я не знаю другого слова.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>Чтобы так ласкала слух.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>Повторю его снова и снова,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>Извините, что голос глух.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>Это слово мы первым учили.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>С этим словом до смерти живём,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>И когда сгущаются тучи,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>обязательно маму зовём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>мама, мама моя дорогая.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>Самый верный и любящий друг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>Я всем сердцем своим ощущаю,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>Теплоту твоих ласковых рук.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>Эти руки меня водили,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>с детских лет до зрелой поры.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>Эти руки меня защищали.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>От болезней ударов судьбы.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EFD1"/>
            </a:gs>
            <a:gs pos="64999">
              <a:srgbClr val="F0EBD5"/>
            </a:gs>
            <a:gs pos="100000">
              <a:srgbClr val="D1C39F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 rtlCol="0">
            <a:normAutofit fontScale="62500" lnSpcReduction="20000"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34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Дарите женщинам цветы. </a:t>
            </a:r>
            <a:br>
              <a:rPr lang="ru-RU" sz="34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4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И молодым и старым,</a:t>
            </a:r>
            <a:br>
              <a:rPr lang="ru-RU" sz="34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4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Веселым, тихим, озорным,</a:t>
            </a:r>
            <a:br>
              <a:rPr lang="ru-RU" sz="34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4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Особенно усталым.</a:t>
            </a:r>
            <a:br>
              <a:rPr lang="ru-RU" sz="34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4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Уставшей от её забот,</a:t>
            </a:r>
            <a:br>
              <a:rPr lang="ru-RU" sz="34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4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Уставшей от работы,</a:t>
            </a:r>
            <a:br>
              <a:rPr lang="ru-RU" sz="34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4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Которой часто говорят </a:t>
            </a:r>
            <a:r>
              <a:rPr lang="ru-RU" sz="34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34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4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     "</a:t>
            </a:r>
            <a:r>
              <a:rPr lang="ru-RU" sz="34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Уже уходят годы!"</a:t>
            </a:r>
            <a:br>
              <a:rPr lang="ru-RU" sz="34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4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Вы подарите ей букет</a:t>
            </a:r>
            <a:r>
              <a:rPr lang="ru-RU" sz="34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, пусть </a:t>
            </a:r>
            <a:r>
              <a:rPr lang="ru-RU" sz="34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маленький, неяркий.</a:t>
            </a:r>
            <a:br>
              <a:rPr lang="ru-RU" sz="34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4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Она счастливая, смахнет свою слезу украдкой.</a:t>
            </a:r>
            <a:br>
              <a:rPr lang="ru-RU" sz="34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4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Дарите женщинам цветы</a:t>
            </a:r>
            <a:br>
              <a:rPr lang="ru-RU" sz="34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4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И в праздники, и будни.</a:t>
            </a:r>
            <a:br>
              <a:rPr lang="ru-RU" sz="34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4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О самой главной женщине  </a:t>
            </a:r>
            <a:r>
              <a:rPr lang="ru-RU" sz="34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              -</a:t>
            </a:r>
            <a:r>
              <a:rPr lang="ru-RU" sz="34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О маме не забудьте </a:t>
            </a:r>
            <a:r>
              <a:rPr lang="ru-RU" sz="34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!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 rtlCol="0">
            <a:normAutofit fontScale="62500" lnSpcReduction="20000"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4000" b="1" dirty="0">
                <a:latin typeface="Times New Roman" pitchFamily="18" charset="0"/>
                <a:cs typeface="Times New Roman" pitchFamily="18" charset="0"/>
              </a:rPr>
              <a:t>Подарок маме.</a:t>
            </a:r>
            <a:br>
              <a:rPr lang="ru-RU" sz="4000" b="1" dirty="0">
                <a:latin typeface="Times New Roman" pitchFamily="18" charset="0"/>
                <a:cs typeface="Times New Roman" pitchFamily="18" charset="0"/>
              </a:rPr>
            </a:br>
            <a:endParaRPr lang="ru-RU" sz="4000" dirty="0">
              <a:latin typeface="Times New Roman" pitchFamily="18" charset="0"/>
              <a:cs typeface="Times New Roman" pitchFamily="18" charset="0"/>
            </a:endParaRP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4000" dirty="0">
                <a:latin typeface="Times New Roman" pitchFamily="18" charset="0"/>
                <a:cs typeface="Times New Roman" pitchFamily="18" charset="0"/>
              </a:rPr>
              <a:t>Сколько звезд на небе!</a:t>
            </a:r>
            <a:br>
              <a:rPr lang="ru-RU" sz="4000" dirty="0">
                <a:latin typeface="Times New Roman" pitchFamily="18" charset="0"/>
                <a:cs typeface="Times New Roman" pitchFamily="18" charset="0"/>
              </a:rPr>
            </a:br>
            <a:r>
              <a:rPr lang="ru-RU" sz="4000" dirty="0">
                <a:latin typeface="Times New Roman" pitchFamily="18" charset="0"/>
                <a:cs typeface="Times New Roman" pitchFamily="18" charset="0"/>
              </a:rPr>
              <a:t>Всех не сосчитать.</a:t>
            </a:r>
            <a:br>
              <a:rPr lang="ru-RU" sz="4000" dirty="0">
                <a:latin typeface="Times New Roman" pitchFamily="18" charset="0"/>
                <a:cs typeface="Times New Roman" pitchFamily="18" charset="0"/>
              </a:rPr>
            </a:br>
            <a:r>
              <a:rPr lang="ru-RU" sz="4000" dirty="0">
                <a:latin typeface="Times New Roman" pitchFamily="18" charset="0"/>
                <a:cs typeface="Times New Roman" pitchFamily="18" charset="0"/>
              </a:rPr>
              <a:t>Эти звезды маме</a:t>
            </a:r>
            <a:br>
              <a:rPr lang="ru-RU" sz="4000" dirty="0">
                <a:latin typeface="Times New Roman" pitchFamily="18" charset="0"/>
                <a:cs typeface="Times New Roman" pitchFamily="18" charset="0"/>
              </a:rPr>
            </a:br>
            <a:r>
              <a:rPr lang="ru-RU" sz="4000" dirty="0">
                <a:latin typeface="Times New Roman" pitchFamily="18" charset="0"/>
                <a:cs typeface="Times New Roman" pitchFamily="18" charset="0"/>
              </a:rPr>
              <a:t>Подарю опять. </a:t>
            </a:r>
            <a:br>
              <a:rPr lang="ru-RU" sz="4000" dirty="0">
                <a:latin typeface="Times New Roman" pitchFamily="18" charset="0"/>
                <a:cs typeface="Times New Roman" pitchFamily="18" charset="0"/>
              </a:rPr>
            </a:br>
            <a:r>
              <a:rPr lang="ru-RU" sz="40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000" dirty="0">
                <a:latin typeface="Times New Roman" pitchFamily="18" charset="0"/>
                <a:cs typeface="Times New Roman" pitchFamily="18" charset="0"/>
              </a:rPr>
            </a:br>
            <a:r>
              <a:rPr lang="ru-RU" sz="4000" dirty="0">
                <a:latin typeface="Times New Roman" pitchFamily="18" charset="0"/>
                <a:cs typeface="Times New Roman" pitchFamily="18" charset="0"/>
              </a:rPr>
              <a:t>И однажды утром,</a:t>
            </a:r>
            <a:br>
              <a:rPr lang="ru-RU" sz="4000" dirty="0">
                <a:latin typeface="Times New Roman" pitchFamily="18" charset="0"/>
                <a:cs typeface="Times New Roman" pitchFamily="18" charset="0"/>
              </a:rPr>
            </a:br>
            <a:r>
              <a:rPr lang="ru-RU" sz="4000" dirty="0">
                <a:latin typeface="Times New Roman" pitchFamily="18" charset="0"/>
                <a:cs typeface="Times New Roman" pitchFamily="18" charset="0"/>
              </a:rPr>
              <a:t>Глядя на меня,</a:t>
            </a:r>
            <a:br>
              <a:rPr lang="ru-RU" sz="4000" dirty="0">
                <a:latin typeface="Times New Roman" pitchFamily="18" charset="0"/>
                <a:cs typeface="Times New Roman" pitchFamily="18" charset="0"/>
              </a:rPr>
            </a:br>
            <a:r>
              <a:rPr lang="ru-RU" sz="4000" dirty="0">
                <a:latin typeface="Times New Roman" pitchFamily="18" charset="0"/>
                <a:cs typeface="Times New Roman" pitchFamily="18" charset="0"/>
              </a:rPr>
              <a:t>Мама улыбнется:</a:t>
            </a:r>
            <a:br>
              <a:rPr lang="ru-RU" sz="4000" dirty="0">
                <a:latin typeface="Times New Roman" pitchFamily="18" charset="0"/>
                <a:cs typeface="Times New Roman" pitchFamily="18" charset="0"/>
              </a:rPr>
            </a:br>
            <a:r>
              <a:rPr lang="ru-RU" sz="4000" dirty="0">
                <a:latin typeface="Times New Roman" pitchFamily="18" charset="0"/>
                <a:cs typeface="Times New Roman" pitchFamily="18" charset="0"/>
              </a:rPr>
              <a:t>"Звездочка моя!" 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7329488" cy="4525963"/>
          </a:xfrm>
        </p:spPr>
        <p:txBody>
          <a:bodyPr rtlCol="0">
            <a:normAutofit fontScale="55000" lnSpcReduction="20000"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3200" b="1" i="1" dirty="0">
                <a:latin typeface="Century Schoolbook" pitchFamily="18" charset="0"/>
              </a:rPr>
              <a:t>Ах, как хочется вернуться в безмятежность детских дней</a:t>
            </a:r>
            <a:br>
              <a:rPr lang="ru-RU" sz="3200" b="1" i="1" dirty="0">
                <a:latin typeface="Century Schoolbook" pitchFamily="18" charset="0"/>
              </a:rPr>
            </a:br>
            <a:r>
              <a:rPr lang="ru-RU" sz="3200" b="1" i="1" dirty="0">
                <a:latin typeface="Century Schoolbook" pitchFamily="18" charset="0"/>
              </a:rPr>
              <a:t>И доверчиво прижаться к доброй мамочке моей!</a:t>
            </a:r>
            <a:br>
              <a:rPr lang="ru-RU" sz="3200" b="1" i="1" dirty="0">
                <a:latin typeface="Century Schoolbook" pitchFamily="18" charset="0"/>
              </a:rPr>
            </a:br>
            <a:r>
              <a:rPr lang="ru-RU" sz="3200" b="1" i="1" dirty="0">
                <a:latin typeface="Century Schoolbook" pitchFamily="18" charset="0"/>
              </a:rPr>
              <a:t>Рассказать свои тревоги, знаю: мама всё поймёт.</a:t>
            </a:r>
            <a:br>
              <a:rPr lang="ru-RU" sz="3200" b="1" i="1" dirty="0">
                <a:latin typeface="Century Schoolbook" pitchFamily="18" charset="0"/>
              </a:rPr>
            </a:br>
            <a:r>
              <a:rPr lang="ru-RU" sz="3200" b="1" i="1" dirty="0" err="1">
                <a:latin typeface="Century Schoolbook" pitchFamily="18" charset="0"/>
              </a:rPr>
              <a:t>Успокоенно</a:t>
            </a:r>
            <a:r>
              <a:rPr lang="ru-RU" sz="3200" b="1" i="1" dirty="0">
                <a:latin typeface="Century Schoolbook" pitchFamily="18" charset="0"/>
              </a:rPr>
              <a:t> услышать:"Не волнуйся, всё пройдёт!" </a:t>
            </a:r>
            <a:br>
              <a:rPr lang="ru-RU" sz="3200" b="1" i="1" dirty="0">
                <a:latin typeface="Century Schoolbook" pitchFamily="18" charset="0"/>
              </a:rPr>
            </a:br>
            <a:r>
              <a:rPr lang="ru-RU" sz="3200" b="1" i="1" dirty="0">
                <a:latin typeface="Century Schoolbook" pitchFamily="18" charset="0"/>
              </a:rPr>
              <a:t/>
            </a:r>
            <a:br>
              <a:rPr lang="ru-RU" sz="3200" b="1" i="1" dirty="0">
                <a:latin typeface="Century Schoolbook" pitchFamily="18" charset="0"/>
              </a:rPr>
            </a:br>
            <a:r>
              <a:rPr lang="ru-RU" sz="3200" b="1" i="1" dirty="0">
                <a:latin typeface="Century Schoolbook" pitchFamily="18" charset="0"/>
              </a:rPr>
              <a:t>Улетело наше детство, не вернётся никогда.</a:t>
            </a:r>
            <a:br>
              <a:rPr lang="ru-RU" sz="3200" b="1" i="1" dirty="0">
                <a:latin typeface="Century Schoolbook" pitchFamily="18" charset="0"/>
              </a:rPr>
            </a:br>
            <a:r>
              <a:rPr lang="ru-RU" sz="3200" b="1" i="1" dirty="0">
                <a:latin typeface="Century Schoolbook" pitchFamily="18" charset="0"/>
              </a:rPr>
              <a:t>Мы взрослеем и стареем, только это не беда.</a:t>
            </a:r>
            <a:br>
              <a:rPr lang="ru-RU" sz="3200" b="1" i="1" dirty="0">
                <a:latin typeface="Century Schoolbook" pitchFamily="18" charset="0"/>
              </a:rPr>
            </a:br>
            <a:r>
              <a:rPr lang="ru-RU" sz="3200" b="1" i="1" dirty="0">
                <a:latin typeface="Century Schoolbook" pitchFamily="18" charset="0"/>
              </a:rPr>
              <a:t>Через годы, расстоянья ощущаю вновь и вновь</a:t>
            </a:r>
            <a:br>
              <a:rPr lang="ru-RU" sz="3200" b="1" i="1" dirty="0">
                <a:latin typeface="Century Schoolbook" pitchFamily="18" charset="0"/>
              </a:rPr>
            </a:br>
            <a:r>
              <a:rPr lang="ru-RU" sz="3200" b="1" i="1" dirty="0">
                <a:latin typeface="Century Schoolbook" pitchFamily="18" charset="0"/>
              </a:rPr>
              <a:t>Как меня оберегает материнская любовь.</a:t>
            </a:r>
            <a:br>
              <a:rPr lang="ru-RU" sz="3200" b="1" i="1" dirty="0">
                <a:latin typeface="Century Schoolbook" pitchFamily="18" charset="0"/>
              </a:rPr>
            </a:br>
            <a:r>
              <a:rPr lang="ru-RU" sz="3200" b="1" i="1" dirty="0">
                <a:latin typeface="Century Schoolbook" pitchFamily="18" charset="0"/>
              </a:rPr>
              <a:t/>
            </a:r>
            <a:br>
              <a:rPr lang="ru-RU" sz="3200" b="1" i="1" dirty="0">
                <a:latin typeface="Century Schoolbook" pitchFamily="18" charset="0"/>
              </a:rPr>
            </a:br>
            <a:r>
              <a:rPr lang="ru-RU" sz="3200" b="1" i="1" dirty="0">
                <a:latin typeface="Century Schoolbook" pitchFamily="18" charset="0"/>
              </a:rPr>
              <a:t>Я сама давно уж мама. Годы спуску не дают.</a:t>
            </a:r>
            <a:br>
              <a:rPr lang="ru-RU" sz="3200" b="1" i="1" dirty="0">
                <a:latin typeface="Century Schoolbook" pitchFamily="18" charset="0"/>
              </a:rPr>
            </a:br>
            <a:r>
              <a:rPr lang="ru-RU" sz="3200" b="1" i="1" dirty="0">
                <a:latin typeface="Century Schoolbook" pitchFamily="18" charset="0"/>
              </a:rPr>
              <a:t>Дети все свои тревоги мне доверчиво несут.</a:t>
            </a:r>
            <a:br>
              <a:rPr lang="ru-RU" sz="3200" b="1" i="1" dirty="0">
                <a:latin typeface="Century Schoolbook" pitchFamily="18" charset="0"/>
              </a:rPr>
            </a:br>
            <a:r>
              <a:rPr lang="ru-RU" sz="3200" b="1" i="1" dirty="0">
                <a:latin typeface="Century Schoolbook" pitchFamily="18" charset="0"/>
              </a:rPr>
              <a:t>Успокою, как сумею. Но секрет не утаю:</a:t>
            </a:r>
            <a:br>
              <a:rPr lang="ru-RU" sz="3200" b="1" i="1" dirty="0">
                <a:latin typeface="Century Schoolbook" pitchFamily="18" charset="0"/>
              </a:rPr>
            </a:br>
            <a:r>
              <a:rPr lang="ru-RU" sz="3200" b="1" i="1" dirty="0">
                <a:latin typeface="Century Schoolbook" pitchFamily="18" charset="0"/>
              </a:rPr>
              <a:t>Знаю: маминой любовью я детей своих люблю</a:t>
            </a:r>
            <a:r>
              <a:rPr lang="ru-RU" b="1" i="1" dirty="0">
                <a:latin typeface="Century Schoolbook" pitchFamily="18" charset="0"/>
              </a:rPr>
              <a:t>. </a:t>
            </a:r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37891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37892" name="Picture 2" descr="http://ya-umni4ka.ru/wp-content/uploads/2012/01/shablon4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49213" y="0"/>
            <a:ext cx="919321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893" name="Picture 2" descr="http://t1.gstatic.com/images?q=tbn:ANd9GcTDEHR07wxycEmGl7rnKfJN3cVKggyJlHkJLMb1Ip1ER9HoU26y6w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14375" y="1500188"/>
            <a:ext cx="7916863" cy="3933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38914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38915" name="Picture 2" descr="http://ya-umni4ka.ru/wp-content/uploads/2012/01/shablon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49213" y="0"/>
            <a:ext cx="919321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70" name="Picture 2" descr="http://www.supertosty.ru/images/other/mama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313" y="428625"/>
            <a:ext cx="4286250" cy="3333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72" name="Picture 4" descr="http://t3.gstatic.com/images?q=tbn:ANd9GcSlVWjLs1aVdp20o-wfg9nXuzhjrCBqw1zwKLUHoU3zB9Nm3w_lxA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429125" y="1928813"/>
            <a:ext cx="4491038" cy="4491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split orient="vert"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27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27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327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39938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39939" name="Picture 2" descr="http://ya-umni4ka.ru/wp-content/uploads/2012/01/shablon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49213" y="0"/>
            <a:ext cx="919321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46" name="Picture 2" descr="http://3.bp.blogspot.com/-v57G5dzGroI/TsoGcl3bW_I/AAAAAAAAAxM/a8UnydnsisM/s1600/3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85875" y="1000125"/>
            <a:ext cx="6440488" cy="4714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plu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3681 -0.26226 L 0.01319 0.07077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317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" y="16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40962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40963" name="Picture 2" descr="http://your-comp.ru/_ph/21/25347919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8" y="0"/>
            <a:ext cx="9129712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64" name="Picture 4" descr="анимация кролики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071938" y="142875"/>
            <a:ext cx="4570412" cy="5205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65" name="Picture 6" descr="заяц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42938" y="2928938"/>
            <a:ext cx="2857500" cy="3667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strips dir="rd"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3399"/>
            </a:gs>
            <a:gs pos="25000">
              <a:srgbClr val="FF6633"/>
            </a:gs>
            <a:gs pos="50000">
              <a:srgbClr val="FFFF00"/>
            </a:gs>
            <a:gs pos="75000">
              <a:srgbClr val="01A78F"/>
            </a:gs>
            <a:gs pos="100000">
              <a:srgbClr val="3366FF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43011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charset="0"/>
              <a:buNone/>
            </a:pPr>
            <a:r>
              <a:rPr lang="ru-RU" smtClean="0"/>
              <a:t>                      </a:t>
            </a:r>
            <a:r>
              <a:rPr lang="ru-RU" sz="8000" smtClean="0">
                <a:latin typeface="Arial" charset="0"/>
                <a:cs typeface="Arial" charset="0"/>
              </a:rPr>
              <a:t>Спасибо за внимание!!</a:t>
            </a:r>
          </a:p>
        </p:txBody>
      </p:sp>
      <p:pic>
        <p:nvPicPr>
          <p:cNvPr id="43012" name="Picture 4" descr="анимационные картинки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14438" y="4241800"/>
            <a:ext cx="2357437" cy="2232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wheel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15362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15363" name="Picture 2" descr="http://ya-umni4ka.ru/wp-content/uploads/2012/01/shablon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49213" y="0"/>
            <a:ext cx="919321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4" name="Picture 2" descr="http://www.pra3dnuk.ru/foto/2/d_moth_3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71625" y="428625"/>
            <a:ext cx="5500688" cy="6000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plus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16386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16387" name="Picture 2" descr="http://ya-umni4ka.ru/wp-content/uploads/2012/01/shablon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49213" y="0"/>
            <a:ext cx="919321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785813" y="428625"/>
            <a:ext cx="3071812" cy="3078163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600" b="1" dirty="0">
                <a:solidFill>
                  <a:srgbClr val="C00000"/>
                </a:solidFill>
                <a:latin typeface="Book Antiqua" pitchFamily="18" charset="0"/>
              </a:rPr>
              <a:t>День </a:t>
            </a:r>
            <a:r>
              <a:rPr lang="ru-RU" sz="2600" b="1" dirty="0">
                <a:solidFill>
                  <a:srgbClr val="C00000"/>
                </a:solidFill>
                <a:latin typeface="Book Antiqua" pitchFamily="18" charset="0"/>
              </a:rPr>
              <a:t>матери </a:t>
            </a:r>
            <a:r>
              <a:rPr lang="ru-RU" sz="2400" dirty="0">
                <a:latin typeface="Book Antiqua" pitchFamily="18" charset="0"/>
              </a:rPr>
              <a:t>— международный праздник в честь матерей. В этот </a:t>
            </a:r>
            <a:r>
              <a:rPr lang="ru-RU" sz="2400" dirty="0">
                <a:latin typeface="Book Antiqua" pitchFamily="18" charset="0"/>
              </a:rPr>
              <a:t>день мы поздравляем наших матерей, будущих мам.</a:t>
            </a:r>
            <a:endParaRPr lang="ru-RU" sz="2400" dirty="0">
              <a:latin typeface="Book Antiqua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428750" y="3714750"/>
            <a:ext cx="3286125" cy="2970213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/>
              <a:t>В</a:t>
            </a:r>
            <a:r>
              <a:rPr lang="ru-RU" sz="2400" dirty="0"/>
              <a:t> </a:t>
            </a:r>
            <a:r>
              <a:rPr lang="ru-RU" sz="2400" dirty="0"/>
              <a:t>России отмечается ежегодно в последнее воскресенье ноября, в Белоруссии — 14 октября, в Грузии — 3 марта, в Армении — 7 </a:t>
            </a:r>
            <a:r>
              <a:rPr lang="ru-RU" sz="2400" dirty="0"/>
              <a:t>апреля.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900" dirty="0"/>
          </a:p>
        </p:txBody>
      </p:sp>
      <p:pic>
        <p:nvPicPr>
          <p:cNvPr id="2" name="Picture 2" descr="http://darsurprise.ru/wp-content/uploads/2011/11/%D0%9F%D0%BE%D0%B7%D0%B4%D1%80%D0%B0%D0%B2%D0%BB%D0%B5%D0%BD%D0%B8%D1%8F-%D1%81-%D0%B4%D0%BD%D0%B5%D0%BC-%D0%BC%D0%B0%D1%82%D0%B5%D1%80%D0%B8-%D0%B2-%D1%81%D1%82%D0%B8%D1%85%D0%B0%D1%85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0628" y="1071546"/>
            <a:ext cx="2971800" cy="386715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17410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17411" name="Picture 2" descr="http://ya-umni4ka.ru/wp-content/uploads/2012/01/shablon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9321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2357422" y="142852"/>
            <a:ext cx="3000396" cy="6432530"/>
          </a:xfrm>
          <a:prstGeom prst="rect">
            <a:avLst/>
          </a:prstGeom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600" dirty="0"/>
              <a:t>В </a:t>
            </a:r>
            <a:r>
              <a:rPr lang="ru-RU" sz="2500" dirty="0"/>
              <a:t>России праздник День матери учреждён в </a:t>
            </a:r>
            <a:r>
              <a:rPr lang="ru-RU" sz="2500" u="sng" dirty="0"/>
              <a:t>1998 </a:t>
            </a:r>
            <a:r>
              <a:rPr lang="ru-RU" sz="2500" u="sng" dirty="0"/>
              <a:t>году</a:t>
            </a:r>
            <a:r>
              <a:rPr lang="ru-RU" sz="2500" dirty="0"/>
              <a:t>.</a:t>
            </a:r>
            <a:r>
              <a:rPr lang="ru-RU" sz="2500" dirty="0"/>
              <a:t> Цель праздника — поддержать традиции бережного отношения к женщине, закрепить семейные устои, особо отметить значение в нашей жизни главного человека — Матери.</a:t>
            </a:r>
            <a:endParaRPr lang="ru-RU" sz="2500" dirty="0"/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pic>
        <p:nvPicPr>
          <p:cNvPr id="15362" name="Picture 2" descr="http://culture.astrgorod.ru/sites/default/files/margaritka_z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75" y="142875"/>
            <a:ext cx="2143125" cy="29940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5364" name="Picture 4" descr="http://www.myjulia.ru/data/cache/2009/11/19/261505_1369-800x600.jpg"/>
          <p:cNvPicPr>
            <a:picLocks noChangeAspect="1" noChangeArrowheads="1"/>
          </p:cNvPicPr>
          <p:nvPr/>
        </p:nvPicPr>
        <p:blipFill>
          <a:blip r:embed="rId4" cstate="print"/>
          <a:srcRect l="4762" t="3571" r="4761" b="3570"/>
          <a:stretch>
            <a:fillRect/>
          </a:stretch>
        </p:blipFill>
        <p:spPr bwMode="auto">
          <a:xfrm>
            <a:off x="5429256" y="172931"/>
            <a:ext cx="3357586" cy="4818431"/>
          </a:xfrm>
          <a:prstGeom prst="rect">
            <a:avLst/>
          </a:prstGeom>
          <a:noFill/>
          <a:ln>
            <a:solidFill>
              <a:srgbClr val="FF33CC"/>
            </a:solidFill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17417" name="Picture 6" descr="http://itown.com.ua/data/images/cvety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929438" y="4786313"/>
            <a:ext cx="2214562" cy="2071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18434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18435" name="Picture 2" descr="http://ya-umni4ka.ru/wp-content/uploads/2012/01/shablon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49213" y="0"/>
            <a:ext cx="919321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6" name="TextBox 4"/>
          <p:cNvSpPr txBox="1">
            <a:spLocks noChangeArrowheads="1"/>
          </p:cNvSpPr>
          <p:nvPr/>
        </p:nvSpPr>
        <p:spPr bwMode="auto">
          <a:xfrm>
            <a:off x="1000125" y="1071563"/>
            <a:ext cx="4500563" cy="3786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>
                <a:solidFill>
                  <a:srgbClr val="FF0000"/>
                </a:solidFill>
                <a:latin typeface="Comic Sans MS" pitchFamily="66" charset="0"/>
              </a:rPr>
              <a:t>В США и Австралии существует традиция носить в этот день на одежде цветок гвоздики. Причём цвет имеет значение, так цветная гвоздика говорит о том, что мать человека жива, а белые цветы прикалывают к одежде в память об ушедших матерях</a:t>
            </a:r>
          </a:p>
        </p:txBody>
      </p:sp>
      <p:pic>
        <p:nvPicPr>
          <p:cNvPr id="18437" name="Picture 2" descr="http://desktop.kazansoft.ru/bigimages/flowers/gvozdiki/img-edcf8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43613" y="0"/>
            <a:ext cx="3100387" cy="2325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8" name="Picture 4" descr="http://desktop.kazansoft.ru/bigimages/flowers/gvozdiki/img-edcf8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572125" y="2286000"/>
            <a:ext cx="3071813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9" name="Picture 6" descr="http://desktop.kazansoft.ru/bigimages/flowers/gvozdiki/img-edcf8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214813" y="4443413"/>
            <a:ext cx="3219450" cy="2414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19458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19459" name="Picture 2" descr="http://ya-umni4ka.ru/wp-content/uploads/2012/01/shablon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9321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0" name="Picture 2" descr="С праздником милая, мама!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4071938" cy="5191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61" name="TextBox 5"/>
          <p:cNvSpPr txBox="1">
            <a:spLocks noChangeArrowheads="1"/>
          </p:cNvSpPr>
          <p:nvPr/>
        </p:nvSpPr>
        <p:spPr bwMode="auto">
          <a:xfrm>
            <a:off x="4429125" y="571500"/>
            <a:ext cx="4214813" cy="3232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600" b="1">
                <a:solidFill>
                  <a:srgbClr val="FF0000"/>
                </a:solidFill>
                <a:latin typeface="Comic Sans MS" pitchFamily="66" charset="0"/>
              </a:rPr>
              <a:t>Сердце матери - неиссякаемый источник чудес.</a:t>
            </a:r>
          </a:p>
          <a:p>
            <a:r>
              <a:rPr lang="ru-RU" sz="3600" b="1" i="1">
                <a:solidFill>
                  <a:srgbClr val="FF0000"/>
                </a:solidFill>
                <a:latin typeface="Comic Sans MS" pitchFamily="66" charset="0"/>
              </a:rPr>
              <a:t>Пьер Жан Беранже</a:t>
            </a:r>
            <a:endParaRPr lang="ru-RU" sz="3600" b="1">
              <a:solidFill>
                <a:srgbClr val="FF0000"/>
              </a:solidFill>
              <a:latin typeface="Comic Sans MS" pitchFamily="66" charset="0"/>
            </a:endParaRPr>
          </a:p>
          <a:p>
            <a:endParaRPr lang="ru-RU" sz="2400" b="1">
              <a:solidFill>
                <a:srgbClr val="FF0000"/>
              </a:solidFill>
              <a:latin typeface="Comic Sans MS" pitchFamily="66" charset="0"/>
            </a:endParaRPr>
          </a:p>
        </p:txBody>
      </p:sp>
      <p:pic>
        <p:nvPicPr>
          <p:cNvPr id="19462" name="Picture 4" descr="http://artflystudio.ru/d/74036/d/f_4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072188" y="4929188"/>
            <a:ext cx="3071812" cy="1928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3" name="Picture 6" descr="http://artflystudio.ru/d/74036/d/f_4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286125" y="5143500"/>
            <a:ext cx="2814638" cy="171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4" name="Picture 8" descr="http://artflystudio.ru/d/74036/d/f_4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0" y="5500688"/>
            <a:ext cx="3286125" cy="1357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20482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20483" name="Picture 2" descr="http://ya-umni4ka.ru/wp-content/uploads/2012/01/shablon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49213" y="0"/>
            <a:ext cx="919321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4" name="Picture 2" descr="http://img0.liveinternet.ru/images/attach/c/6/93/211/93211804_5040613_image9148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85938" y="285750"/>
            <a:ext cx="5715000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5" name="Picture 4" descr="http://s017.radikal.ru/i428/1111/f4/eece67d84b44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571750" y="4238625"/>
            <a:ext cx="3935413" cy="2619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6" name="Picture 6" descr="http://www.sunhome.ru/UsersGallery/wallpapers/64/4230013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5172075"/>
            <a:ext cx="2571750" cy="1685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7" name="Picture 8" descr="http://www.sunhome.ru/UsersGallery/wallpapers/64/4230013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429375" y="5143500"/>
            <a:ext cx="2714625" cy="171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cover dir="rd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21506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21507" name="Picture 2" descr="http://ya-umni4ka.ru/wp-content/uploads/2012/01/shablon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49213" y="0"/>
            <a:ext cx="919321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08" name="TextBox 4"/>
          <p:cNvSpPr txBox="1">
            <a:spLocks noChangeArrowheads="1"/>
          </p:cNvSpPr>
          <p:nvPr/>
        </p:nvSpPr>
        <p:spPr bwMode="auto">
          <a:xfrm>
            <a:off x="1285875" y="928688"/>
            <a:ext cx="3286125" cy="4154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>
                <a:latin typeface="Arial Narrow" pitchFamily="34" charset="0"/>
              </a:rPr>
              <a:t>С XVII по XIX век в Великобритании отмечалось так называемое «Материнское воскресенье»  — четвёртое воскресенье Великого поста, посвящённое чествованию матерей по всей стране.</a:t>
            </a:r>
          </a:p>
        </p:txBody>
      </p:sp>
      <p:pic>
        <p:nvPicPr>
          <p:cNvPr id="10242" name="Picture 2" descr="http://gov.cap.ru/home/74/1107/pic_2006-10-06_094111%5b1%5d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285728"/>
            <a:ext cx="3505200" cy="3505200"/>
          </a:xfrm>
          <a:prstGeom prst="rect">
            <a:avLst/>
          </a:prstGeom>
          <a:noFill/>
          <a:effectLst>
            <a:glow rad="228600">
              <a:schemeClr val="accent6">
                <a:satMod val="175000"/>
                <a:alpha val="40000"/>
              </a:schemeClr>
            </a:glow>
            <a:reflection blurRad="6350" stA="50000" endA="300" endPos="55500" dist="101600" dir="5400000" sy="-100000" algn="bl" rotWithShape="0"/>
          </a:effectLst>
          <a:scene3d>
            <a:camera prst="orthographicFront"/>
            <a:lightRig rig="threePt" dir="t"/>
          </a:scene3d>
          <a:sp3d>
            <a:bevelT prst="angle"/>
          </a:sp3d>
        </p:spPr>
      </p:pic>
      <p:pic>
        <p:nvPicPr>
          <p:cNvPr id="10244" name="Picture 4" descr="http://profilaktika.tomsk.ru/wp-content/uploads/2012/11/d39be546e89f-e135340267833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43438" y="4000504"/>
            <a:ext cx="4012916" cy="267109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 spd="slow">
    <p:cover dir="u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244</TotalTime>
  <Words>789</Words>
  <Application>Microsoft Office PowerPoint</Application>
  <PresentationFormat>Экран (4:3)</PresentationFormat>
  <Paragraphs>31</Paragraphs>
  <Slides>28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9</vt:i4>
      </vt:variant>
      <vt:variant>
        <vt:lpstr>Шаблон оформления</vt:lpstr>
      </vt:variant>
      <vt:variant>
        <vt:i4>1</vt:i4>
      </vt:variant>
      <vt:variant>
        <vt:lpstr>Заголовки слайдов</vt:lpstr>
      </vt:variant>
      <vt:variant>
        <vt:i4>28</vt:i4>
      </vt:variant>
    </vt:vector>
  </HeadingPairs>
  <TitlesOfParts>
    <vt:vector size="38" baseType="lpstr">
      <vt:lpstr>Calibri</vt:lpstr>
      <vt:lpstr>Arial</vt:lpstr>
      <vt:lpstr>Lucida Handwriting</vt:lpstr>
      <vt:lpstr>Times New Roman</vt:lpstr>
      <vt:lpstr>Book Antiqua</vt:lpstr>
      <vt:lpstr>Comic Sans MS</vt:lpstr>
      <vt:lpstr>Arial Narrow</vt:lpstr>
      <vt:lpstr>Bookman Old Style</vt:lpstr>
      <vt:lpstr>Century Schoolbook</vt:lpstr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</vt:vector>
  </TitlesOfParts>
  <Company>Leo's©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Leo©</dc:creator>
  <cp:lastModifiedBy>Эмиль</cp:lastModifiedBy>
  <cp:revision>16</cp:revision>
  <dcterms:created xsi:type="dcterms:W3CDTF">2013-02-27T11:05:23Z</dcterms:created>
  <dcterms:modified xsi:type="dcterms:W3CDTF">2013-03-01T14:52:47Z</dcterms:modified>
</cp:coreProperties>
</file>