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7" r:id="rId4"/>
    <p:sldId id="260" r:id="rId5"/>
    <p:sldId id="274" r:id="rId6"/>
    <p:sldId id="263" r:id="rId7"/>
    <p:sldId id="268" r:id="rId8"/>
    <p:sldId id="269" r:id="rId9"/>
    <p:sldId id="270" r:id="rId10"/>
    <p:sldId id="271" r:id="rId11"/>
    <p:sldId id="272" r:id="rId12"/>
    <p:sldId id="273" r:id="rId13"/>
    <p:sldId id="264" r:id="rId14"/>
    <p:sldId id="275" r:id="rId15"/>
    <p:sldId id="265" r:id="rId16"/>
    <p:sldId id="266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60535-C087-44F6-BE98-349AE7D5FBFB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D0A69-BB2A-4C10-9FC4-DA16A88AE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package" Target="../embeddings/______Microsoft_PowerPoint1.sld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59;&#1088;&#1086;&#1082;1\-%20.mp3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075" name="Рисунок 3" descr="2710_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523F03-09D5-425F-B3D8-76ACCAA4064A}" type="datetime1">
              <a:rPr lang="ru-RU" smtClean="0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7C9865-2413-41B2-B68F-AD3C0911D94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5124" name="Рисунок 3" descr="new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214313"/>
            <a:ext cx="4214812" cy="62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523F03-09D5-425F-B3D8-76ACCAA4064A}" type="datetime1">
              <a:rPr lang="ru-RU" smtClean="0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990D21-4E40-4663-9AB0-7FE7DA59026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148" name="Рисунок 3" descr="7.gifт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857250"/>
            <a:ext cx="4071938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C523F03-09D5-425F-B3D8-76ACCAA4064A}" type="datetime1">
              <a:rPr lang="ru-RU" smtClean="0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97C162-D5AF-4D8D-AB77-FE6A40FB3E3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7172" name="Рисунок 3" descr="3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1143000"/>
            <a:ext cx="37925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20000"/>
                <a:lumOff val="80000"/>
                <a:alpha val="0"/>
              </a:schemeClr>
            </a:gs>
            <a:gs pos="50000">
              <a:schemeClr val="accent5">
                <a:lumMod val="20000"/>
                <a:lumOff val="80000"/>
                <a:alpha val="0"/>
              </a:schemeClr>
            </a:gs>
            <a:gs pos="50000">
              <a:schemeClr val="accent5">
                <a:lumMod val="20000"/>
                <a:lumOff val="80000"/>
                <a:alpha val="0"/>
              </a:schemeClr>
            </a:gs>
            <a:gs pos="2800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786322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786322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643446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714884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643446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Содержимое 2"/>
          <p:cNvSpPr txBox="1">
            <a:spLocks/>
          </p:cNvSpPr>
          <p:nvPr/>
        </p:nvSpPr>
        <p:spPr>
          <a:xfrm>
            <a:off x="928662" y="642918"/>
            <a:ext cx="7786742" cy="3143272"/>
          </a:xfrm>
          <a:prstGeom prst="rect">
            <a:avLst/>
          </a:prstGeom>
          <a:ln w="28575" cmpd="sng">
            <a:solidFill>
              <a:schemeClr val="tx2"/>
            </a:solidFill>
          </a:ln>
        </p:spPr>
        <p:txBody>
          <a:bodyPr>
            <a:no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</a:rPr>
              <a:t>Ло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…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</a:rPr>
              <a:t>ка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 -                    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</a:rPr>
              <a:t>зу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…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</a:rPr>
              <a:t>ки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err="1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я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го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…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ка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-                    тру…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ка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-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кру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… 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ка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 –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ко…</a:t>
            </a:r>
            <a:r>
              <a:rPr lang="ru-RU" sz="4400" b="1" dirty="0" err="1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ти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rPr>
              <a:t>-</a:t>
            </a:r>
            <a:endParaRPr lang="ru-RU" sz="4400" b="1" dirty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86050" y="642918"/>
            <a:ext cx="25003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лодочка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768" y="642918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зубы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488" y="1428736"/>
            <a:ext cx="25003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ягода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43768" y="1428736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труба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43240" y="2214554"/>
            <a:ext cx="30718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кружечка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57488" y="3071810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коготок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1604" y="642918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FF0000"/>
                </a:solidFill>
              </a:rPr>
              <a:t>д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14480" y="1428736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FF0000"/>
                </a:solidFill>
              </a:rPr>
              <a:t>д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57884" y="642918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>
                <a:solidFill>
                  <a:srgbClr val="FF0000"/>
                </a:solidFill>
              </a:rPr>
              <a:t>б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72198" y="1500174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>
                <a:solidFill>
                  <a:srgbClr val="FF0000"/>
                </a:solidFill>
              </a:rPr>
              <a:t>б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14480" y="2214554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</a:rPr>
              <a:t>ж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71604" y="3000372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</a:rPr>
              <a:t>г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40000"/>
              </a:schemeClr>
            </a:gs>
            <a:gs pos="50000">
              <a:schemeClr val="accent1">
                <a:tint val="44500"/>
                <a:satMod val="160000"/>
                <a:alpha val="39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586900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  </a:t>
            </a:r>
            <a:r>
              <a:rPr lang="ru-RU" b="1" dirty="0" smtClean="0"/>
              <a:t>Выпал пушистый снег. Дети надели свои </a:t>
            </a:r>
            <a:r>
              <a:rPr lang="ru-RU" b="1" dirty="0" err="1" smtClean="0"/>
              <a:t>тёплые__________</a:t>
            </a:r>
            <a:r>
              <a:rPr lang="ru-RU" b="1" dirty="0" smtClean="0"/>
              <a:t> и ________. Они лепят снеговика.</a:t>
            </a:r>
            <a:br>
              <a:rPr lang="ru-RU" b="1" dirty="0" smtClean="0"/>
            </a:br>
            <a:r>
              <a:rPr lang="ru-RU" b="1" dirty="0" smtClean="0"/>
              <a:t>У </a:t>
            </a:r>
            <a:r>
              <a:rPr lang="ru-RU" b="1" dirty="0" err="1" smtClean="0"/>
              <a:t>Ильнура</a:t>
            </a:r>
            <a:r>
              <a:rPr lang="ru-RU" b="1" dirty="0" smtClean="0"/>
              <a:t> в руках _________.</a:t>
            </a:r>
            <a:br>
              <a:rPr lang="ru-RU" b="1" dirty="0" smtClean="0"/>
            </a:br>
            <a:r>
              <a:rPr lang="ru-RU" b="1" dirty="0" smtClean="0"/>
              <a:t>Ею он копает снег. А у Юли замерзли руки. Она потеряла свои _________.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000240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ша…</a:t>
            </a:r>
            <a:r>
              <a:rPr lang="ru-RU" sz="4400" b="1" dirty="0" err="1" smtClean="0">
                <a:solidFill>
                  <a:srgbClr val="FF0000"/>
                </a:solidFill>
              </a:rPr>
              <a:t>ки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1285860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FF0000"/>
                </a:solidFill>
              </a:rPr>
              <a:t>шу</a:t>
            </a:r>
            <a:r>
              <a:rPr lang="ru-RU" sz="4400" b="1" dirty="0" smtClean="0">
                <a:solidFill>
                  <a:srgbClr val="FF0000"/>
                </a:solidFill>
              </a:rPr>
              <a:t>…</a:t>
            </a:r>
            <a:r>
              <a:rPr lang="ru-RU" sz="4400" b="1" dirty="0" err="1" smtClean="0">
                <a:solidFill>
                  <a:srgbClr val="FF0000"/>
                </a:solidFill>
              </a:rPr>
              <a:t>ки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2643182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FF0000"/>
                </a:solidFill>
              </a:rPr>
              <a:t>лопа</a:t>
            </a:r>
            <a:r>
              <a:rPr lang="ru-RU" sz="4400" b="1" dirty="0" smtClean="0">
                <a:solidFill>
                  <a:srgbClr val="FF0000"/>
                </a:solidFill>
              </a:rPr>
              <a:t>…</a:t>
            </a:r>
            <a:r>
              <a:rPr lang="ru-RU" sz="4400" b="1" dirty="0" err="1" smtClean="0">
                <a:solidFill>
                  <a:srgbClr val="FF0000"/>
                </a:solidFill>
              </a:rPr>
              <a:t>ка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714884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варе….</a:t>
            </a:r>
            <a:r>
              <a:rPr lang="ru-RU" sz="4400" b="1" dirty="0" err="1" smtClean="0">
                <a:solidFill>
                  <a:srgbClr val="FF0000"/>
                </a:solidFill>
              </a:rPr>
              <a:t>ки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1285860"/>
            <a:ext cx="511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б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1928802"/>
            <a:ext cx="5132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0070C0"/>
                </a:solidFill>
              </a:rPr>
              <a:t>п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3636" y="2571744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т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66" y="4643446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ж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5786454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857892"/>
            <a:ext cx="714369" cy="71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8802"/>
            <a:ext cx="9144000" cy="2857512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/>
              <a:t>Парные согласные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i="1" dirty="0" smtClean="0"/>
              <a:t>Самые опасные.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i="1" dirty="0" smtClean="0"/>
              <a:t>Парный в слове проверяй,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i="1" dirty="0" smtClean="0"/>
              <a:t>Рядом гласный подставляй.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-1" y="0"/>
          <a:ext cx="913024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Слайд" r:id="rId4" imgW="4569445" imgH="3426611" progId="PowerPoint.Slide.12">
                  <p:embed/>
                </p:oleObj>
              </mc:Choice>
              <mc:Fallback>
                <p:oleObj name="Слайд" r:id="rId4" imgW="4569445" imgH="3426611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" y="0"/>
                        <a:ext cx="9130245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 создании презентации использовались ресурсы интернет сайта: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proshkolu.ru›Кабинет›Музыкальная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618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088108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5813" y="285750"/>
            <a:ext cx="7772400" cy="1470025"/>
          </a:xfrm>
        </p:spPr>
        <p:txBody>
          <a:bodyPr/>
          <a:lstStyle/>
          <a:p>
            <a:pPr eaLnBrk="1" hangingPunct="1"/>
            <a:r>
              <a:rPr lang="ru-RU" b="1" i="1" dirty="0" smtClean="0"/>
              <a:t>Ч</a:t>
            </a:r>
            <a:r>
              <a:rPr lang="ru-RU" b="1" i="1" u="sng" dirty="0" smtClean="0"/>
              <a:t>е</a:t>
            </a:r>
            <a:r>
              <a:rPr lang="ru-RU" b="1" i="1" dirty="0" smtClean="0"/>
              <a:t>тырна</a:t>
            </a:r>
            <a:r>
              <a:rPr lang="ru-RU" b="1" i="1" u="sng" dirty="0" smtClean="0"/>
              <a:t>д</a:t>
            </a:r>
            <a:r>
              <a:rPr lang="ru-RU" b="1" i="1" dirty="0" smtClean="0"/>
              <a:t>цатое д</a:t>
            </a:r>
            <a:r>
              <a:rPr lang="ru-RU" b="1" i="1" u="sng" dirty="0" smtClean="0"/>
              <a:t>е</a:t>
            </a:r>
            <a:r>
              <a:rPr lang="ru-RU" b="1" i="1" dirty="0" smtClean="0"/>
              <a:t>к</a:t>
            </a:r>
            <a:r>
              <a:rPr lang="ru-RU" b="1" i="1" u="sng" dirty="0" smtClean="0"/>
              <a:t>а</a:t>
            </a:r>
            <a:r>
              <a:rPr lang="ru-RU" b="1" i="1" dirty="0" smtClean="0"/>
              <a:t>бря. </a:t>
            </a:r>
            <a:br>
              <a:rPr lang="ru-RU" b="1" i="1" dirty="0" smtClean="0"/>
            </a:br>
            <a:r>
              <a:rPr lang="ru-RU" b="1" i="1" dirty="0" smtClean="0"/>
              <a:t>Кла</a:t>
            </a:r>
            <a:r>
              <a:rPr lang="ru-RU" b="1" i="1" u="sng" dirty="0" smtClean="0"/>
              <a:t>сс</a:t>
            </a:r>
            <a:r>
              <a:rPr lang="ru-RU" b="1" i="1" dirty="0" smtClean="0"/>
              <a:t>ная р</a:t>
            </a:r>
            <a:r>
              <a:rPr lang="ru-RU" b="1" i="1" u="sng" dirty="0" smtClean="0"/>
              <a:t>а</a:t>
            </a:r>
            <a:r>
              <a:rPr lang="ru-RU" b="1" i="1" dirty="0" smtClean="0"/>
              <a:t>бота.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08" y="2428869"/>
            <a:ext cx="124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Б -П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2357430"/>
            <a:ext cx="1164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В-Ф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429000"/>
            <a:ext cx="9861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Г-К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950" y="2285992"/>
            <a:ext cx="9957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З-С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3429000"/>
            <a:ext cx="14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Ж-Ш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388" y="3357562"/>
            <a:ext cx="10919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Д-Т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2428868"/>
            <a:ext cx="124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Б -П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CCFFCC">
              <a:alpha val="14117"/>
            </a:srgbClr>
          </a:solidFill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00B0F0"/>
                </a:solidFill>
              </a:rPr>
              <a:t> 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00B0F0"/>
                </a:solidFill>
              </a:rPr>
              <a:t> </a:t>
            </a:r>
            <a:r>
              <a:rPr lang="ru-RU" sz="6000" b="1" smtClean="0">
                <a:solidFill>
                  <a:srgbClr val="00B0F0"/>
                </a:solidFill>
              </a:rPr>
              <a:t>В зимний холод всякий молод</a:t>
            </a:r>
            <a:r>
              <a:rPr lang="ru-RU" sz="6000" smtClean="0">
                <a:solidFill>
                  <a:srgbClr val="00B0F0"/>
                </a:solidFill>
              </a:rPr>
              <a:t>.</a:t>
            </a:r>
          </a:p>
          <a:p>
            <a:pPr algn="ctr" eaLnBrk="1" hangingPunct="1">
              <a:buFont typeface="Arial" charset="0"/>
              <a:buNone/>
            </a:pPr>
            <a:endParaRPr lang="ru-RU" sz="2800" smtClean="0"/>
          </a:p>
          <a:p>
            <a:pPr algn="ctr" eaLnBrk="1" hangingPunct="1">
              <a:buFont typeface="Arial" charset="0"/>
              <a:buNone/>
            </a:pPr>
            <a:r>
              <a:rPr lang="ru-RU" sz="6000" smtClean="0"/>
              <a:t>    </a:t>
            </a:r>
            <a:r>
              <a:rPr lang="ru-RU" sz="6000" b="1" smtClean="0">
                <a:solidFill>
                  <a:srgbClr val="FF0000"/>
                </a:solidFill>
              </a:rPr>
              <a:t>Береги нос в сильный мороз.</a:t>
            </a:r>
          </a:p>
        </p:txBody>
      </p:sp>
      <p:pic>
        <p:nvPicPr>
          <p:cNvPr id="11267" name="Рисунок 3" descr="winter_008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286116" y="214290"/>
            <a:ext cx="2857520" cy="6143668"/>
          </a:xfrm>
          <a:prstGeom prst="rect">
            <a:avLst/>
          </a:prstGeom>
          <a:ln w="28575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 err="1">
                <a:latin typeface="Arial Narrow" pitchFamily="34" charset="0"/>
              </a:rPr>
              <a:t>м</a:t>
            </a:r>
            <a:r>
              <a:rPr lang="ru-RU" sz="5400" b="1" dirty="0" err="1" smtClean="0">
                <a:latin typeface="Arial Narrow" pitchFamily="34" charset="0"/>
              </a:rPr>
              <a:t>оро</a:t>
            </a:r>
            <a:r>
              <a:rPr lang="ru-RU" sz="5400" b="1" dirty="0" smtClean="0">
                <a:latin typeface="Arial Narrow" pitchFamily="34" charset="0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 err="1">
                <a:latin typeface="Arial Narrow" pitchFamily="34" charset="0"/>
              </a:rPr>
              <a:t>с</a:t>
            </a:r>
            <a:r>
              <a:rPr kumimoji="0" lang="ru-RU" sz="5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угро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 err="1">
                <a:latin typeface="Arial Narrow" pitchFamily="34" charset="0"/>
              </a:rPr>
              <a:t>л</a:t>
            </a:r>
            <a:r>
              <a:rPr lang="ru-RU" sz="5400" b="1" dirty="0" err="1" smtClean="0">
                <a:latin typeface="Arial Narrow" pitchFamily="34" charset="0"/>
              </a:rPr>
              <a:t>ё</a:t>
            </a:r>
            <a:r>
              <a:rPr lang="ru-RU" sz="5400" b="1" dirty="0" smtClean="0">
                <a:latin typeface="Arial Narrow" pitchFamily="34" charset="0"/>
              </a:rPr>
              <a:t>….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>
                <a:latin typeface="Arial Narrow" pitchFamily="34" charset="0"/>
              </a:rPr>
              <a:t>б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ерё…</a:t>
            </a:r>
            <a:r>
              <a:rPr kumimoji="0" lang="ru-RU" sz="5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ка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 err="1">
                <a:latin typeface="Arial Narrow" pitchFamily="34" charset="0"/>
              </a:rPr>
              <a:t>п</a:t>
            </a:r>
            <a:r>
              <a:rPr lang="ru-RU" sz="5400" b="1" dirty="0" err="1" smtClean="0">
                <a:latin typeface="Arial Narrow" pitchFamily="34" charset="0"/>
              </a:rPr>
              <a:t>рору</a:t>
            </a:r>
            <a:r>
              <a:rPr lang="ru-RU" sz="5400" b="1" dirty="0" smtClean="0">
                <a:latin typeface="Arial Narrow" pitchFamily="34" charset="0"/>
              </a:rPr>
              <a:t>…</a:t>
            </a:r>
            <a:r>
              <a:rPr lang="ru-RU" sz="5400" b="1" dirty="0" err="1" smtClean="0">
                <a:latin typeface="Arial Narrow" pitchFamily="34" charset="0"/>
              </a:rPr>
              <a:t>ь</a:t>
            </a:r>
            <a:endParaRPr lang="ru-RU" sz="5400" b="1" dirty="0" smtClean="0">
              <a:latin typeface="Arial Narrow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5400" b="1" dirty="0">
                <a:latin typeface="Arial Narrow" pitchFamily="34" charset="0"/>
              </a:rPr>
              <a:t>с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не…..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7422" y="414338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п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3143248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2214554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т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1214422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п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7950" y="21429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414338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б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5072074"/>
            <a:ext cx="500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err="1">
                <a:solidFill>
                  <a:srgbClr val="FF0000"/>
                </a:solidFill>
              </a:rPr>
              <a:t>г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5072074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5984" y="142852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з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128586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б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7950" y="2143116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д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8860" y="314324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</a:rPr>
              <a:t>з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88529E-7 L 0.27795 0.006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6531E-6 L 0.29357 -0.006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43201E-6 L -0.175 -0.003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7086E-6 L 0.23073 -0.005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inter_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Берё</a:t>
            </a:r>
            <a:r>
              <a:rPr lang="ru-RU" sz="8000" b="1" dirty="0" smtClean="0">
                <a:solidFill>
                  <a:srgbClr val="FF0000"/>
                </a:solidFill>
              </a:rPr>
              <a:t>з</a:t>
            </a:r>
            <a:r>
              <a:rPr lang="ru-RU" sz="8000" b="1" dirty="0" smtClean="0"/>
              <a:t>ка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5">
                <a:lumMod val="20000"/>
                <a:lumOff val="80000"/>
                <a:alpha val="0"/>
              </a:schemeClr>
            </a:gs>
            <a:gs pos="50000">
              <a:schemeClr val="accent5">
                <a:lumMod val="20000"/>
                <a:lumOff val="80000"/>
                <a:alpha val="0"/>
              </a:schemeClr>
            </a:gs>
            <a:gs pos="50000">
              <a:schemeClr val="accent5">
                <a:lumMod val="20000"/>
                <a:lumOff val="80000"/>
                <a:alpha val="0"/>
              </a:schemeClr>
            </a:gs>
            <a:gs pos="2800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8572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Парная согласная в середине слова.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1. Прочитай слово.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00174"/>
            <a:ext cx="9072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2. Найди опасное место. Где оно находится?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214554"/>
            <a:ext cx="7858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3.Подбери проверочное слово.</a:t>
            </a:r>
          </a:p>
          <a:p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     измени слово                 подбери родственное</a:t>
            </a:r>
          </a:p>
          <a:p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1928794" y="2786058"/>
            <a:ext cx="1785950" cy="6429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714744" y="2786058"/>
            <a:ext cx="1571636" cy="6429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8596" y="528638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5. Напиши слово правильно.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857628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4.Сравни проверочное слово и проверяемое.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1785938"/>
            <a:ext cx="7772400" cy="2155825"/>
          </a:xfrm>
        </p:spPr>
        <p:txBody>
          <a:bodyPr>
            <a:normAutofit fontScale="90000"/>
          </a:bodyPr>
          <a:lstStyle/>
          <a:p>
            <a:r>
              <a:rPr lang="ru-RU" sz="6600" b="1" i="1" smtClean="0">
                <a:latin typeface="Times New Roman" pitchFamily="18" charset="0"/>
                <a:cs typeface="Times New Roman" pitchFamily="18" charset="0"/>
              </a:rPr>
              <a:t>Новогодняя </a:t>
            </a:r>
            <a:br>
              <a:rPr lang="ru-RU" sz="66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smtClean="0">
                <a:latin typeface="Times New Roman" pitchFamily="18" charset="0"/>
                <a:cs typeface="Times New Roman" pitchFamily="18" charset="0"/>
              </a:rPr>
              <a:t>физминутка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pic>
        <p:nvPicPr>
          <p:cNvPr id="2053" name="Рисунок 5" descr="48.gifш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3429000"/>
            <a:ext cx="21256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DEAAB2-6882-4CDE-8B28-102FA2CB020D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3076" name="Рисунок 5" descr="new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714375"/>
            <a:ext cx="413543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4E3E1-AB52-463F-AD40-18E10A24FC38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4100" name="Рисунок 5" descr="2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75" y="1500188"/>
            <a:ext cx="3398838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167</Words>
  <Application>Microsoft Office PowerPoint</Application>
  <PresentationFormat>Экран (4:3)</PresentationFormat>
  <Paragraphs>78</Paragraphs>
  <Slides>18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Слайд</vt:lpstr>
      <vt:lpstr>Презентация PowerPoint</vt:lpstr>
      <vt:lpstr>Презентация PowerPoint</vt:lpstr>
      <vt:lpstr>Четырнадцатое декабря.  Классная работа.</vt:lpstr>
      <vt:lpstr>Презентация PowerPoint</vt:lpstr>
      <vt:lpstr>Берёзка</vt:lpstr>
      <vt:lpstr>Презентация PowerPoint</vt:lpstr>
      <vt:lpstr>Новогодняя  физминутка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Выпал пушистый снег. Дети надели свои тёплые__________ и ________. Они лепят снеговика. У Ильнура в руках _________. Ею он копает снег. А у Юли замерзли руки. Она потеряла свои _________. </vt:lpstr>
      <vt:lpstr>Парные согласные Самые опасные. Парный в слове проверяй, Рядом гласный подставляй. 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 января.  Классная работа.</dc:title>
  <dc:creator>User</dc:creator>
  <cp:lastModifiedBy>Людмила Николаевна</cp:lastModifiedBy>
  <cp:revision>46</cp:revision>
  <dcterms:created xsi:type="dcterms:W3CDTF">2011-12-12T12:15:01Z</dcterms:created>
  <dcterms:modified xsi:type="dcterms:W3CDTF">2013-01-30T11:46:17Z</dcterms:modified>
</cp:coreProperties>
</file>