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3" r:id="rId5"/>
    <p:sldId id="264" r:id="rId6"/>
    <p:sldId id="258" r:id="rId7"/>
    <p:sldId id="266" r:id="rId8"/>
    <p:sldId id="271" r:id="rId9"/>
    <p:sldId id="268" r:id="rId10"/>
    <p:sldId id="265" r:id="rId11"/>
    <p:sldId id="269" r:id="rId12"/>
    <p:sldId id="270" r:id="rId13"/>
    <p:sldId id="260" r:id="rId1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000066"/>
    <a:srgbClr val="99009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461" autoAdjust="0"/>
    <p:restoredTop sz="94624" autoAdjust="0"/>
  </p:normalViewPr>
  <p:slideViewPr>
    <p:cSldViewPr>
      <p:cViewPr varScale="1">
        <p:scale>
          <a:sx n="82" d="100"/>
          <a:sy n="82" d="100"/>
        </p:scale>
        <p:origin x="-96" y="-2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B31D56-7E7E-4AF5-B75B-54E33DB0C3BA}" type="datetimeFigureOut">
              <a:rPr lang="ru-RU"/>
              <a:pPr>
                <a:defRPr/>
              </a:pPr>
              <a:t>14.03.2013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8C055-A910-4333-89C7-0489C25A0F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36797-DE1A-46BB-895B-D67C29499F66}" type="datetimeFigureOut">
              <a:rPr lang="ru-RU"/>
              <a:pPr>
                <a:defRPr/>
              </a:pPr>
              <a:t>14.03.2013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EA5A8-BA8D-49E7-BA4B-FB40248C4A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76B47A-9DBA-405A-8B6B-79A420AE4A5E}" type="datetimeFigureOut">
              <a:rPr lang="ru-RU"/>
              <a:pPr>
                <a:defRPr/>
              </a:pPr>
              <a:t>14.03.2013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F3C4F4-B4ED-4749-A1D0-E9FDC3DAB2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CA18C-B7D6-447C-89B0-08A83E706700}" type="datetimeFigureOut">
              <a:rPr lang="ru-RU"/>
              <a:pPr>
                <a:defRPr/>
              </a:pPr>
              <a:t>14.03.2013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15D57-6152-4158-AABD-E07E46FFD0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5DF48-E8B1-467F-AA13-3A89DD7A6B02}" type="datetimeFigureOut">
              <a:rPr lang="ru-RU"/>
              <a:pPr>
                <a:defRPr/>
              </a:pPr>
              <a:t>14.03.2013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27A8F-028A-4991-8B15-E78A941E64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0C87C-D95C-45AF-BD35-EA4129D7ACF5}" type="datetimeFigureOut">
              <a:rPr lang="ru-RU"/>
              <a:pPr>
                <a:defRPr/>
              </a:pPr>
              <a:t>14.03.2013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60778C-0126-4859-B679-8ECEB6FF7F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25081-DB8D-4E80-AFDA-6F97247CAB87}" type="datetimeFigureOut">
              <a:rPr lang="ru-RU"/>
              <a:pPr>
                <a:defRPr/>
              </a:pPr>
              <a:t>14.03.2013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E12C6-BD19-492B-BAD8-4A6C19EC8B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C0462-ADC5-4505-8B46-40452E729047}" type="datetimeFigureOut">
              <a:rPr lang="ru-RU"/>
              <a:pPr>
                <a:defRPr/>
              </a:pPr>
              <a:t>14.03.2013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EECC8-B614-40F6-99F0-461186A13D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C11EE-C65F-4245-952E-9D5983B0B3D4}" type="datetimeFigureOut">
              <a:rPr lang="ru-RU"/>
              <a:pPr>
                <a:defRPr/>
              </a:pPr>
              <a:t>14.03.2013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445F91-456C-45F6-BD28-A8C833AA86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EFB2B-E732-4994-BD1E-E1778A7840CF}" type="datetimeFigureOut">
              <a:rPr lang="ru-RU"/>
              <a:pPr>
                <a:defRPr/>
              </a:pPr>
              <a:t>14.03.2013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5751B0-4F44-4B30-97F7-EBC4FEB1B4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0BEFBD-8220-4266-B4E7-AF4CD2DED360}" type="datetimeFigureOut">
              <a:rPr lang="ru-RU"/>
              <a:pPr>
                <a:defRPr/>
              </a:pPr>
              <a:t>14.03.2013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B37C4-010C-489A-96E3-3C1670A4C4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625F17E-FB8F-4D3A-9BAD-D469C2ACFF72}" type="datetimeFigureOut">
              <a:rPr lang="ru-RU"/>
              <a:pPr>
                <a:defRPr/>
              </a:pPr>
              <a:t>14.03.2013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F1E04E0-F734-4B9A-8106-7A49BDE1A5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47;&#1074;&#1091;&#1082;&#1080;%20&#1087;&#1088;&#1080;&#1088;&#1086;&#1076;&#1099;%20-%20&#1042;&#1100;&#1102;&#1075;&#1072;.mp3" TargetMode="Externa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49238" y="0"/>
            <a:ext cx="9396413" cy="760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</p:pic>
      <p:pic>
        <p:nvPicPr>
          <p:cNvPr id="4" name="TextBox 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2400" y="377825"/>
            <a:ext cx="8401050" cy="525462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484438" y="5805488"/>
            <a:ext cx="6296025" cy="12001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chemeClr val="tx2">
                    <a:lumMod val="50000"/>
                  </a:schemeClr>
                </a:solidFill>
              </a:rPr>
              <a:t>    Учитель-логопед Быкова А.П.</a:t>
            </a:r>
          </a:p>
          <a:p>
            <a:pPr>
              <a:defRPr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МБОУ «Каменская общеобразовательная средняя </a:t>
            </a:r>
          </a:p>
          <a:p>
            <a:pPr>
              <a:defRPr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Школа Мезенского района»</a:t>
            </a: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5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271588" y="830263"/>
          <a:ext cx="7261225" cy="461486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815180"/>
                <a:gridCol w="1845142"/>
                <a:gridCol w="1785218"/>
                <a:gridCol w="1815180"/>
              </a:tblGrid>
              <a:tr h="1129158">
                <a:tc>
                  <a:txBody>
                    <a:bodyPr/>
                    <a:lstStyle/>
                    <a:p>
                      <a:r>
                        <a:rPr lang="ru-RU" sz="4800" b="0" dirty="0" smtClean="0"/>
                        <a:t>си</a:t>
                      </a:r>
                      <a:endParaRPr lang="ru-RU" sz="4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800" b="0" dirty="0" smtClean="0"/>
                        <a:t>сой</a:t>
                      </a:r>
                      <a:endParaRPr lang="ru-RU" sz="4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800" b="0" dirty="0" smtClean="0"/>
                        <a:t>ка</a:t>
                      </a:r>
                      <a:endParaRPr lang="ru-RU" sz="4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800" b="0" dirty="0" err="1" smtClean="0"/>
                        <a:t>ца</a:t>
                      </a:r>
                      <a:endParaRPr lang="ru-RU" sz="4800" b="0" dirty="0"/>
                    </a:p>
                  </a:txBody>
                  <a:tcPr/>
                </a:tc>
              </a:tr>
              <a:tr h="1129158">
                <a:tc>
                  <a:txBody>
                    <a:bodyPr/>
                    <a:lstStyle/>
                    <a:p>
                      <a:r>
                        <a:rPr lang="ru-RU" sz="4800" dirty="0" smtClean="0"/>
                        <a:t>по</a:t>
                      </a:r>
                      <a:endParaRPr lang="ru-RU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800" dirty="0" smtClean="0"/>
                        <a:t>тел</a:t>
                      </a:r>
                      <a:endParaRPr lang="ru-RU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800" dirty="0" smtClean="0"/>
                        <a:t>пол</a:t>
                      </a:r>
                      <a:endParaRPr lang="ru-RU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800" dirty="0" smtClean="0"/>
                        <a:t>гирь</a:t>
                      </a:r>
                      <a:endParaRPr lang="ru-RU" sz="4800" dirty="0"/>
                    </a:p>
                  </a:txBody>
                  <a:tcPr/>
                </a:tc>
              </a:tr>
              <a:tr h="1129158">
                <a:tc>
                  <a:txBody>
                    <a:bodyPr/>
                    <a:lstStyle/>
                    <a:p>
                      <a:r>
                        <a:rPr lang="ru-RU" sz="4800" dirty="0" smtClean="0"/>
                        <a:t>сне</a:t>
                      </a:r>
                      <a:endParaRPr lang="ru-RU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800" dirty="0" smtClean="0"/>
                        <a:t>ни</a:t>
                      </a:r>
                      <a:endParaRPr lang="ru-RU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800" dirty="0" err="1" smtClean="0"/>
                        <a:t>ро</a:t>
                      </a:r>
                      <a:endParaRPr lang="ru-RU" sz="4800" dirty="0"/>
                    </a:p>
                  </a:txBody>
                  <a:tcPr/>
                </a:tc>
              </a:tr>
              <a:tr h="1227016">
                <a:tc>
                  <a:txBody>
                    <a:bodyPr/>
                    <a:lstStyle/>
                    <a:p>
                      <a:r>
                        <a:rPr lang="ru-RU" sz="4800" dirty="0" smtClean="0"/>
                        <a:t>со</a:t>
                      </a:r>
                      <a:endParaRPr lang="ru-RU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800" dirty="0" err="1" smtClean="0"/>
                        <a:t>зень</a:t>
                      </a:r>
                      <a:endParaRPr lang="ru-RU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800" dirty="0" smtClean="0"/>
                        <a:t>ка</a:t>
                      </a:r>
                      <a:endParaRPr lang="ru-RU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800" dirty="0" err="1" smtClean="0"/>
                        <a:t>дя</a:t>
                      </a:r>
                      <a:endParaRPr lang="ru-RU" sz="4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2557" name="TextBox 2"/>
          <p:cNvSpPr txBox="1">
            <a:spLocks noChangeArrowheads="1"/>
          </p:cNvSpPr>
          <p:nvPr/>
        </p:nvSpPr>
        <p:spPr bwMode="auto">
          <a:xfrm>
            <a:off x="1619250" y="115888"/>
            <a:ext cx="63785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 b="1">
                <a:solidFill>
                  <a:srgbClr val="000066"/>
                </a:solidFill>
                <a:latin typeface="Calibri" pitchFamily="34" charset="0"/>
              </a:rPr>
              <a:t>Кто живет в зимнем лесу?</a:t>
            </a:r>
          </a:p>
        </p:txBody>
      </p:sp>
      <p:sp>
        <p:nvSpPr>
          <p:cNvPr id="4" name="Пятно 1 3"/>
          <p:cNvSpPr/>
          <p:nvPr/>
        </p:nvSpPr>
        <p:spPr>
          <a:xfrm>
            <a:off x="2263775" y="823913"/>
            <a:ext cx="866775" cy="1152525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251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7738" y="5578475"/>
            <a:ext cx="1706562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2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" y="889000"/>
            <a:ext cx="1114425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3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9938" y="5567363"/>
            <a:ext cx="1436687" cy="127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4" name="Picture 1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04025" y="5548313"/>
            <a:ext cx="1512888" cy="127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5" name="Picture 1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088" y="2997200"/>
            <a:ext cx="1270000" cy="149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6" name="Picture 1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34938" y="5113338"/>
            <a:ext cx="1343025" cy="174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65" name="Picture 1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319463" y="2997200"/>
            <a:ext cx="1217612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59826 -0.019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13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826 -0.01919 L 0.39357 0.3479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3" y="18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357 0.34798 L 0.40139 0.494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" y="7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139 0.4948 L 0.19653 0.0018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3" y="-246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653 0.00185 L 0.19635 0.1590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7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635 0.15908 L 0.5901 0.4841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162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01 0.48416 L 0.6059 0.1486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-167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path" presetSubtype="0" accel="50000" decel="5000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059 0.14867 L -0.00834 0.3269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12" y="89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3" presetClass="path" presetSubtype="0" accel="50000" decel="5000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0.32694 L 0.5901 0.3373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13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4" presetClass="path" presetSubtype="0" accel="50000" decel="5000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01 0.33734 L 0.39323 -0.0085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44" y="-172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322 -0.00855 L -0.00764 0.4737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52" y="24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4" presetClass="path" presetSubtype="0" accel="50000" decel="50000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64 0.47376 L -0.00764 0.15908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7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3" presetClass="path" presetSubtype="0" accel="50000" decel="50000" fill="hold" grpId="1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64 0.15908 L 0.20503 0.4841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162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4" presetClass="path" presetSubtype="0" accel="50000" decel="50000" fill="hold" grpId="1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503 0.48416 L 0.39409 0.18012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44" y="-152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4" grpId="3" animBg="1"/>
      <p:bldP spid="4" grpId="4" animBg="1"/>
      <p:bldP spid="4" grpId="5" animBg="1"/>
      <p:bldP spid="4" grpId="6" animBg="1"/>
      <p:bldP spid="4" grpId="7" animBg="1"/>
      <p:bldP spid="4" grpId="8" animBg="1"/>
      <p:bldP spid="4" grpId="9" animBg="1"/>
      <p:bldP spid="4" grpId="10" animBg="1"/>
      <p:bldP spid="4" grpId="11" animBg="1"/>
      <p:bldP spid="4" grpId="12" animBg="1"/>
      <p:bldP spid="4" grpId="13" animBg="1"/>
      <p:bldP spid="4" grpId="14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7950" y="-80963"/>
            <a:ext cx="9285288" cy="706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Прямоугольник 1"/>
          <p:cNvSpPr>
            <a:spLocks noChangeArrowheads="1"/>
          </p:cNvSpPr>
          <p:nvPr/>
        </p:nvSpPr>
        <p:spPr bwMode="auto">
          <a:xfrm>
            <a:off x="439738" y="836613"/>
            <a:ext cx="4992687" cy="6461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>
                <a:solidFill>
                  <a:srgbClr val="000066"/>
                </a:solidFill>
                <a:latin typeface="Calibri" pitchFamily="34" charset="0"/>
              </a:rPr>
              <a:t>Медведь залез  в дупло.</a:t>
            </a:r>
          </a:p>
        </p:txBody>
      </p:sp>
      <p:sp>
        <p:nvSpPr>
          <p:cNvPr id="23555" name="Прямоугольник 2"/>
          <p:cNvSpPr>
            <a:spLocks noChangeArrowheads="1"/>
          </p:cNvSpPr>
          <p:nvPr/>
        </p:nvSpPr>
        <p:spPr bwMode="auto">
          <a:xfrm>
            <a:off x="3779838" y="1697038"/>
            <a:ext cx="5148262" cy="708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>
                <a:solidFill>
                  <a:srgbClr val="000066"/>
                </a:solidFill>
                <a:latin typeface="Calibri" pitchFamily="34" charset="0"/>
              </a:rPr>
              <a:t>Заяц спрятался в норе.</a:t>
            </a:r>
          </a:p>
        </p:txBody>
      </p:sp>
      <p:sp>
        <p:nvSpPr>
          <p:cNvPr id="23556" name="Прямоугольник 3"/>
          <p:cNvSpPr>
            <a:spLocks noChangeArrowheads="1"/>
          </p:cNvSpPr>
          <p:nvPr/>
        </p:nvSpPr>
        <p:spPr bwMode="auto">
          <a:xfrm>
            <a:off x="684213" y="2800350"/>
            <a:ext cx="6213475" cy="708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>
                <a:solidFill>
                  <a:srgbClr val="000066"/>
                </a:solidFill>
                <a:latin typeface="Calibri" pitchFamily="34" charset="0"/>
              </a:rPr>
              <a:t>Белка забралась  в логово.</a:t>
            </a:r>
          </a:p>
        </p:txBody>
      </p:sp>
      <p:sp>
        <p:nvSpPr>
          <p:cNvPr id="23557" name="Прямоугольник 4"/>
          <p:cNvSpPr>
            <a:spLocks noChangeArrowheads="1"/>
          </p:cNvSpPr>
          <p:nvPr/>
        </p:nvSpPr>
        <p:spPr bwMode="auto">
          <a:xfrm>
            <a:off x="3276600" y="3933825"/>
            <a:ext cx="4662488" cy="706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>
                <a:solidFill>
                  <a:srgbClr val="000066"/>
                </a:solidFill>
                <a:latin typeface="Calibri" pitchFamily="34" charset="0"/>
              </a:rPr>
              <a:t>Лиса спит в берлоге.</a:t>
            </a:r>
          </a:p>
        </p:txBody>
      </p:sp>
      <p:sp>
        <p:nvSpPr>
          <p:cNvPr id="23558" name="Прямоугольник 5"/>
          <p:cNvSpPr>
            <a:spLocks noChangeArrowheads="1"/>
          </p:cNvSpPr>
          <p:nvPr/>
        </p:nvSpPr>
        <p:spPr bwMode="auto">
          <a:xfrm>
            <a:off x="439738" y="5416550"/>
            <a:ext cx="6607175" cy="708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>
                <a:solidFill>
                  <a:srgbClr val="000066"/>
                </a:solidFill>
                <a:latin typeface="Calibri" pitchFamily="34" charset="0"/>
              </a:rPr>
              <a:t>Волк притаился  под кустом.</a:t>
            </a:r>
          </a:p>
        </p:txBody>
      </p:sp>
      <p:pic>
        <p:nvPicPr>
          <p:cNvPr id="2355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70750" y="4868863"/>
            <a:ext cx="1622425" cy="162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51725" y="119063"/>
            <a:ext cx="1258888" cy="136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2250" y="-288925"/>
            <a:ext cx="9577388" cy="724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1042988" y="765175"/>
            <a:ext cx="59261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>
                <a:solidFill>
                  <a:srgbClr val="000066"/>
                </a:solidFill>
                <a:latin typeface="Calibri" pitchFamily="34" charset="0"/>
              </a:rPr>
              <a:t>Медведь залез  в берлогу.</a:t>
            </a:r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2916238" y="1628775"/>
            <a:ext cx="60086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>
                <a:solidFill>
                  <a:srgbClr val="000066"/>
                </a:solidFill>
                <a:latin typeface="Calibri" pitchFamily="34" charset="0"/>
              </a:rPr>
              <a:t>Заяц спрятался под кустом</a:t>
            </a:r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1042988" y="2708275"/>
            <a:ext cx="58070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>
                <a:solidFill>
                  <a:srgbClr val="000066"/>
                </a:solidFill>
                <a:latin typeface="Calibri" pitchFamily="34" charset="0"/>
              </a:rPr>
              <a:t>Белка забралась  в дупло.</a:t>
            </a: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2916238" y="3716338"/>
            <a:ext cx="39862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>
                <a:solidFill>
                  <a:srgbClr val="000066"/>
                </a:solidFill>
                <a:latin typeface="Calibri" pitchFamily="34" charset="0"/>
              </a:rPr>
              <a:t>Лиса спит в норе.</a:t>
            </a: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2597150" y="5013325"/>
            <a:ext cx="57927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>
                <a:solidFill>
                  <a:srgbClr val="000066"/>
                </a:solidFill>
                <a:latin typeface="Calibri" pitchFamily="34" charset="0"/>
              </a:rPr>
              <a:t>Волк притаился  в логове.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0975" y="-146050"/>
            <a:ext cx="9324975" cy="701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0975" y="0"/>
            <a:ext cx="9845675" cy="695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905000" y="404813"/>
            <a:ext cx="72707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0" b="1">
                <a:solidFill>
                  <a:srgbClr val="FF5050"/>
                </a:solidFill>
                <a:latin typeface="Calibri" pitchFamily="34" charset="0"/>
              </a:rPr>
              <a:t>Зимушка - зима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9375" y="0"/>
            <a:ext cx="9248775" cy="691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981075" y="1947863"/>
            <a:ext cx="7239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 b="1">
                <a:solidFill>
                  <a:srgbClr val="000066"/>
                </a:solidFill>
                <a:latin typeface="Calibri" pitchFamily="34" charset="0"/>
              </a:rPr>
              <a:t>Береги  нос  в  большой  мороз.</a:t>
            </a:r>
          </a:p>
        </p:txBody>
      </p:sp>
      <p:sp>
        <p:nvSpPr>
          <p:cNvPr id="15363" name="TextBox 2"/>
          <p:cNvSpPr txBox="1">
            <a:spLocks noChangeArrowheads="1"/>
          </p:cNvSpPr>
          <p:nvPr/>
        </p:nvSpPr>
        <p:spPr bwMode="auto">
          <a:xfrm>
            <a:off x="1608138" y="476250"/>
            <a:ext cx="6348412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400" b="1">
                <a:solidFill>
                  <a:srgbClr val="990099"/>
                </a:solidFill>
                <a:latin typeface="Calibri" pitchFamily="34" charset="0"/>
              </a:rPr>
              <a:t>Пословицы и поговорки</a:t>
            </a:r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971550" y="3416300"/>
            <a:ext cx="70437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 b="1">
                <a:solidFill>
                  <a:srgbClr val="000066"/>
                </a:solidFill>
                <a:latin typeface="Calibri" pitchFamily="34" charset="0"/>
              </a:rPr>
              <a:t>Новый   год  к  весне   поворот.</a:t>
            </a: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823913" y="4868863"/>
            <a:ext cx="81010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 b="1">
                <a:solidFill>
                  <a:srgbClr val="000066"/>
                </a:solidFill>
                <a:latin typeface="Calibri" pitchFamily="34" charset="0"/>
              </a:rPr>
              <a:t>Мороз невелик, да стоять не велит.</a:t>
            </a:r>
          </a:p>
        </p:txBody>
      </p:sp>
      <p:sp>
        <p:nvSpPr>
          <p:cNvPr id="6" name="Арка 5"/>
          <p:cNvSpPr/>
          <p:nvPr/>
        </p:nvSpPr>
        <p:spPr>
          <a:xfrm>
            <a:off x="1116013" y="1844675"/>
            <a:ext cx="492125" cy="360363"/>
          </a:xfrm>
          <a:prstGeom prst="blockArc">
            <a:avLst/>
          </a:prstGeom>
          <a:solidFill>
            <a:srgbClr val="990099"/>
          </a:solidFill>
          <a:ln w="28575">
            <a:solidFill>
              <a:srgbClr val="99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990099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0063" y="3362325"/>
            <a:ext cx="5238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32638" y="1855788"/>
            <a:ext cx="5238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08763" y="1855788"/>
            <a:ext cx="5238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5600" y="1874838"/>
            <a:ext cx="5238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29113" y="1870075"/>
            <a:ext cx="5238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775" y="1851025"/>
            <a:ext cx="5238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17725" y="1833563"/>
            <a:ext cx="5238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8138" y="1811338"/>
            <a:ext cx="5238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4250" y="4762500"/>
            <a:ext cx="5238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72075" y="3375025"/>
            <a:ext cx="5238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07225" y="3362325"/>
            <a:ext cx="5238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2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83350" y="3378200"/>
            <a:ext cx="5238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3" name="Picture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59475" y="3375025"/>
            <a:ext cx="5238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4" name="Picture 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25750" y="3322638"/>
            <a:ext cx="5238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5" name="Picture 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24013" y="3268663"/>
            <a:ext cx="5238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6" name="Picture 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0138" y="3268663"/>
            <a:ext cx="5238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8" name="Picture 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45288" y="4781550"/>
            <a:ext cx="5238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9" name="Picture 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4488" y="4749800"/>
            <a:ext cx="5238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90" name="Picture 2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5013" y="4770438"/>
            <a:ext cx="5238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91" name="Picture 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11563" y="4770438"/>
            <a:ext cx="5238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92" name="Picture 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87688" y="4770438"/>
            <a:ext cx="5238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93" name="Picture 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62225" y="4756150"/>
            <a:ext cx="5238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94" name="Picture 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93838" y="4762500"/>
            <a:ext cx="5238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95" name="Picture 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9563" y="4811713"/>
            <a:ext cx="5238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96" name="Picture 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32675" y="4797425"/>
            <a:ext cx="5238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Овал 7"/>
          <p:cNvSpPr/>
          <p:nvPr/>
        </p:nvSpPr>
        <p:spPr>
          <a:xfrm>
            <a:off x="3492500" y="1811338"/>
            <a:ext cx="119063" cy="150812"/>
          </a:xfrm>
          <a:prstGeom prst="ellipse">
            <a:avLst/>
          </a:prstGeom>
          <a:solidFill>
            <a:srgbClr val="990099"/>
          </a:solidFill>
          <a:ln>
            <a:solidFill>
              <a:srgbClr val="99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7197" name="Picture 2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94263" y="3359150"/>
            <a:ext cx="139700" cy="17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98" name="Picture 3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73500" y="3381375"/>
            <a:ext cx="139700" cy="17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99" name="Picture 3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2650" y="3381375"/>
            <a:ext cx="139700" cy="17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00" name="Picture 3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09813" y="3284538"/>
            <a:ext cx="139700" cy="17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01" name="Picture 3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39063" y="1898650"/>
            <a:ext cx="139700" cy="17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02" name="Picture 3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1713" y="1897063"/>
            <a:ext cx="139700" cy="17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03" name="Picture 3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9350" y="1912938"/>
            <a:ext cx="139700" cy="17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04" name="Picture 3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73500" y="1785938"/>
            <a:ext cx="139700" cy="17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05" name="Picture 3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99475" y="4811713"/>
            <a:ext cx="139700" cy="17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06" name="Picture 3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6813" y="4751388"/>
            <a:ext cx="139700" cy="17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07" name="Picture 3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29325" y="4781550"/>
            <a:ext cx="139700" cy="17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08" name="Picture 4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48275" y="4830763"/>
            <a:ext cx="139700" cy="17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09" name="Picture 4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89413" y="4792663"/>
            <a:ext cx="139700" cy="17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10" name="Picture 4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70113" y="4767263"/>
            <a:ext cx="139700" cy="17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11" name="Picture 4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73963" y="3395663"/>
            <a:ext cx="139700" cy="17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225" y="14288"/>
            <a:ext cx="9166225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539750" y="1628775"/>
            <a:ext cx="80692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 b="1">
                <a:solidFill>
                  <a:srgbClr val="000066"/>
                </a:solidFill>
                <a:latin typeface="Calibri" pitchFamily="34" charset="0"/>
              </a:rPr>
              <a:t>В  сильный  мороз  работа  согреет.</a:t>
            </a:r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463550" y="3097213"/>
            <a:ext cx="84042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 b="1">
                <a:solidFill>
                  <a:srgbClr val="000066"/>
                </a:solidFill>
                <a:latin typeface="Calibri" pitchFamily="34" charset="0"/>
              </a:rPr>
              <a:t>Зимний  денёк  с  комариный  носок</a:t>
            </a:r>
            <a:r>
              <a:rPr lang="ru-RU">
                <a:latin typeface="Calibri" pitchFamily="34" charset="0"/>
              </a:rPr>
              <a:t>.</a:t>
            </a:r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463550" y="4652963"/>
            <a:ext cx="84978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 b="1">
                <a:solidFill>
                  <a:srgbClr val="000066"/>
                </a:solidFill>
                <a:latin typeface="Calibri" pitchFamily="34" charset="0"/>
              </a:rPr>
              <a:t>Хороший  снежок  урожай  сбережёт.</a:t>
            </a:r>
          </a:p>
        </p:txBody>
      </p:sp>
      <p:sp>
        <p:nvSpPr>
          <p:cNvPr id="16389" name="Прямоугольник 4"/>
          <p:cNvSpPr>
            <a:spLocks noChangeArrowheads="1"/>
          </p:cNvSpPr>
          <p:nvPr/>
        </p:nvSpPr>
        <p:spPr bwMode="auto">
          <a:xfrm>
            <a:off x="1641475" y="549275"/>
            <a:ext cx="6142038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400" b="1">
                <a:solidFill>
                  <a:srgbClr val="990099"/>
                </a:solidFill>
                <a:latin typeface="Calibri" pitchFamily="34" charset="0"/>
              </a:rPr>
              <a:t>Пословицы и поговорки</a:t>
            </a:r>
          </a:p>
        </p:txBody>
      </p:sp>
      <p:sp>
        <p:nvSpPr>
          <p:cNvPr id="6" name="Прямоугольник с одним скругленным углом 5"/>
          <p:cNvSpPr/>
          <p:nvPr/>
        </p:nvSpPr>
        <p:spPr>
          <a:xfrm>
            <a:off x="1187450" y="1844675"/>
            <a:ext cx="936625" cy="360363"/>
          </a:xfrm>
          <a:prstGeom prst="round1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76600" y="1844675"/>
            <a:ext cx="574675" cy="360363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932363" y="1844675"/>
            <a:ext cx="792162" cy="360363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659563" y="1844675"/>
            <a:ext cx="649287" cy="360363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14350" y="3284538"/>
            <a:ext cx="863600" cy="360362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555875" y="3284538"/>
            <a:ext cx="503238" cy="360362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427538" y="3284538"/>
            <a:ext cx="1152525" cy="360362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308850" y="3284538"/>
            <a:ext cx="576263" cy="360362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74663" y="4868863"/>
            <a:ext cx="1116012" cy="354012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808288" y="4868863"/>
            <a:ext cx="755650" cy="354012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665663" y="4868863"/>
            <a:ext cx="769937" cy="354012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659563" y="4868863"/>
            <a:ext cx="936625" cy="354012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4450" y="17463"/>
            <a:ext cx="92503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823913" y="2060575"/>
            <a:ext cx="725487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800" b="1">
                <a:solidFill>
                  <a:srgbClr val="000066"/>
                </a:solidFill>
                <a:latin typeface="Calibri" pitchFamily="34" charset="0"/>
              </a:rPr>
              <a:t>Дым   столбом  к   морозу.</a:t>
            </a:r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819150" y="3446463"/>
            <a:ext cx="81851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800" b="1">
                <a:solidFill>
                  <a:srgbClr val="000066"/>
                </a:solidFill>
                <a:latin typeface="Calibri" pitchFamily="34" charset="0"/>
              </a:rPr>
              <a:t>Холодная</a:t>
            </a:r>
            <a:r>
              <a:rPr lang="ru-RU" b="1">
                <a:solidFill>
                  <a:srgbClr val="000066"/>
                </a:solidFill>
                <a:latin typeface="Calibri" pitchFamily="34" charset="0"/>
              </a:rPr>
              <a:t>   </a:t>
            </a:r>
            <a:r>
              <a:rPr lang="ru-RU" sz="4400" b="1">
                <a:solidFill>
                  <a:srgbClr val="000066"/>
                </a:solidFill>
                <a:latin typeface="Calibri" pitchFamily="34" charset="0"/>
              </a:rPr>
              <a:t>зима –  жаркое  лето.</a:t>
            </a:r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860425" y="4941888"/>
            <a:ext cx="68484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800" b="1">
                <a:solidFill>
                  <a:srgbClr val="000066"/>
                </a:solidFill>
                <a:latin typeface="Calibri" pitchFamily="34" charset="0"/>
              </a:rPr>
              <a:t>Кошка на печи – к стуже</a:t>
            </a:r>
            <a:r>
              <a:rPr lang="ru-RU" sz="4400" b="1">
                <a:solidFill>
                  <a:srgbClr val="000066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17413" name="TextBox 4"/>
          <p:cNvSpPr txBox="1">
            <a:spLocks noChangeArrowheads="1"/>
          </p:cNvSpPr>
          <p:nvPr/>
        </p:nvSpPr>
        <p:spPr bwMode="auto">
          <a:xfrm>
            <a:off x="1519238" y="765175"/>
            <a:ext cx="6199187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5400" b="1">
                <a:solidFill>
                  <a:srgbClr val="990099"/>
                </a:solidFill>
                <a:latin typeface="Calibri" pitchFamily="34" charset="0"/>
              </a:rPr>
              <a:t>Народные приметы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60425" y="2565400"/>
            <a:ext cx="7218363" cy="3270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908050" y="3965575"/>
            <a:ext cx="7961313" cy="3111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917575" y="5464175"/>
            <a:ext cx="6800850" cy="3381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 animBg="1"/>
      <p:bldP spid="10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39713" y="0"/>
            <a:ext cx="96901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6050" y="0"/>
            <a:ext cx="10026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620713"/>
            <a:ext cx="2928937" cy="204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Box 1"/>
          <p:cNvSpPr txBox="1">
            <a:spLocks noChangeArrowheads="1"/>
          </p:cNvSpPr>
          <p:nvPr/>
        </p:nvSpPr>
        <p:spPr bwMode="auto">
          <a:xfrm>
            <a:off x="731838" y="2924175"/>
            <a:ext cx="8086725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 b="1">
                <a:solidFill>
                  <a:schemeClr val="tx2"/>
                </a:solidFill>
                <a:latin typeface="Calibri" pitchFamily="34" charset="0"/>
              </a:rPr>
              <a:t>Изморозь</a:t>
            </a:r>
            <a:r>
              <a:rPr lang="ru-RU" sz="3200" b="1">
                <a:solidFill>
                  <a:schemeClr val="tx2"/>
                </a:solidFill>
                <a:latin typeface="Calibri" pitchFamily="34" charset="0"/>
              </a:rPr>
              <a:t> – рыхлые кристаллы льда, </a:t>
            </a:r>
          </a:p>
          <a:p>
            <a:r>
              <a:rPr lang="ru-RU" sz="3200" b="1">
                <a:solidFill>
                  <a:schemeClr val="tx2"/>
                </a:solidFill>
                <a:latin typeface="Calibri" pitchFamily="34" charset="0"/>
              </a:rPr>
              <a:t>нарастающие на ветках деревьев, проводах</a:t>
            </a:r>
          </a:p>
        </p:txBody>
      </p:sp>
      <p:sp>
        <p:nvSpPr>
          <p:cNvPr id="21508" name="TextBox 2"/>
          <p:cNvSpPr txBox="1">
            <a:spLocks noChangeArrowheads="1"/>
          </p:cNvSpPr>
          <p:nvPr/>
        </p:nvSpPr>
        <p:spPr bwMode="auto">
          <a:xfrm>
            <a:off x="542925" y="4652963"/>
            <a:ext cx="86010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 b="1">
                <a:solidFill>
                  <a:schemeClr val="tx2"/>
                </a:solidFill>
                <a:latin typeface="Calibri" pitchFamily="34" charset="0"/>
              </a:rPr>
              <a:t>Оттепель </a:t>
            </a:r>
            <a:r>
              <a:rPr lang="ru-RU" b="1">
                <a:latin typeface="Calibri" pitchFamily="34" charset="0"/>
              </a:rPr>
              <a:t>– </a:t>
            </a:r>
            <a:r>
              <a:rPr lang="ru-RU" sz="3200" b="1">
                <a:solidFill>
                  <a:schemeClr val="tx2"/>
                </a:solidFill>
                <a:latin typeface="Calibri" pitchFamily="34" charset="0"/>
              </a:rPr>
              <a:t>повышение температуры воздуха</a:t>
            </a:r>
          </a:p>
          <a:p>
            <a:r>
              <a:rPr lang="ru-RU" sz="3200" b="1">
                <a:solidFill>
                  <a:schemeClr val="tx2"/>
                </a:solidFill>
                <a:latin typeface="Calibri" pitchFamily="34" charset="0"/>
              </a:rPr>
              <a:t> выше ноля    в морозный зимний период</a:t>
            </a:r>
          </a:p>
        </p:txBody>
      </p:sp>
      <p:pic>
        <p:nvPicPr>
          <p:cNvPr id="21509" name="Звуки природы - Вьюга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7524750" y="59499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15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0322" fill="hold"/>
                                        <p:tgtEl>
                                          <p:spTgt spid="215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09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09"/>
                </p:tgtEl>
              </p:cMediaNode>
            </p:audio>
          </p:childTnLst>
        </p:cTn>
      </p:par>
    </p:tnLst>
    <p:bldLst>
      <p:bldP spid="2150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2388" y="0"/>
            <a:ext cx="92487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9850" y="-47625"/>
            <a:ext cx="9324975" cy="708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142</Words>
  <Application>Microsoft Office PowerPoint</Application>
  <PresentationFormat>Экран (4:3)</PresentationFormat>
  <Paragraphs>46</Paragraphs>
  <Slides>13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6" baseType="lpstr">
      <vt:lpstr>Arial</vt:lpstr>
      <vt:lpstr>Calibri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Быкова А.П.; Анастасия</dc:creator>
  <cp:keywords>"Открытый урок"</cp:keywords>
  <cp:lastModifiedBy>User</cp:lastModifiedBy>
  <cp:revision>26</cp:revision>
  <dcterms:created xsi:type="dcterms:W3CDTF">2012-01-25T18:14:23Z</dcterms:created>
  <dcterms:modified xsi:type="dcterms:W3CDTF">2013-03-14T18:12:12Z</dcterms:modified>
</cp:coreProperties>
</file>