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72" r:id="rId9"/>
    <p:sldId id="273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CC"/>
    <a:srgbClr val="0000FF"/>
    <a:srgbClr val="FFFFCC"/>
    <a:srgbClr val="66FF66"/>
    <a:srgbClr val="EAC0CF"/>
    <a:srgbClr val="93E5CA"/>
    <a:srgbClr val="00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48" autoAdjust="0"/>
    <p:restoredTop sz="86477" autoAdjust="0"/>
  </p:normalViewPr>
  <p:slideViewPr>
    <p:cSldViewPr>
      <p:cViewPr>
        <p:scale>
          <a:sx n="70" d="100"/>
          <a:sy n="70" d="100"/>
        </p:scale>
        <p:origin x="-56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F7246A-B75A-4C6D-A0EA-E8A3C89CD7E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E0D532-DE88-480F-A256-A868CCDEB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E6B9DD-6506-4608-A526-A4904BB3DB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CA52E-59BF-4BDE-9FDF-F9903799A4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2BE6-50A1-4840-B0C4-163444B7950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AC5A-7EF5-475F-8290-7C22C6437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A9A3-CBB7-4812-A188-92D917CBA6C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4812-A0B2-49FB-BB79-36B3060C0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0D09-E6FB-439E-BB21-A63CFDC0BB3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B0FC-803F-4D57-9ACF-B0591FC77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ED41-4C5D-4EC7-AEC5-1BC8F5EE5CAB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5117-8AFC-49ED-95D4-A15898F95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1093-CFA1-4BFB-A347-05B442B3B791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14D4-2761-4C3C-BAB9-42E24BC18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ECB0-DED2-492C-97A1-6A28C6D8504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E00F-6636-4068-8240-E93F90A84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1D0C-3C10-4D89-A6CA-8B61250FFD9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0B45-56D7-4191-8A3F-14C9E679E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C87B-2E5A-4EF5-AE4A-C80A3AAA2ED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0B4E-0224-423B-A770-126DD0D04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7AE5-4BB7-4846-9B39-5A282276294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0605-42FE-4D37-A2D1-B1461478C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1E20-2730-4C9D-81AE-C624B511320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8167-B4AF-44EF-853A-C0FB8F931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23FC-2CA7-400F-82CF-901192FFA56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69A-52E0-435D-9A8D-7961FD6DF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52FF6-8718-4636-8366-15293DC6079F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542DC6-CA2A-46B8-9827-22D8699F1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89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скан\Untitled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23813"/>
            <a:ext cx="7497763" cy="5962650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323850"/>
            <a:ext cx="8461375" cy="2157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5790990"/>
            <a:ext cx="4462300" cy="12926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Авторский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коллектив: обучающиеся  10 класса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Т.Б. учитель математики  МБОУ СОШ № 4 с  УИОП г. Батайск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Ростовская обл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3446463" y="6437313"/>
            <a:ext cx="882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год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20000">
              <a:srgbClr val="85C2FF"/>
            </a:gs>
            <a:gs pos="77500">
              <a:schemeClr val="bg2">
                <a:lumMod val="75000"/>
              </a:schemeClr>
            </a:gs>
            <a:gs pos="55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скан\Untitled-13 copy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613" y="3352800"/>
            <a:ext cx="4865687" cy="3340100"/>
          </a:xfrm>
          <a:prstGeom prst="rect">
            <a:avLst/>
          </a:prstGeom>
          <a:noFill/>
        </p:spPr>
      </p:pic>
      <p:pic>
        <p:nvPicPr>
          <p:cNvPr id="10243" name="Picture 3" descr="E:\скан\Untitled-13 copy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68288"/>
            <a:ext cx="4286250" cy="3041650"/>
          </a:xfrm>
          <a:prstGeom prst="rect">
            <a:avLst/>
          </a:prstGeom>
          <a:noFill/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716463" y="285750"/>
            <a:ext cx="4000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Детская железная дорога кузница будущих кадров на железнодорожном транспорте.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395288" y="3252788"/>
            <a:ext cx="37147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Постоянная связь с бывшими воспитанниками, с ветеранами ВОВ и труда на железнодорожном транспорте, с преподавателями железнодорожных учебных заведений закладывают любовь к транспорту ещё  в школьные годы, делая выбор профессии осознанным.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2">
                <a:lumMod val="90000"/>
              </a:schemeClr>
            </a:gs>
            <a:gs pos="23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77000">
              <a:schemeClr val="bg1">
                <a:lumMod val="85000"/>
              </a:schemeClr>
            </a:gs>
            <a:gs pos="100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скан\Untitle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231775"/>
            <a:ext cx="2181225" cy="2724150"/>
          </a:xfrm>
          <a:prstGeom prst="rect">
            <a:avLst/>
          </a:prstGeom>
          <a:noFill/>
        </p:spPr>
      </p:pic>
      <p:pic>
        <p:nvPicPr>
          <p:cNvPr id="1030" name="Picture 6" descr="E:\скан\Untitled-4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396875"/>
            <a:ext cx="3017838" cy="4924425"/>
          </a:xfrm>
          <a:prstGeom prst="rect">
            <a:avLst/>
          </a:prstGeom>
          <a:noFill/>
        </p:spPr>
      </p:pic>
      <p:pic>
        <p:nvPicPr>
          <p:cNvPr id="1031" name="Picture 7" descr="E:\скан\Untitled-4 copy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7163" y="2803525"/>
            <a:ext cx="4645025" cy="3762375"/>
          </a:xfrm>
          <a:prstGeom prst="rect">
            <a:avLst/>
          </a:prstGeom>
          <a:noFill/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457450" y="355600"/>
            <a:ext cx="3232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Bookman Old Style" pitchFamily="18" charset="0"/>
              </a:rPr>
              <a:t>В 1939 году в городе Ростов-на-Дону началось строительство Детской железной дороги, а официальное открытие состоялось 9 ноября 1940 года.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8563" y="4572000"/>
            <a:ext cx="2474912" cy="1584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CC7D4"/>
            </a:gs>
            <a:gs pos="7000">
              <a:schemeClr val="bg2">
                <a:lumMod val="90000"/>
              </a:schemeClr>
            </a:gs>
            <a:gs pos="32000">
              <a:schemeClr val="accent1">
                <a:tint val="660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92000">
              <a:schemeClr val="bg1">
                <a:lumMod val="8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кан\Untitled-4 copy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7888" y="165100"/>
            <a:ext cx="4425950" cy="3090863"/>
          </a:xfrm>
          <a:prstGeom prst="rect">
            <a:avLst/>
          </a:prstGeom>
          <a:noFill/>
        </p:spPr>
      </p:pic>
      <p:pic>
        <p:nvPicPr>
          <p:cNvPr id="2051" name="Picture 3" descr="E:\скан\Untitled-4 copy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2987675"/>
            <a:ext cx="5461000" cy="3797300"/>
          </a:xfrm>
          <a:prstGeom prst="rect">
            <a:avLst/>
          </a:prstGeom>
          <a:noFill/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28625" y="571500"/>
            <a:ext cx="4286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 период Великой Отечественной войны немецко-фашистские захватчики разрушили Детскую железную дорогу, причинив ей ущерб более одного миллиона рублей по ценам того времени.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5643563" y="3214688"/>
            <a:ext cx="31432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Шел нелегкий послевоенный 1946 год. Город еще залечивал тяжелые раны, возрождались фабрики и заводы, больницы и школы, еще не полностью было восстановлено здание Управления СКЖД, а руководство Северо-Кавказской железной магистрали принимает решение о восстановлении Детской железной дороги.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кан\Untitled-4 copy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46113" y="128588"/>
            <a:ext cx="4870451" cy="2870200"/>
          </a:xfrm>
          <a:prstGeom prst="rect">
            <a:avLst/>
          </a:prstGeom>
          <a:noFill/>
        </p:spPr>
      </p:pic>
      <p:pic>
        <p:nvPicPr>
          <p:cNvPr id="3075" name="Picture 3" descr="E:\скан\Untitled-5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8225" y="3000375"/>
            <a:ext cx="5130800" cy="3419475"/>
          </a:xfrm>
          <a:prstGeom prst="rect">
            <a:avLst/>
          </a:prstGeom>
          <a:solidFill>
            <a:srgbClr val="EDEDED"/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dist="37500" dir="7560011" sy="98000" kx="110015" ky="200017" algn="tl" rotWithShape="0">
              <a:srgbClr val="000000">
                <a:alpha val="20000"/>
              </a:srgbClr>
            </a:outerShdw>
          </a:effec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572000" y="214313"/>
            <a:ext cx="42148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В мае 1961 года Детской Северо-Кавказской железной  дороге было присвоено имя космонавта №1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Юрия Алексеевича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Гагарина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. В 1963 году в Москве во Дворце пионеров на Ленинских горах Ю.А.Гагарину было вручено удостоверение почетного юного железнодорожника Детской Северо-Кавказской железной  дороги. 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85750" y="3143250"/>
            <a:ext cx="2928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Высоко оценив труд коллектива Детской дороги, 19 мая 1972 года, когда наша страна отмечала 50-летие пионерской организации имени В.И. Ленина, ЦК ВЛКСМ присвоил Детской СКЖД им. Ю.А.Гагарина звание Лауреата премии Ленинского Комсомола.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822325" y="109538"/>
            <a:ext cx="7785100" cy="1023937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3588" y="1169988"/>
            <a:ext cx="3109912" cy="1768475"/>
          </a:xfrm>
          <a:prstGeom prst="rect">
            <a:avLst/>
          </a:prstGeom>
          <a:noFill/>
        </p:spPr>
      </p:pic>
      <p:pic>
        <p:nvPicPr>
          <p:cNvPr id="3" name="Picture 2" descr="D:\0_6e880_5de82b31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5213" y="2189163"/>
            <a:ext cx="2693987" cy="40894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5663" y="3925888"/>
            <a:ext cx="2773362" cy="2127250"/>
          </a:xfrm>
          <a:prstGeom prst="rect">
            <a:avLst/>
          </a:prstGeom>
          <a:noFill/>
        </p:spPr>
      </p:pic>
      <p:pic>
        <p:nvPicPr>
          <p:cNvPr id="1026" name="Picture 2" descr="D:\DGD_afisha--03~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95288" y="1773238"/>
            <a:ext cx="3024187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1500">
              <a:schemeClr val="bg2">
                <a:lumMod val="75000"/>
              </a:schemeClr>
            </a:gs>
            <a:gs pos="99000">
              <a:schemeClr val="accent6">
                <a:lumMod val="40000"/>
                <a:lumOff val="60000"/>
              </a:schemeClr>
            </a:gs>
            <a:gs pos="90000">
              <a:srgbClr val="CEDDD4"/>
            </a:gs>
            <a:gs pos="7000">
              <a:srgbClr val="C4D6E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кан\Untitled-5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49213"/>
            <a:ext cx="4151312" cy="6716712"/>
          </a:xfrm>
          <a:prstGeom prst="rect">
            <a:avLst/>
          </a:prstGeom>
          <a:noFill/>
        </p:spPr>
      </p:pic>
      <p:pic>
        <p:nvPicPr>
          <p:cNvPr id="4099" name="Picture 3" descr="E:\скан\Untitled-5 copy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573088"/>
            <a:ext cx="4522788" cy="3054350"/>
          </a:xfrm>
          <a:prstGeom prst="rect">
            <a:avLst/>
          </a:prstGeom>
          <a:noFill/>
        </p:spPr>
      </p:pic>
      <p:pic>
        <p:nvPicPr>
          <p:cNvPr id="4100" name="Picture 4" descr="E:\скан\Untitled-5 copy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395663"/>
            <a:ext cx="5730875" cy="3114675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3" y="4102100"/>
            <a:ext cx="3436937" cy="199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2">
                <a:lumMod val="75000"/>
              </a:schemeClr>
            </a:gs>
            <a:gs pos="99000">
              <a:schemeClr val="accent6">
                <a:lumMod val="40000"/>
                <a:lumOff val="60000"/>
              </a:schemeClr>
            </a:gs>
            <a:gs pos="62000">
              <a:schemeClr val="accent3">
                <a:lumMod val="60000"/>
                <a:lumOff val="40000"/>
              </a:schemeClr>
            </a:gs>
            <a:gs pos="92000">
              <a:srgbClr val="CEDDD4"/>
            </a:gs>
            <a:gs pos="0">
              <a:srgbClr val="C4D6E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кан\Untitled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66675"/>
            <a:ext cx="8332787" cy="6675438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1563" y="4929188"/>
            <a:ext cx="8072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Детская железная дорога расположена в парке Н. Островского и проходит по его периметру. Общая протяженность ж.д. пути составляет 3980 метров.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bg2">
                <a:lumMod val="75000"/>
              </a:schemeClr>
            </a:gs>
            <a:gs pos="99000">
              <a:schemeClr val="accent1">
                <a:lumMod val="60000"/>
                <a:lumOff val="40000"/>
              </a:schemeClr>
            </a:gs>
            <a:gs pos="62000">
              <a:schemeClr val="accent3">
                <a:lumMod val="60000"/>
                <a:lumOff val="40000"/>
              </a:schemeClr>
            </a:gs>
            <a:gs pos="92000">
              <a:srgbClr val="CEDDD4"/>
            </a:gs>
            <a:gs pos="0">
              <a:srgbClr val="C4D6EB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3420" y="1052736"/>
            <a:ext cx="425281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latin typeface="+mn-lt"/>
              </a:rPr>
              <a:t>Детская железная  дорога  является любимым местом учебы,  общественно полезного труда и отдыха школьников города и Ростовской  области.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82" y="3783558"/>
            <a:ext cx="385537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За 72года через ее кружки прошло более 70 тысяч юных  железнодорожников, перевезено свыше 7млн. пассажиров. Сотни её воспитанников в настоящее время работают на стальных магистралях  нашей страны.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" name="Picture 2" descr="E:\скан\Untitled-11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113" y="3789363"/>
            <a:ext cx="332581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550" y="115888"/>
            <a:ext cx="64436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Детская Северо-Кавказская железная  дорога сегодня!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928688"/>
            <a:ext cx="3671887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85C2FF"/>
            </a:gs>
            <a:gs pos="70000">
              <a:srgbClr val="C4D6EB"/>
            </a:gs>
            <a:gs pos="100000">
              <a:schemeClr val="accent6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кан\Untitled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3106738"/>
            <a:ext cx="18383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5" descr="E:\скан\Untitled-12 copy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2432050"/>
            <a:ext cx="1987550" cy="3157538"/>
          </a:xfrm>
          <a:prstGeom prst="rect">
            <a:avLst/>
          </a:prstGeom>
          <a:noFill/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851275" y="165100"/>
            <a:ext cx="4664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На главной станции «Солнечная»  расположены десять учебных кабинетов, оборудованных для учебного процесса.  Имеется компьютерный учебный кабинет,  актовый зал на 250 мест, пассажирский зал; помещения  для диспетчера, дежурного по станции, оператора, диктора, дежурного инструктора 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541838" y="2565400"/>
            <a:ext cx="42148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Умением не погасить романтику в детской душе и в то же время дать полноценные технические знания славятся преподаватели Малой СКЖД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350838" y="4730750"/>
            <a:ext cx="46085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Большое место в работе  Детской железной  дороги  занимает  детское техническое творчество.  Регулярно  проводятся выставки и соревнования по железнодорожному моделированию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  </a:t>
            </a: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7663" y="5172075"/>
            <a:ext cx="18176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Саша\Desktop\Фото\j\DSC_00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1050" y="4127500"/>
            <a:ext cx="2120900" cy="1481138"/>
          </a:xfrm>
          <a:prstGeom prst="rect">
            <a:avLst/>
          </a:prstGeom>
          <a:noFill/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838" y="160338"/>
            <a:ext cx="324167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288</Words>
  <Application>Microsoft Office PowerPoint</Application>
  <PresentationFormat>Экран (4:3)</PresentationFormat>
  <Paragraphs>16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Times New Roman</vt:lpstr>
      <vt:lpstr>Bookman Old Style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104</cp:revision>
  <dcterms:modified xsi:type="dcterms:W3CDTF">2013-03-26T18:48:31Z</dcterms:modified>
</cp:coreProperties>
</file>