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2" r:id="rId3"/>
    <p:sldId id="270" r:id="rId4"/>
    <p:sldId id="260" r:id="rId5"/>
    <p:sldId id="262" r:id="rId6"/>
    <p:sldId id="258" r:id="rId7"/>
    <p:sldId id="263" r:id="rId8"/>
    <p:sldId id="268" r:id="rId9"/>
    <p:sldId id="267" r:id="rId10"/>
    <p:sldId id="266" r:id="rId11"/>
    <p:sldId id="264" r:id="rId12"/>
    <p:sldId id="261" r:id="rId13"/>
    <p:sldId id="271" r:id="rId14"/>
    <p:sldId id="259" r:id="rId15"/>
    <p:sldId id="257" r:id="rId16"/>
    <p:sldId id="273" r:id="rId17"/>
    <p:sldId id="269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26.01.2013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26.01.2013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26.01.2013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26.01.2013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779912" y="1052736"/>
            <a:ext cx="5112568" cy="5400600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Софрон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Петрович Данилов</a:t>
            </a:r>
          </a:p>
          <a:p>
            <a:pPr algn="ctr"/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(1922-1993) </a:t>
            </a:r>
          </a:p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Народный писатель РС(Я), заслуженный работник культуры России, лауреат Государственных премий РСФСР им.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М.Горького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и РС(Я) им.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П.Ойунского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, премии комсомола Якутии,  Союза писателей СССР и КГБ СССР. Кавалер ордена Дружбы народов, Трудового Крас</a:t>
            </a:r>
            <a:r>
              <a:rPr lang="ru-RU" sz="2400" b="1" dirty="0" smtClean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ного </a:t>
            </a:r>
            <a:r>
              <a:rPr lang="ru-RU" sz="2400" b="1" dirty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Знамени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Марианна\Pictures\Изобр\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340768"/>
            <a:ext cx="2590800" cy="367665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29746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Дни якутской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литературы и искусства. </a:t>
            </a:r>
          </a:p>
          <a:p>
            <a:pPr marL="45720" indent="0" algn="ctr">
              <a:buNone/>
            </a:pP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 </a:t>
            </a:r>
            <a:r>
              <a:rPr lang="ru-RU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А.Т.Твардовским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194" name="Picture 2" descr="C:\Users\Марианна\Pictures\Изобр\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7011" y="1916832"/>
            <a:ext cx="6029325" cy="39624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58697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3645024"/>
            <a:ext cx="7560839" cy="2376264"/>
          </a:xfrm>
        </p:spPr>
        <p:txBody>
          <a:bodyPr/>
          <a:lstStyle/>
          <a:p>
            <a:pPr marL="0" indent="0" algn="l">
              <a:buNone/>
            </a:pP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 писателями </a:t>
            </a:r>
            <a:r>
              <a:rPr lang="ru-RU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П.Проскуриным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(1984), </a:t>
            </a:r>
            <a:r>
              <a:rPr lang="ru-RU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Ю.Бондаревым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на  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VII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съезде писателей РСФСР </a:t>
            </a:r>
            <a:b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(1990).</a:t>
            </a:r>
            <a:b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i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400" i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Софрон</a:t>
            </a:r>
            <a:r>
              <a:rPr lang="ru-RU" sz="2400" i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Данилов – выдающийся писатель… выдающийся гуманист и выдающийся человек».   							</a:t>
            </a:r>
            <a:r>
              <a:rPr lang="ru-RU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Ю.Бондарев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218" name="Picture 2" descr="C:\Users\Марианна\Pictures\Изобр\1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945885"/>
            <a:ext cx="3429000" cy="200977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19" name="Picture 3" descr="C:\Users\Марианна\Pictures\Изобр\1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1638949"/>
            <a:ext cx="3228975" cy="19431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12994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499992" y="1484784"/>
            <a:ext cx="4176464" cy="3906768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Вместе с супругой </a:t>
            </a:r>
          </a:p>
          <a:p>
            <a:pPr marL="45720" indent="0" algn="ctr">
              <a:buNone/>
            </a:pP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Марией Егоровной,</a:t>
            </a:r>
          </a:p>
          <a:p>
            <a:pPr marL="45720" indent="0" algn="ctr">
              <a:buNone/>
            </a:pP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Отличником образования</a:t>
            </a:r>
          </a:p>
          <a:p>
            <a:pPr marL="45720" indent="0" algn="ctr">
              <a:buNone/>
            </a:pP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РСФСР, заслуженным </a:t>
            </a:r>
          </a:p>
          <a:p>
            <a:pPr marL="45720" indent="0" algn="ctr">
              <a:buNone/>
            </a:pP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учителем РС(Я), членом </a:t>
            </a:r>
          </a:p>
          <a:p>
            <a:pPr marL="45720" indent="0" algn="ctr">
              <a:buNone/>
            </a:pP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Союза журналистов России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42" name="Picture 2" descr="C:\Users\Марианна\Pictures\Изобр\1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8066" y="1477279"/>
            <a:ext cx="2933700" cy="352425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84300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83568" y="548680"/>
            <a:ext cx="7128792" cy="2592288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6 детей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Вера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– доктор философских наук, профессор</a:t>
            </a:r>
          </a:p>
          <a:p>
            <a:pPr marL="45720" indent="0">
              <a:buNone/>
            </a:pPr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Люба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– кандидат биологических наук</a:t>
            </a:r>
          </a:p>
          <a:p>
            <a:pPr marL="45720" lvl="0" indent="0">
              <a:buClr>
                <a:srgbClr val="05E0DB">
                  <a:lumMod val="75000"/>
                </a:srgbClr>
              </a:buClr>
              <a:buNone/>
            </a:pPr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Надя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2000" b="1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itchFamily="18" charset="0"/>
                <a:cs typeface="Times New Roman" pitchFamily="18" charset="0"/>
              </a:rPr>
              <a:t>доктор </a:t>
            </a:r>
            <a:r>
              <a:rPr lang="ru-RU" sz="2000" b="1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itchFamily="18" charset="0"/>
                <a:cs typeface="Times New Roman" pitchFamily="18" charset="0"/>
              </a:rPr>
              <a:t>биологических </a:t>
            </a:r>
            <a:r>
              <a:rPr lang="ru-RU" sz="2000" b="1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itchFamily="18" charset="0"/>
                <a:cs typeface="Times New Roman" pitchFamily="18" charset="0"/>
              </a:rPr>
              <a:t>наук, профессор</a:t>
            </a:r>
          </a:p>
          <a:p>
            <a:pPr marL="45720" indent="0">
              <a:buNone/>
            </a:pPr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Володя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– кандидат технических наук</a:t>
            </a:r>
          </a:p>
          <a:p>
            <a:pPr marL="45720" indent="0">
              <a:buNone/>
            </a:pPr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Маша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– кандидат сельскохозяйственных наук</a:t>
            </a:r>
          </a:p>
          <a:p>
            <a:pPr marL="45720" indent="0">
              <a:buNone/>
            </a:pPr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Наташа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- экономист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266" name="Picture 2" descr="C:\Users\Марианна\Pictures\Изобр\1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2877" y="2797646"/>
            <a:ext cx="4972050" cy="329565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71530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C:\Users\Марианна\Pictures\Изобр\1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4679" y="1124744"/>
            <a:ext cx="4162425" cy="46482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33968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1022878" y="1916832"/>
            <a:ext cx="7128792" cy="42484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899592" y="764704"/>
            <a:ext cx="7344816" cy="5400600"/>
          </a:xfrm>
        </p:spPr>
        <p:txBody>
          <a:bodyPr>
            <a:normAutofit fontScale="92500" lnSpcReduction="20000"/>
          </a:bodyPr>
          <a:lstStyle/>
          <a:p>
            <a:pPr marL="45720" indent="0" algn="ctr">
              <a:buNone/>
            </a:pPr>
            <a:r>
              <a:rPr lang="ru-RU" sz="2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Синтаксическая трансформация (преобразования) </a:t>
            </a:r>
            <a:r>
              <a:rPr lang="ru-RU" sz="2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600" b="1" dirty="0" err="1" smtClean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этии</a:t>
            </a:r>
            <a:r>
              <a:rPr lang="ru-RU" sz="2600" b="1" dirty="0" smtClean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ru-RU" sz="2600" b="1" dirty="0" err="1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тутулун</a:t>
            </a:r>
            <a:r>
              <a:rPr lang="ru-RU" sz="2600" b="1" dirty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ru-RU" sz="2600" b="1" dirty="0" err="1" smtClean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уларытыы</a:t>
            </a:r>
            <a:r>
              <a:rPr lang="ru-RU" sz="2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5720" indent="0" algn="ctr">
              <a:buNone/>
            </a:pPr>
            <a:r>
              <a:rPr lang="ru-RU" sz="2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Синтаксические средства выразительности:</a:t>
            </a:r>
          </a:p>
          <a:p>
            <a:pPr marL="45720" indent="0" algn="ctr">
              <a:buNone/>
            </a:pP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Анафора</a:t>
            </a:r>
          </a:p>
          <a:p>
            <a:pPr marL="45720" indent="0" algn="ctr">
              <a:buNone/>
            </a:pP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Эпифора</a:t>
            </a:r>
          </a:p>
          <a:p>
            <a:pPr marL="45720" indent="0" algn="ctr">
              <a:buNone/>
            </a:pP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Параллелизм</a:t>
            </a:r>
          </a:p>
          <a:p>
            <a:pPr marL="45720" indent="0" algn="ctr">
              <a:buNone/>
            </a:pP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Парцелляция</a:t>
            </a:r>
          </a:p>
          <a:p>
            <a:pPr marL="45720" indent="0" algn="ctr">
              <a:buNone/>
            </a:pP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Градация</a:t>
            </a:r>
          </a:p>
          <a:p>
            <a:pPr marL="45720" indent="0" algn="ctr">
              <a:buNone/>
            </a:pP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Ряды однородных членов</a:t>
            </a:r>
          </a:p>
          <a:p>
            <a:pPr marL="45720" indent="0" algn="ctr">
              <a:buNone/>
            </a:pP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Повтор</a:t>
            </a:r>
          </a:p>
          <a:p>
            <a:pPr marL="45720" indent="0" algn="ctr">
              <a:buNone/>
            </a:pP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Инверсия</a:t>
            </a:r>
          </a:p>
          <a:p>
            <a:pPr marL="45720" indent="0" algn="ctr">
              <a:buNone/>
            </a:pP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Риторическое обращение</a:t>
            </a:r>
          </a:p>
          <a:p>
            <a:pPr marL="45720" lvl="0" indent="0" algn="ctr">
              <a:buClr>
                <a:srgbClr val="05E0DB">
                  <a:lumMod val="75000"/>
                </a:srgbClr>
              </a:buClr>
              <a:buNone/>
            </a:pP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Риторическое обращение</a:t>
            </a:r>
          </a:p>
          <a:p>
            <a:pPr marL="45720" indent="0" algn="ctr">
              <a:buNone/>
            </a:pP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Риторический вопрос</a:t>
            </a:r>
          </a:p>
          <a:p>
            <a:pPr marL="45720" indent="0" algn="ctr">
              <a:buNone/>
            </a:pPr>
            <a:endParaRPr lang="ru-RU" sz="2400" b="1" dirty="0" smtClean="0">
              <a:solidFill>
                <a:srgbClr val="002060"/>
              </a:solidFill>
            </a:endParaRPr>
          </a:p>
          <a:p>
            <a:pPr marL="45720" indent="0" algn="ctr">
              <a:buNone/>
            </a:pPr>
            <a:endParaRPr lang="ru-RU" sz="2800" b="1" dirty="0" smtClean="0">
              <a:solidFill>
                <a:srgbClr val="002060"/>
              </a:solidFill>
            </a:endParaRPr>
          </a:p>
          <a:p>
            <a:pPr marL="45720" indent="0" algn="ctr">
              <a:buNone/>
            </a:pPr>
            <a:endParaRPr lang="ru-RU" sz="2800" b="1" dirty="0" smtClean="0">
              <a:solidFill>
                <a:srgbClr val="002060"/>
              </a:solidFill>
            </a:endParaRPr>
          </a:p>
          <a:p>
            <a:pPr marL="45720" indent="0" algn="ctr">
              <a:buNone/>
            </a:pPr>
            <a:endParaRPr lang="ru-RU" sz="2800" b="1" dirty="0" smtClean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4748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5" name="Picture 3" descr="C:\Users\Марианна\Pictures\Изобр\2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009997"/>
            <a:ext cx="6400800" cy="486727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83367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827584" y="731520"/>
            <a:ext cx="7560840" cy="3474720"/>
          </a:xfrm>
        </p:spPr>
        <p:txBody>
          <a:bodyPr/>
          <a:lstStyle/>
          <a:p>
            <a:pPr marL="45720" indent="0" algn="ctr">
              <a:buNone/>
            </a:pPr>
            <a:r>
              <a:rPr lang="ru-RU" sz="2800" b="1" i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Дьоллоох</a:t>
            </a:r>
            <a:r>
              <a:rPr lang="ru-RU" sz="2800" b="1" i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буолун</a:t>
            </a:r>
            <a:r>
              <a:rPr lang="ru-RU" sz="2800" b="1" i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бар </a:t>
            </a:r>
            <a:r>
              <a:rPr lang="ru-RU" sz="2800" b="1" i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дьонум</a:t>
            </a:r>
            <a:r>
              <a:rPr lang="ru-RU" sz="2800" b="1" i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!</a:t>
            </a:r>
          </a:p>
          <a:p>
            <a:pPr marL="45720" indent="0" algn="ctr">
              <a:buNone/>
            </a:pPr>
            <a:r>
              <a:rPr lang="ru-RU" sz="2800" b="1" i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Будьте счастливы, люди!</a:t>
            </a:r>
            <a:endParaRPr lang="ru-RU" sz="2800" b="1" i="1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4338" name="Picture 2" descr="C:\Users\Марианна\Pictures\Изобр\16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010"/>
          <a:stretch/>
        </p:blipFill>
        <p:spPr bwMode="auto">
          <a:xfrm>
            <a:off x="2411760" y="1998616"/>
            <a:ext cx="4333875" cy="415341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42934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15616" y="908720"/>
            <a:ext cx="6885384" cy="5001736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endParaRPr lang="ru-RU" sz="2800" b="1" i="1" u="sng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" indent="0" algn="ctr">
              <a:buNone/>
            </a:pPr>
            <a:r>
              <a:rPr lang="ru-RU" sz="2800" b="1" i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Тема:</a:t>
            </a:r>
          </a:p>
          <a:p>
            <a:pPr marL="45720" indent="0" algn="ctr">
              <a:buNone/>
            </a:pPr>
            <a:endParaRPr lang="ru-RU" sz="2800" b="1" i="1" u="sng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" indent="0" algn="ctr">
              <a:buNone/>
            </a:pP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Перевод рассказа </a:t>
            </a:r>
            <a:r>
              <a:rPr lang="ru-RU" sz="2400" b="1" dirty="0" err="1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С.П.Данилова</a:t>
            </a:r>
            <a:r>
              <a:rPr lang="ru-RU" sz="24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endParaRPr lang="ru-RU" sz="2400" b="1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marL="45720" indent="0" algn="ctr">
              <a:buNone/>
            </a:pP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«</a:t>
            </a:r>
            <a:r>
              <a:rPr lang="ru-RU" sz="2400" b="1" dirty="0" err="1">
                <a:solidFill>
                  <a:srgbClr val="FF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Кыысчаан</a:t>
            </a:r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rgbClr val="FF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кулэр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»</a:t>
            </a:r>
          </a:p>
          <a:p>
            <a:pPr marL="45720" indent="0" algn="ctr">
              <a:buNone/>
            </a:pP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и </a:t>
            </a:r>
            <a:r>
              <a:rPr lang="ru-RU" sz="24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его перевода  на русский язык</a:t>
            </a: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.</a:t>
            </a:r>
          </a:p>
          <a:p>
            <a:pPr marL="45720" indent="0" algn="ctr">
              <a:buNone/>
            </a:pP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Синтаксическая трансформация </a:t>
            </a:r>
            <a:r>
              <a:rPr lang="ru-RU" sz="24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при </a:t>
            </a: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переводе </a:t>
            </a:r>
            <a:endParaRPr lang="ru-RU" sz="2400" b="1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9687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83568" y="548680"/>
            <a:ext cx="7704856" cy="5649808"/>
          </a:xfrm>
        </p:spPr>
        <p:txBody>
          <a:bodyPr>
            <a:normAutofit fontScale="85000" lnSpcReduction="10000"/>
          </a:bodyPr>
          <a:lstStyle/>
          <a:p>
            <a:pPr indent="0" algn="ctr">
              <a:lnSpc>
                <a:spcPct val="150000"/>
              </a:lnSpc>
              <a:spcAft>
                <a:spcPts val="0"/>
              </a:spcAft>
              <a:buNone/>
            </a:pPr>
            <a:r>
              <a:rPr lang="ru-RU" sz="2800" b="1" i="1" u="sng" dirty="0" smtClean="0">
                <a:solidFill>
                  <a:srgbClr val="FF0000"/>
                </a:solidFill>
                <a:latin typeface="Times New Roman"/>
                <a:ea typeface="Times New Roman"/>
              </a:rPr>
              <a:t>Цели урока:</a:t>
            </a:r>
          </a:p>
          <a:p>
            <a:pPr marL="571500" indent="-342900" algn="just">
              <a:lnSpc>
                <a:spcPct val="150000"/>
              </a:lnSpc>
              <a:spcAft>
                <a:spcPts val="0"/>
              </a:spcAft>
              <a:buFont typeface="Wingdings" pitchFamily="2" charset="2"/>
              <a:buChar char="v"/>
            </a:pPr>
            <a:r>
              <a:rPr lang="ru-RU" sz="2400" b="1" dirty="0">
                <a:solidFill>
                  <a:srgbClr val="002060"/>
                </a:solidFill>
                <a:latin typeface="Times New Roman"/>
                <a:ea typeface="Times New Roman"/>
              </a:rPr>
              <a:t>О</a:t>
            </a:r>
            <a:r>
              <a:rPr lang="ru-RU" sz="2400" b="1" dirty="0" smtClean="0">
                <a:solidFill>
                  <a:srgbClr val="002060"/>
                </a:solidFill>
                <a:latin typeface="Times New Roman"/>
                <a:ea typeface="Times New Roman"/>
              </a:rPr>
              <a:t>знакомиться с </a:t>
            </a:r>
            <a:r>
              <a:rPr lang="ru-RU" sz="2400" b="1" dirty="0">
                <a:solidFill>
                  <a:srgbClr val="002060"/>
                </a:solidFill>
                <a:latin typeface="Times New Roman"/>
                <a:ea typeface="Times New Roman"/>
              </a:rPr>
              <a:t>рассказом </a:t>
            </a:r>
            <a:r>
              <a:rPr lang="ru-RU" sz="2400" b="1" dirty="0" err="1">
                <a:solidFill>
                  <a:srgbClr val="002060"/>
                </a:solidFill>
                <a:latin typeface="Times New Roman"/>
                <a:ea typeface="Times New Roman"/>
              </a:rPr>
              <a:t>С.П.Данилова</a:t>
            </a:r>
            <a:r>
              <a:rPr lang="ru-RU" sz="2400" b="1" dirty="0">
                <a:solidFill>
                  <a:srgbClr val="002060"/>
                </a:solidFill>
                <a:latin typeface="Times New Roman"/>
                <a:ea typeface="Times New Roman"/>
              </a:rPr>
              <a:t> «</a:t>
            </a:r>
            <a:r>
              <a:rPr lang="ru-RU" sz="2400" b="1" dirty="0" err="1">
                <a:solidFill>
                  <a:srgbClr val="002060"/>
                </a:solidFill>
                <a:latin typeface="Times New Roman"/>
                <a:ea typeface="Times New Roman"/>
              </a:rPr>
              <a:t>Кыысчаан</a:t>
            </a:r>
            <a:r>
              <a:rPr lang="ru-RU" sz="2400" b="1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Times New Roman"/>
                <a:ea typeface="Times New Roman"/>
              </a:rPr>
              <a:t>кулэр</a:t>
            </a:r>
            <a:r>
              <a:rPr lang="ru-RU" sz="2400" b="1" dirty="0">
                <a:solidFill>
                  <a:srgbClr val="002060"/>
                </a:solidFill>
                <a:latin typeface="Times New Roman"/>
                <a:ea typeface="Times New Roman"/>
              </a:rPr>
              <a:t>», с его переводом на русский язык </a:t>
            </a:r>
            <a:r>
              <a:rPr lang="ru-RU" sz="2400" b="1" dirty="0" err="1" smtClean="0">
                <a:solidFill>
                  <a:srgbClr val="002060"/>
                </a:solidFill>
                <a:latin typeface="Times New Roman"/>
                <a:ea typeface="Times New Roman"/>
              </a:rPr>
              <a:t>С.Виленского</a:t>
            </a:r>
            <a:r>
              <a:rPr lang="ru-RU" sz="2400" b="1" dirty="0" smtClean="0">
                <a:solidFill>
                  <a:srgbClr val="002060"/>
                </a:solidFill>
                <a:latin typeface="Times New Roman"/>
                <a:ea typeface="Times New Roman"/>
              </a:rPr>
              <a:t>; </a:t>
            </a:r>
            <a:r>
              <a:rPr lang="ru-RU" sz="2400" b="1" dirty="0">
                <a:solidFill>
                  <a:srgbClr val="002060"/>
                </a:solidFill>
                <a:latin typeface="Times New Roman"/>
                <a:ea typeface="Times New Roman"/>
              </a:rPr>
              <a:t>(выявить, сохранена ли авторская идея в переводе </a:t>
            </a:r>
            <a:r>
              <a:rPr lang="ru-RU" sz="2400" b="1" dirty="0" smtClean="0">
                <a:solidFill>
                  <a:srgbClr val="002060"/>
                </a:solidFill>
                <a:latin typeface="Times New Roman"/>
                <a:ea typeface="Times New Roman"/>
              </a:rPr>
              <a:t>рассказа); </a:t>
            </a:r>
            <a:r>
              <a:rPr lang="ru-RU" sz="2400" b="1" dirty="0">
                <a:solidFill>
                  <a:srgbClr val="002060"/>
                </a:solidFill>
                <a:latin typeface="Times New Roman"/>
                <a:ea typeface="Times New Roman"/>
              </a:rPr>
              <a:t>закрепить знание термина </a:t>
            </a:r>
            <a:r>
              <a:rPr lang="ru-RU" sz="2400" b="1" i="1" dirty="0">
                <a:solidFill>
                  <a:srgbClr val="002060"/>
                </a:solidFill>
                <a:latin typeface="Times New Roman"/>
                <a:ea typeface="Times New Roman"/>
              </a:rPr>
              <a:t>трансформация при переводе</a:t>
            </a:r>
            <a:r>
              <a:rPr lang="ru-RU" sz="2400" b="1" dirty="0">
                <a:solidFill>
                  <a:srgbClr val="002060"/>
                </a:solidFill>
                <a:latin typeface="Times New Roman"/>
                <a:ea typeface="Times New Roman"/>
              </a:rPr>
              <a:t> на </a:t>
            </a:r>
            <a:r>
              <a:rPr lang="ru-RU" sz="2400" b="1" dirty="0" smtClean="0">
                <a:solidFill>
                  <a:srgbClr val="002060"/>
                </a:solidFill>
                <a:latin typeface="Times New Roman"/>
                <a:ea typeface="Times New Roman"/>
              </a:rPr>
              <a:t>практике, умение находить в тексте синтаксические средства выразительности, определять их роль; выяснить</a:t>
            </a:r>
            <a:r>
              <a:rPr lang="ru-RU" sz="2400" b="1" dirty="0">
                <a:solidFill>
                  <a:srgbClr val="002060"/>
                </a:solidFill>
                <a:latin typeface="Times New Roman"/>
                <a:ea typeface="Times New Roman"/>
              </a:rPr>
              <a:t>, какова роль переводческой деятельности в развитии литературы.</a:t>
            </a:r>
          </a:p>
          <a:p>
            <a:pPr marL="571500" indent="-342900" algn="just">
              <a:lnSpc>
                <a:spcPct val="150000"/>
              </a:lnSpc>
              <a:spcAft>
                <a:spcPts val="0"/>
              </a:spcAft>
              <a:buFont typeface="Wingdings" pitchFamily="2" charset="2"/>
              <a:buChar char="v"/>
            </a:pPr>
            <a:r>
              <a:rPr lang="ru-RU" sz="2400" b="1" dirty="0" smtClean="0">
                <a:solidFill>
                  <a:srgbClr val="002060"/>
                </a:solidFill>
                <a:latin typeface="Times New Roman"/>
                <a:ea typeface="Times New Roman"/>
              </a:rPr>
              <a:t>Развивать исследовательские навыки, совершенствовать </a:t>
            </a:r>
            <a:r>
              <a:rPr lang="ru-RU" sz="2400" b="1" dirty="0">
                <a:solidFill>
                  <a:srgbClr val="002060"/>
                </a:solidFill>
                <a:latin typeface="Times New Roman"/>
                <a:ea typeface="Times New Roman"/>
              </a:rPr>
              <a:t>навыки сопоставительного </a:t>
            </a:r>
            <a:r>
              <a:rPr lang="ru-RU" sz="2400" b="1" dirty="0" smtClean="0">
                <a:solidFill>
                  <a:srgbClr val="002060"/>
                </a:solidFill>
                <a:latin typeface="Times New Roman"/>
                <a:ea typeface="Times New Roman"/>
              </a:rPr>
              <a:t>анализа, </a:t>
            </a:r>
            <a:r>
              <a:rPr lang="ru-RU" sz="2400" b="1" dirty="0">
                <a:solidFill>
                  <a:srgbClr val="002060"/>
                </a:solidFill>
                <a:latin typeface="Times New Roman"/>
                <a:ea typeface="Times New Roman"/>
              </a:rPr>
              <a:t>умение чувствовать слово. </a:t>
            </a:r>
          </a:p>
          <a:p>
            <a:pPr marL="45720" indent="0">
              <a:buNone/>
            </a:pPr>
            <a:endParaRPr lang="ru-RU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066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7173416" cy="5577800"/>
          </a:xfrm>
        </p:spPr>
        <p:txBody>
          <a:bodyPr>
            <a:normAutofit fontScale="85000" lnSpcReduction="20000"/>
          </a:bodyPr>
          <a:lstStyle/>
          <a:p>
            <a:pPr marL="45720" indent="0">
              <a:buNone/>
            </a:pPr>
            <a:endParaRPr lang="ru-RU" sz="2400" b="1" dirty="0" smtClean="0">
              <a:solidFill>
                <a:srgbClr val="002060"/>
              </a:solidFill>
            </a:endParaRPr>
          </a:p>
          <a:p>
            <a:pPr marL="45720" indent="0">
              <a:buNone/>
            </a:pPr>
            <a:endParaRPr lang="ru-RU" sz="2400" b="1" dirty="0">
              <a:solidFill>
                <a:srgbClr val="002060"/>
              </a:solidFill>
            </a:endParaRPr>
          </a:p>
          <a:p>
            <a:pPr marL="45720" indent="0">
              <a:buNone/>
            </a:pPr>
            <a:endParaRPr lang="ru-RU" sz="2400" b="1" dirty="0" smtClean="0">
              <a:solidFill>
                <a:srgbClr val="002060"/>
              </a:solidFill>
            </a:endParaRPr>
          </a:p>
          <a:p>
            <a:pPr marL="45720" indent="0">
              <a:buNone/>
            </a:pPr>
            <a:endParaRPr lang="ru-RU" sz="2400" b="1" dirty="0">
              <a:solidFill>
                <a:srgbClr val="002060"/>
              </a:solidFill>
            </a:endParaRPr>
          </a:p>
          <a:p>
            <a:pPr marL="45720" indent="0">
              <a:buNone/>
            </a:pPr>
            <a:endParaRPr lang="ru-RU" sz="2400" b="1" dirty="0" smtClean="0">
              <a:solidFill>
                <a:srgbClr val="002060"/>
              </a:solidFill>
            </a:endParaRPr>
          </a:p>
          <a:p>
            <a:pPr marL="45720" indent="0">
              <a:buNone/>
            </a:pPr>
            <a:endParaRPr lang="ru-RU" sz="2400" b="1" dirty="0">
              <a:solidFill>
                <a:srgbClr val="002060"/>
              </a:solidFill>
            </a:endParaRPr>
          </a:p>
          <a:p>
            <a:pPr marL="45720" lvl="0" indent="0">
              <a:buClr>
                <a:srgbClr val="05E0DB">
                  <a:lumMod val="75000"/>
                </a:srgbClr>
              </a:buClr>
              <a:buNone/>
            </a:pPr>
            <a:r>
              <a:rPr lang="ru-RU" sz="1800" b="1" dirty="0" smtClean="0">
                <a:solidFill>
                  <a:srgbClr val="002060"/>
                </a:solidFill>
              </a:rPr>
              <a:t>      </a:t>
            </a:r>
          </a:p>
          <a:p>
            <a:pPr marL="45720" lvl="0" indent="0">
              <a:buClr>
                <a:srgbClr val="05E0DB">
                  <a:lumMod val="75000"/>
                </a:srgbClr>
              </a:buClr>
              <a:buNone/>
            </a:pPr>
            <a:r>
              <a:rPr lang="ru-RU" sz="1800" b="1" dirty="0" smtClean="0">
                <a:solidFill>
                  <a:srgbClr val="002060"/>
                </a:solidFill>
              </a:rPr>
              <a:t>         </a:t>
            </a:r>
          </a:p>
          <a:p>
            <a:pPr marL="45720" lvl="0" indent="0">
              <a:buClr>
                <a:srgbClr val="05E0DB">
                  <a:lumMod val="75000"/>
                </a:srgbClr>
              </a:buClr>
              <a:buNone/>
            </a:pPr>
            <a:r>
              <a:rPr lang="ru-RU" sz="1800" b="1" dirty="0">
                <a:solidFill>
                  <a:srgbClr val="002060"/>
                </a:solidFill>
              </a:rPr>
              <a:t> </a:t>
            </a:r>
            <a:r>
              <a:rPr lang="ru-RU" sz="1800" b="1" dirty="0" smtClean="0">
                <a:solidFill>
                  <a:srgbClr val="002060"/>
                </a:solidFill>
              </a:rPr>
              <a:t>           В </a:t>
            </a:r>
            <a:r>
              <a:rPr lang="ru-RU" sz="1800" b="1" dirty="0">
                <a:solidFill>
                  <a:srgbClr val="002060"/>
                </a:solidFill>
              </a:rPr>
              <a:t>1932 г.</a:t>
            </a:r>
          </a:p>
          <a:p>
            <a:pPr marL="45720" indent="0">
              <a:buNone/>
            </a:pPr>
            <a:endParaRPr lang="ru-RU" sz="2400" b="1" dirty="0" smtClean="0">
              <a:solidFill>
                <a:srgbClr val="002060"/>
              </a:solidFill>
            </a:endParaRPr>
          </a:p>
          <a:p>
            <a:pPr marL="45720" indent="0">
              <a:buNone/>
            </a:pPr>
            <a:endParaRPr lang="ru-RU" sz="2400" b="1" dirty="0">
              <a:solidFill>
                <a:srgbClr val="002060"/>
              </a:solidFill>
            </a:endParaRPr>
          </a:p>
          <a:p>
            <a:pPr marL="45720" indent="0">
              <a:lnSpc>
                <a:spcPct val="110000"/>
              </a:lnSpc>
              <a:buNone/>
            </a:pPr>
            <a:endParaRPr lang="ru-RU" sz="1800" b="1" dirty="0" smtClean="0">
              <a:solidFill>
                <a:srgbClr val="002060"/>
              </a:solidFill>
            </a:endParaRPr>
          </a:p>
          <a:p>
            <a:pPr marL="45720" indent="0">
              <a:lnSpc>
                <a:spcPct val="110000"/>
              </a:lnSpc>
              <a:buNone/>
            </a:pPr>
            <a:endParaRPr lang="ru-RU" sz="1800" b="1" dirty="0">
              <a:solidFill>
                <a:srgbClr val="002060"/>
              </a:solidFill>
            </a:endParaRPr>
          </a:p>
          <a:p>
            <a:pPr marL="45720" lvl="0" indent="0">
              <a:lnSpc>
                <a:spcPct val="110000"/>
              </a:lnSpc>
              <a:buClr>
                <a:srgbClr val="05E0DB">
                  <a:lumMod val="75000"/>
                </a:srgbClr>
              </a:buClr>
              <a:buNone/>
            </a:pPr>
            <a:r>
              <a:rPr lang="ru-RU" sz="1800" b="1" dirty="0" smtClean="0">
                <a:solidFill>
                  <a:srgbClr val="002060"/>
                </a:solidFill>
              </a:rPr>
              <a:t> </a:t>
            </a:r>
            <a:endParaRPr lang="ru-RU" sz="1800" b="1" dirty="0">
              <a:solidFill>
                <a:srgbClr val="002060"/>
              </a:solidFill>
            </a:endParaRPr>
          </a:p>
          <a:p>
            <a:pPr marL="45720" lvl="0" indent="0">
              <a:lnSpc>
                <a:spcPct val="110000"/>
              </a:lnSpc>
              <a:buClr>
                <a:srgbClr val="05E0DB">
                  <a:lumMod val="75000"/>
                </a:srgbClr>
              </a:buClr>
              <a:buNone/>
            </a:pPr>
            <a:r>
              <a:rPr lang="ru-RU" sz="1800" b="1" dirty="0" smtClean="0">
                <a:solidFill>
                  <a:srgbClr val="002060"/>
                </a:solidFill>
              </a:rPr>
              <a:t>		</a:t>
            </a:r>
            <a:r>
              <a:rPr lang="ru-RU" sz="1800" b="1" dirty="0">
                <a:solidFill>
                  <a:srgbClr val="002060"/>
                </a:solidFill>
              </a:rPr>
              <a:t> </a:t>
            </a:r>
            <a:r>
              <a:rPr lang="ru-RU" sz="1800" b="1" dirty="0" smtClean="0">
                <a:solidFill>
                  <a:srgbClr val="002060"/>
                </a:solidFill>
              </a:rPr>
              <a:t>     </a:t>
            </a:r>
          </a:p>
          <a:p>
            <a:pPr marL="45720" lvl="0" indent="0">
              <a:lnSpc>
                <a:spcPct val="110000"/>
              </a:lnSpc>
              <a:buClr>
                <a:srgbClr val="05E0DB">
                  <a:lumMod val="75000"/>
                </a:srgbClr>
              </a:buClr>
              <a:buNone/>
            </a:pPr>
            <a:r>
              <a:rPr lang="ru-RU" sz="1800" b="1" dirty="0">
                <a:solidFill>
                  <a:srgbClr val="002060"/>
                </a:solidFill>
              </a:rPr>
              <a:t>	</a:t>
            </a:r>
            <a:r>
              <a:rPr lang="ru-RU" sz="1800" b="1" dirty="0" smtClean="0">
                <a:solidFill>
                  <a:srgbClr val="002060"/>
                </a:solidFill>
              </a:rPr>
              <a:t>	      В </a:t>
            </a:r>
            <a:r>
              <a:rPr lang="ru-RU" sz="1800" b="1" dirty="0">
                <a:solidFill>
                  <a:srgbClr val="002060"/>
                </a:solidFill>
              </a:rPr>
              <a:t>армии. </a:t>
            </a:r>
          </a:p>
          <a:p>
            <a:pPr marL="45720" lvl="0" indent="0">
              <a:lnSpc>
                <a:spcPct val="110000"/>
              </a:lnSpc>
              <a:buClr>
                <a:srgbClr val="05E0DB">
                  <a:lumMod val="75000"/>
                </a:srgbClr>
              </a:buClr>
              <a:buNone/>
            </a:pPr>
            <a:r>
              <a:rPr lang="ru-RU" sz="1800" b="1" dirty="0" smtClean="0">
                <a:solidFill>
                  <a:srgbClr val="002060"/>
                </a:solidFill>
              </a:rPr>
              <a:t>		      1943 </a:t>
            </a:r>
            <a:r>
              <a:rPr lang="ru-RU" sz="1800" b="1" dirty="0">
                <a:solidFill>
                  <a:srgbClr val="002060"/>
                </a:solidFill>
              </a:rPr>
              <a:t>г. </a:t>
            </a:r>
          </a:p>
          <a:p>
            <a:pPr marL="45720" indent="0">
              <a:lnSpc>
                <a:spcPct val="110000"/>
              </a:lnSpc>
              <a:buNone/>
            </a:pPr>
            <a:endParaRPr lang="ru-RU" sz="1800" b="1" dirty="0">
              <a:solidFill>
                <a:srgbClr val="00206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995936" y="1510238"/>
            <a:ext cx="403244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  <a:latin typeface="Times New Roman"/>
                <a:ea typeface="Times New Roman"/>
              </a:rPr>
              <a:t>1934 </a:t>
            </a:r>
            <a:r>
              <a:rPr lang="ru-RU" sz="2400" b="1" dirty="0">
                <a:solidFill>
                  <a:srgbClr val="C00000"/>
                </a:solidFill>
                <a:latin typeface="Times New Roman"/>
                <a:ea typeface="Times New Roman"/>
              </a:rPr>
              <a:t>г.</a:t>
            </a:r>
            <a:r>
              <a:rPr lang="ru-RU" sz="2400" b="1" dirty="0">
                <a:solidFill>
                  <a:srgbClr val="002060"/>
                </a:solidFill>
                <a:latin typeface="Times New Roman"/>
                <a:ea typeface="Times New Roman"/>
              </a:rPr>
              <a:t> – дебют в газете «</a:t>
            </a:r>
            <a:r>
              <a:rPr lang="ru-RU" sz="2400" b="1" dirty="0" err="1">
                <a:solidFill>
                  <a:srgbClr val="002060"/>
                </a:solidFill>
                <a:latin typeface="Times New Roman"/>
                <a:ea typeface="Times New Roman"/>
              </a:rPr>
              <a:t>Кыым</a:t>
            </a:r>
            <a:r>
              <a:rPr lang="ru-RU" sz="2400" b="1" dirty="0">
                <a:solidFill>
                  <a:srgbClr val="002060"/>
                </a:solidFill>
                <a:latin typeface="Times New Roman"/>
                <a:ea typeface="Times New Roman"/>
              </a:rPr>
              <a:t>» (12 лет). </a:t>
            </a:r>
            <a:endParaRPr lang="ru-RU" sz="2400" b="1" dirty="0" smtClean="0">
              <a:solidFill>
                <a:srgbClr val="002060"/>
              </a:solidFill>
              <a:latin typeface="Times New Roman"/>
              <a:ea typeface="Times New Roman"/>
            </a:endParaRPr>
          </a:p>
          <a:p>
            <a:r>
              <a:rPr lang="ru-RU" sz="2400" b="1" dirty="0" smtClean="0">
                <a:solidFill>
                  <a:srgbClr val="C00000"/>
                </a:solidFill>
                <a:latin typeface="Times New Roman"/>
                <a:ea typeface="Times New Roman"/>
              </a:rPr>
              <a:t>1937 </a:t>
            </a:r>
            <a:r>
              <a:rPr lang="ru-RU" sz="2400" b="1" dirty="0">
                <a:solidFill>
                  <a:srgbClr val="C00000"/>
                </a:solidFill>
                <a:latin typeface="Times New Roman"/>
                <a:ea typeface="Times New Roman"/>
              </a:rPr>
              <a:t>г.</a:t>
            </a:r>
            <a:r>
              <a:rPr lang="ru-RU" sz="2400" b="1" dirty="0">
                <a:solidFill>
                  <a:srgbClr val="002060"/>
                </a:solidFill>
                <a:latin typeface="Times New Roman"/>
                <a:ea typeface="Times New Roman"/>
              </a:rPr>
              <a:t> окончил </a:t>
            </a:r>
            <a:r>
              <a:rPr lang="ru-RU" sz="2400" b="1" dirty="0" err="1">
                <a:solidFill>
                  <a:srgbClr val="002060"/>
                </a:solidFill>
                <a:latin typeface="Times New Roman"/>
                <a:ea typeface="Times New Roman"/>
              </a:rPr>
              <a:t>Бердигестяхскую</a:t>
            </a:r>
            <a:r>
              <a:rPr lang="ru-RU" sz="2400" b="1" dirty="0">
                <a:solidFill>
                  <a:srgbClr val="002060"/>
                </a:solidFill>
                <a:latin typeface="Times New Roman"/>
                <a:ea typeface="Times New Roman"/>
              </a:rPr>
              <a:t> семилетнюю школу. </a:t>
            </a:r>
            <a:endParaRPr lang="ru-RU" sz="2400" b="1" dirty="0" smtClean="0">
              <a:solidFill>
                <a:srgbClr val="002060"/>
              </a:solidFill>
              <a:latin typeface="Times New Roman"/>
              <a:ea typeface="Times New Roman"/>
            </a:endParaRPr>
          </a:p>
          <a:p>
            <a:r>
              <a:rPr lang="ru-RU" sz="2400" b="1" dirty="0" smtClean="0">
                <a:solidFill>
                  <a:srgbClr val="C00000"/>
                </a:solidFill>
                <a:latin typeface="Times New Roman"/>
                <a:ea typeface="Times New Roman"/>
              </a:rPr>
              <a:t>1938 г. </a:t>
            </a:r>
            <a:r>
              <a:rPr lang="ru-RU" sz="2400" b="1" dirty="0" smtClean="0">
                <a:solidFill>
                  <a:srgbClr val="002060"/>
                </a:solidFill>
                <a:latin typeface="Times New Roman"/>
                <a:ea typeface="Times New Roman"/>
              </a:rPr>
              <a:t>- литературный </a:t>
            </a:r>
            <a:r>
              <a:rPr lang="ru-RU" sz="2400" b="1" dirty="0">
                <a:solidFill>
                  <a:srgbClr val="002060"/>
                </a:solidFill>
                <a:latin typeface="Times New Roman"/>
                <a:ea typeface="Times New Roman"/>
              </a:rPr>
              <a:t>дебют </a:t>
            </a:r>
            <a:r>
              <a:rPr lang="ru-RU" sz="2400" b="1" dirty="0" smtClean="0">
                <a:solidFill>
                  <a:srgbClr val="002060"/>
                </a:solidFill>
                <a:latin typeface="Times New Roman"/>
                <a:ea typeface="Times New Roman"/>
              </a:rPr>
              <a:t>(рассказ </a:t>
            </a:r>
            <a:r>
              <a:rPr lang="ru-RU" sz="2400" b="1" dirty="0">
                <a:solidFill>
                  <a:srgbClr val="002060"/>
                </a:solidFill>
                <a:latin typeface="Times New Roman"/>
                <a:ea typeface="Times New Roman"/>
              </a:rPr>
              <a:t>«</a:t>
            </a:r>
            <a:r>
              <a:rPr lang="ru-RU" sz="2400" b="1" dirty="0" err="1">
                <a:solidFill>
                  <a:srgbClr val="002060"/>
                </a:solidFill>
                <a:latin typeface="Times New Roman"/>
                <a:ea typeface="Times New Roman"/>
              </a:rPr>
              <a:t>Мууска</a:t>
            </a:r>
            <a:r>
              <a:rPr lang="ru-RU" sz="2400" b="1" dirty="0">
                <a:solidFill>
                  <a:srgbClr val="002060"/>
                </a:solidFill>
                <a:latin typeface="Times New Roman"/>
                <a:ea typeface="Times New Roman"/>
              </a:rPr>
              <a:t>» </a:t>
            </a:r>
            <a:endParaRPr lang="ru-RU" sz="2400" b="1" dirty="0" smtClean="0">
              <a:solidFill>
                <a:srgbClr val="002060"/>
              </a:solidFill>
              <a:latin typeface="Times New Roman"/>
              <a:ea typeface="Times New Roman"/>
            </a:endParaRPr>
          </a:p>
          <a:p>
            <a:r>
              <a:rPr lang="ru-RU" sz="2400" b="1" dirty="0" smtClean="0">
                <a:solidFill>
                  <a:srgbClr val="002060"/>
                </a:solidFill>
                <a:latin typeface="Times New Roman"/>
                <a:ea typeface="Times New Roman"/>
              </a:rPr>
              <a:t>в </a:t>
            </a:r>
            <a:r>
              <a:rPr lang="ru-RU" sz="2400" b="1" dirty="0">
                <a:solidFill>
                  <a:srgbClr val="002060"/>
                </a:solidFill>
                <a:latin typeface="Times New Roman"/>
                <a:ea typeface="Times New Roman"/>
              </a:rPr>
              <a:t>газете «</a:t>
            </a:r>
            <a:r>
              <a:rPr lang="ru-RU" sz="2400" b="1" dirty="0" err="1">
                <a:solidFill>
                  <a:srgbClr val="002060"/>
                </a:solidFill>
                <a:latin typeface="Times New Roman"/>
                <a:ea typeface="Times New Roman"/>
              </a:rPr>
              <a:t>Бэлэм</a:t>
            </a:r>
            <a:r>
              <a:rPr lang="ru-RU" sz="2400" b="1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Times New Roman"/>
                <a:ea typeface="Times New Roman"/>
              </a:rPr>
              <a:t>буол</a:t>
            </a:r>
            <a:r>
              <a:rPr lang="ru-RU" sz="2400" b="1" dirty="0" smtClean="0">
                <a:solidFill>
                  <a:srgbClr val="002060"/>
                </a:solidFill>
                <a:latin typeface="Times New Roman"/>
                <a:ea typeface="Times New Roman"/>
              </a:rPr>
              <a:t>»).</a:t>
            </a:r>
          </a:p>
          <a:p>
            <a:r>
              <a:rPr lang="ru-RU" sz="2400" b="1" dirty="0" smtClean="0">
                <a:solidFill>
                  <a:srgbClr val="C00000"/>
                </a:solidFill>
                <a:latin typeface="Times New Roman"/>
                <a:ea typeface="Times New Roman"/>
              </a:rPr>
              <a:t>1940</a:t>
            </a:r>
            <a:r>
              <a:rPr lang="ru-RU" sz="2400" b="1" dirty="0" smtClean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dirty="0">
                <a:solidFill>
                  <a:srgbClr val="002060"/>
                </a:solidFill>
                <a:latin typeface="Times New Roman"/>
                <a:ea typeface="Times New Roman"/>
              </a:rPr>
              <a:t>– окончил </a:t>
            </a:r>
            <a:r>
              <a:rPr lang="ru-RU" sz="2400" b="1" dirty="0" err="1">
                <a:solidFill>
                  <a:srgbClr val="002060"/>
                </a:solidFill>
                <a:latin typeface="Times New Roman"/>
                <a:ea typeface="Times New Roman"/>
              </a:rPr>
              <a:t>пед.рабфаг</a:t>
            </a:r>
            <a:r>
              <a:rPr lang="ru-RU" sz="2400" b="1" dirty="0">
                <a:solidFill>
                  <a:srgbClr val="002060"/>
                </a:solidFill>
                <a:latin typeface="Times New Roman"/>
                <a:ea typeface="Times New Roman"/>
              </a:rPr>
              <a:t>.</a:t>
            </a:r>
            <a:endParaRPr lang="ru-RU" sz="2400" b="1" dirty="0">
              <a:solidFill>
                <a:srgbClr val="002060"/>
              </a:solidFill>
            </a:endParaRPr>
          </a:p>
        </p:txBody>
      </p:sp>
      <p:pic>
        <p:nvPicPr>
          <p:cNvPr id="2050" name="Picture 2" descr="C:\Users\Марианна\Pictures\Изобр\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5771" y="608548"/>
            <a:ext cx="1695450" cy="260985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Марианна\Pictures\Изобр\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5771" y="3693070"/>
            <a:ext cx="1695451" cy="246697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49498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813376" cy="3474720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Братья Семеновы</a:t>
            </a:r>
            <a:endParaRPr lang="ru-RU" sz="2400" b="1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 descr="C:\Users\Марианна\Pictures\Изобр\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1479508"/>
            <a:ext cx="2619375" cy="428625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Марианна\Pictures\Изобр\5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0256" y="1479508"/>
            <a:ext cx="2453509" cy="428625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02269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 якутскими писателями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 descr="C:\Users\Марианна\Pictures\Изобр\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1700808"/>
            <a:ext cx="5838825" cy="40386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14377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45720" indent="0">
              <a:buNone/>
            </a:pPr>
            <a:r>
              <a:rPr lang="ru-RU" sz="2800" b="1" dirty="0" smtClean="0">
                <a:solidFill>
                  <a:srgbClr val="002060"/>
                </a:solidFill>
              </a:rPr>
              <a:t> 	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 писателями Средней Азии. 1971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2" name="Picture 2" descr="C:\Users\Марианна\Pictures\Изобр\1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8863" y="1648941"/>
            <a:ext cx="5305425" cy="372427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72599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827584" y="764704"/>
            <a:ext cx="6400800" cy="5328592"/>
          </a:xfrm>
        </p:spPr>
        <p:txBody>
          <a:bodyPr>
            <a:noAutofit/>
          </a:bodyPr>
          <a:lstStyle/>
          <a:p>
            <a:pPr marL="45720" indent="0" algn="ctr">
              <a:buNone/>
            </a:pP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С Расулом Гамзатовым на 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VI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съезде  писателей РСФСР, 1985.</a:t>
            </a:r>
            <a:endParaRPr lang="en-US" sz="2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" indent="0">
              <a:buNone/>
            </a:pPr>
            <a:endParaRPr lang="ru-RU" sz="2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" indent="0">
              <a:buNone/>
            </a:pP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Его уважали и </a:t>
            </a:r>
          </a:p>
          <a:p>
            <a:pPr marL="45720" indent="0">
              <a:buNone/>
            </a:pP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ценили: </a:t>
            </a:r>
          </a:p>
          <a:p>
            <a:pPr marL="45720" indent="0">
              <a:buNone/>
            </a:pPr>
            <a:r>
              <a:rPr lang="ru-RU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С.Михалков</a:t>
            </a:r>
            <a:endParaRPr lang="ru-RU" sz="2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" indent="0">
              <a:buNone/>
            </a:pPr>
            <a:r>
              <a:rPr lang="ru-RU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Ч.Айтматов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45720" indent="0">
              <a:buNone/>
            </a:pP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Ю Бондарев</a:t>
            </a:r>
          </a:p>
          <a:p>
            <a:pPr marL="45720" indent="0">
              <a:buNone/>
            </a:pPr>
            <a:r>
              <a:rPr lang="ru-RU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В.Астафьев</a:t>
            </a:r>
            <a:endParaRPr lang="ru-RU" sz="2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" indent="0">
              <a:buNone/>
            </a:pPr>
            <a:r>
              <a:rPr lang="ru-RU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М.Карим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45720" indent="0">
              <a:buNone/>
            </a:pPr>
            <a:r>
              <a:rPr lang="ru-RU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О.Сулейменов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и др.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46" name="Picture 2" descr="C:\Users\Марианна\Pictures\Изобр\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6655" y="1998315"/>
            <a:ext cx="4486275" cy="359092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40504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403648" y="731520"/>
            <a:ext cx="6140152" cy="3474720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IV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съезд писателей РСФСР. Москва, 1975.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170" name="Picture 2" descr="C:\Users\Марианна\Pictures\Изобр\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9338" y="1797149"/>
            <a:ext cx="5314950" cy="364807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87205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534</TotalTime>
  <Words>354</Words>
  <Application>Microsoft Office PowerPoint</Application>
  <PresentationFormat>Экран (4:3)</PresentationFormat>
  <Paragraphs>81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Воздушный 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 писателями П.Проскуриным (1984), Ю.Бондаревым на  VII съезде писателей РСФСР  (1990). «Софрон Данилов – выдающийся писатель… выдающийся гуманист и выдающийся человек».          Ю.Бондарев.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Марианна</dc:creator>
  <cp:lastModifiedBy>Марианна</cp:lastModifiedBy>
  <cp:revision>40</cp:revision>
  <dcterms:modified xsi:type="dcterms:W3CDTF">2013-01-26T09:59:48Z</dcterms:modified>
</cp:coreProperties>
</file>