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73" r:id="rId3"/>
    <p:sldId id="263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D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A19566-C05C-4227-861D-A8A5F426F690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51AF4C-AF2D-4534-89BF-D5F04C281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7E0D-24B9-49D9-858C-8E75A268524D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12ED3C-204E-421C-87A7-C92E762B6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289D-DAF8-4BD3-80C4-9DA851A4A2DC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09F7-615A-41EE-9C7C-07694B7E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130E-7377-426F-858A-08644F515BE0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85FE-8825-40F0-83CD-1D1F003B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036E-01A4-4159-BF14-DA00BC786940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94C0-087F-4DB7-950C-38AA354E1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EBBB-3ED4-46F2-A4B6-650352191E24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FFCD-D890-4A9A-BD8F-F2B46BFA2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376A-A41F-45E2-959D-D3CB690FD23E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6438A-6A2A-4172-8C5E-F97D2F2A1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B35486-32AA-4B0B-A78A-C7F655499296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D86C45-E7FB-4255-9F21-A726FD7E7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B8FF-17FC-4DB1-A50A-62AE3D5AC4BC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896-F7AA-4258-A06B-725D9383C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79BB-7C93-4097-B97A-ED571C9E4A89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617A-0367-4561-8439-A53AA12F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F06D-0CB2-4B68-8C24-4E00CE3BD705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D3AC-FA3F-4E19-8AD3-E5F817B39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43C0-4F15-4928-9412-9EE4FFCD3EAC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D9B1-9088-41CB-89AB-6FC2D15A8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304C02C-F4CC-4315-BAB3-FB9386AA7E05}" type="datetime1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2E4F85C-453A-46B1-A7A5-50137F44D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>
    <p:newsflash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iles.33b.ru/smile.63980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hyperlink" Target="http://gogol.lit-info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stiv.uaforums.net/uploaded-images/fastiv/241_kinopoiskruTarasBulba907018_1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63980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gif"/><Relationship Id="rId4" Type="http://schemas.openxmlformats.org/officeDocument/2006/relationships/hyperlink" Target="http://smiles.33b.ru/smile.6398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inogallery.com/img/wallpaper/kinogallery.comTaras-Bulba-wall_9_8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media.filmz.ru/photos/full/f_1525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er.lutsk.ua/torrents/images/1254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megatorrents.kz/forum/photos/09042703311832227_f21_1.jpg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egodnya.ua/img/forall/a/141170/3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09/05/01/4847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segodnya.ua/img/forall/a/141170/3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urdom.in.ua/public/main/photos/photo_19618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media.filmz.ru/photos/full/f_15258.jpg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http://s4.rimg.info/00af5886d51e05c609ba46bb17a34ec6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143250"/>
            <a:ext cx="1785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4" descr="http://s4.rimg.info/00af5886d51e05c609ba46bb17a34ec6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143250"/>
            <a:ext cx="1857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 descr="http://s4.rimg.info/00af5886d51e05c609ba46bb17a34ec6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143250"/>
            <a:ext cx="17859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Содержимое 3" descr="http://gogol.lit-info.ru/images/tmpl/logo.jpg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643438"/>
            <a:ext cx="8501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Н.В.Гоголь «Тарас Бульба».</a:t>
            </a:r>
          </a:p>
        </p:txBody>
      </p:sp>
      <p:pic>
        <p:nvPicPr>
          <p:cNvPr id="14342" name="Рисунок 9" descr="http://s4.rimg.info/00af5886d51e05c609ba46bb17a34ec6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6429375"/>
            <a:ext cx="1928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4344" name="Picture 2" descr="http://mailstatic.yandex.net/neo/1.12.8/v2/block/b-quote/b-quote__state-hid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7318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1071563" y="1571625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тогдашний век было стыдно и бесчестно думать казаку о женщине и любви, не отведав битвы».</a:t>
            </a:r>
          </a:p>
          <a:p>
            <a:pPr algn="ctr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В. Гоголь </a:t>
            </a:r>
          </a:p>
        </p:txBody>
      </p:sp>
      <p:sp>
        <p:nvSpPr>
          <p:cNvPr id="14346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963A0A-5264-43D6-A566-47D9204C0386}" type="slidenum">
              <a:rPr lang="ru-RU" sz="240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4750"/>
            <a:ext cx="9144000" cy="500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066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Андрий</a:t>
            </a:r>
          </a:p>
        </p:txBody>
      </p:sp>
      <p:pic>
        <p:nvPicPr>
          <p:cNvPr id="23554" name="Picture 8" descr="http://im5-tub.yandex.net/i?id=123729327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3643313"/>
            <a:ext cx="3154362" cy="2501900"/>
          </a:xfrm>
        </p:spPr>
      </p:pic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26FCEF-2091-4C27-9FBD-159513C1B5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50" y="1285875"/>
            <a:ext cx="49291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«…Впереди других понесся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витязь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всех бойчее, всех красивее. Так и летели черные волосы  из-под медной его шапки;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вился завязанный на руке дорогой шарф, шитый руками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«Он понесся, как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молодой борзой пес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красивейший, быстрейший и молодший всех в стае»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 Как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хлебный колос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подрезанный серпом, как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молодой барашек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почуявший под сердцем смертельное железо, повис он головой и повалился на траву , не сказавши ни одного слова».</a:t>
            </a:r>
          </a:p>
        </p:txBody>
      </p:sp>
      <p:pic>
        <p:nvPicPr>
          <p:cNvPr id="23557" name="Picture 2" descr="Картинка 113 из 11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714375"/>
            <a:ext cx="1857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14938" y="3571875"/>
            <a:ext cx="414337" cy="27860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066800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КУЛЬМИНАЦИЯ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0"/>
            <a:ext cx="4762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2BA2DD-4CE9-4535-A57A-1ED3DE4A39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1143000"/>
            <a:ext cx="9001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Автор разрешил художественный конфликт в  кульминации, выразил главную идею.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14312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Все герои умирают, уходят в бессмертие. Умирая, казаки понимают, что борьба не закончена, что смерть их ненапрасна, она нужна для будущей победы.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«Пусть же вечно цветет русская земля» - основная идея кульминации.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3" y="3643313"/>
            <a:ext cx="8929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Гоголь завершает героическую эпопею своих любимых героев.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4500563"/>
            <a:ext cx="8643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Вместе со смертью героев – запорожцев наступает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развязка,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хотя повесть до своего логического завершения не подошла. В плену находится Остап, и народный герой Тарас Бульба совершит свой великий бессмертный подвиг.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Georgia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7188" y="6143625"/>
            <a:ext cx="878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 сына Тараса Андрия логически завершен в кульминации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3" y="1000125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Итак, события героического  боя –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кульминация повести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676FD2-C50E-4BBB-BB02-4951723AC7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2428875" y="25003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  <a:endParaRPr lang="ru-RU">
              <a:latin typeface="Georg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2844" y="571480"/>
            <a:ext cx="2901279" cy="2248147"/>
            <a:chOff x="-214314" y="142882"/>
            <a:chExt cx="2829841" cy="2391023"/>
          </a:xfrm>
          <a:solidFill>
            <a:srgbClr val="234D6F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0" y="142882"/>
              <a:ext cx="2615527" cy="22481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-214314" y="357196"/>
              <a:ext cx="2786082" cy="21767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 err="1"/>
                <a:t>жизнеподобие</a:t>
              </a:r>
              <a:r>
                <a:rPr lang="ru-RU" sz="2500" b="1" dirty="0"/>
                <a:t> </a:t>
              </a:r>
            </a:p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/>
                <a:t>с элементами фантастики</a:t>
              </a:r>
              <a:endParaRPr lang="ru-RU" sz="25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86116" y="714356"/>
            <a:ext cx="2571768" cy="2267670"/>
            <a:chOff x="2786075" y="71452"/>
            <a:chExt cx="2516512" cy="2410546"/>
          </a:xfrm>
          <a:solidFill>
            <a:srgbClr val="234D6F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2786075" y="71452"/>
              <a:ext cx="2516512" cy="241054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786075" y="71452"/>
              <a:ext cx="2516512" cy="2410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>
                  <a:latin typeface="Times New Roman" pitchFamily="18" charset="0"/>
                  <a:cs typeface="Times New Roman" pitchFamily="18" charset="0"/>
                </a:rPr>
                <a:t>главная идея</a:t>
              </a:r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3636" y="714356"/>
            <a:ext cx="2786082" cy="2071702"/>
            <a:chOff x="5150733" y="-142867"/>
            <a:chExt cx="2698264" cy="2610374"/>
          </a:xfrm>
          <a:solidFill>
            <a:srgbClr val="234D6F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5214978" y="-142867"/>
              <a:ext cx="2469534" cy="246749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5150733" y="9"/>
              <a:ext cx="2698264" cy="2467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>
                  <a:latin typeface="Times New Roman" pitchFamily="18" charset="0"/>
                  <a:cs typeface="Times New Roman" pitchFamily="18" charset="0"/>
                </a:rPr>
                <a:t>художественный конфликт </a:t>
              </a:r>
              <a:endParaRPr lang="ru-RU" sz="2500" b="1" dirty="0"/>
            </a:p>
          </p:txBody>
        </p:sp>
      </p:grpSp>
      <p:pic>
        <p:nvPicPr>
          <p:cNvPr id="21" name="Группа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3975100"/>
            <a:ext cx="8480425" cy="118745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2285984" y="5643578"/>
            <a:ext cx="4572032" cy="1000132"/>
            <a:chOff x="4047837" y="3924246"/>
            <a:chExt cx="4024624" cy="2735923"/>
          </a:xfrm>
          <a:solidFill>
            <a:srgbClr val="234D6F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4047837" y="3924246"/>
              <a:ext cx="4024624" cy="273592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4047837" y="3924246"/>
              <a:ext cx="4024624" cy="27359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развязка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Тройная стрелка влево/вправо/вверх 26"/>
          <p:cNvSpPr/>
          <p:nvPr/>
        </p:nvSpPr>
        <p:spPr>
          <a:xfrm rot="10800000">
            <a:off x="1643063" y="3071813"/>
            <a:ext cx="6215062" cy="785812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34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357688" y="5214938"/>
            <a:ext cx="428625" cy="4286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0" name="Рисунок 28" descr="http://s4.rimg.info/00af5886d51e05c609ba46bb17a34ec6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65470">
            <a:off x="-135731" y="5901531"/>
            <a:ext cx="17716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29" descr="http://s4.rimg.info/00af5886d51e05c609ba46bb17a34ec6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14606">
            <a:off x="7485063" y="5876925"/>
            <a:ext cx="17478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30" descr="http://s4.rimg.info/00af5886d51e05c609ba46bb17a34ec6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31" descr="http://s4.rimg.info/00af5886d51e05c609ba46bb17a34ec6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0"/>
            <a:ext cx="2286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32" descr="http://s4.rimg.info/00af5886d51e05c609ba46bb17a34ec6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0"/>
            <a:ext cx="2286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33" descr="http://s4.rimg.info/00af5886d51e05c609ba46bb17a34ec6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0"/>
            <a:ext cx="2286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E8BE28-3BE1-4FC4-9B1C-7BAAA2A7F6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633413"/>
            <a:ext cx="7229475" cy="2159000"/>
          </a:xfrm>
          <a:prstGeom prst="rect">
            <a:avLst/>
          </a:prstGeom>
          <a:noFill/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214938" y="2000250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214313" y="1714500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  <a:ea typeface="Helvetica"/>
                <a:cs typeface="Times New Roman" pitchFamily="18" charset="0"/>
              </a:rPr>
              <a:t> Цель работы:</a:t>
            </a:r>
            <a:endParaRPr lang="ru-RU">
              <a:solidFill>
                <a:schemeClr val="bg1"/>
              </a:solidFill>
              <a:ea typeface="Helvetica"/>
              <a:cs typeface="Times New Roman" pitchFamily="18" charset="0"/>
            </a:endParaRPr>
          </a:p>
        </p:txBody>
      </p:sp>
      <p:pic>
        <p:nvPicPr>
          <p:cNvPr id="15365" name="Picture 2" descr="Ефим Доби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714750"/>
            <a:ext cx="2046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http://s4.rimg.info/00af5886d51e05c609ba46bb17a34ec6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857875"/>
            <a:ext cx="14287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7" descr="http://lisabella.narod.ru/photo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643188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786063" y="500063"/>
            <a:ext cx="3429000" cy="1066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Речь Тараса</a:t>
            </a:r>
          </a:p>
        </p:txBody>
      </p:sp>
      <p:pic>
        <p:nvPicPr>
          <p:cNvPr id="4" name="Picture 6" descr="http://im2-tub.yandex.net/i?id=68954650-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7150" y="1298575"/>
            <a:ext cx="3402013" cy="2719388"/>
          </a:xfr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88" y="3811588"/>
            <a:ext cx="8572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«- Хочется мне вам сказать, панове, что такое есть наше товарищество…  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Нет уз святее товарищества! Отец любит свое дитя,  мать  любит свое дитя, дитя любит отца и мать. Но это не то, братцы: любит и зверь  свое  дитя. </a:t>
            </a:r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породниться родством по душе, а не  по  крови,  может  один  только человек.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Бывали и в других землях товарищи, но таких, как в  Русской  земле, не было таких товарищей…» </a:t>
            </a:r>
          </a:p>
        </p:txBody>
      </p: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BAAFE9-0413-4E03-894E-E487508FA7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pic>
        <p:nvPicPr>
          <p:cNvPr id="7" name="Picture 2" descr="http://im3-tub.yandex.net/i?id=170812336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58813"/>
            <a:ext cx="2012950" cy="2651125"/>
          </a:xfrm>
          <a:prstGeom prst="rect">
            <a:avLst/>
          </a:prstGeom>
          <a:noFill/>
        </p:spPr>
      </p:pic>
      <p:pic>
        <p:nvPicPr>
          <p:cNvPr id="14338" name="Picture 2" descr="http://www.24.zt.ua/images/mod_catalog_prod/1418/12057518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3988" y="798513"/>
            <a:ext cx="1993900" cy="26828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538"/>
            <a:ext cx="8858250" cy="3573462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6000"/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Он похож на Илью Муромца, который не поддастся темной силе. Он молчалив, спокоен, рассудителен. Остап продолжает и чтит традиции отцов и дедов.  </a:t>
            </a:r>
          </a:p>
          <a:p>
            <a:pPr marL="365760" indent="-25603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6000"/>
              <a:buFont typeface="Wingdings" pitchFamily="2" charset="2"/>
              <a:buChar char="v"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6000"/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Для него никогда не стоит проблема выбора, нравственной двойственности, колебаний между чувствами и долгом. Безоговорочно принимает Остап запорожский быт, идеалы и принципы старших товарищей. Почтительность никогда не переходит у него в угодливость, он  готов сказать  свое мнение, но с уважением относится к мнению других запорожцев. </a:t>
            </a:r>
          </a:p>
          <a:p>
            <a:pPr marL="365760" indent="-25603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6000"/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36000"/>
              <a:buFont typeface="Wingdings" pitchFamily="2" charset="2"/>
              <a:buChar char="v"/>
              <a:defRPr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6CA718-FC3A-4372-B52B-9B40A2E1F4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1643063" y="2714625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Остап</a:t>
            </a:r>
          </a:p>
        </p:txBody>
      </p:sp>
      <p:pic>
        <p:nvPicPr>
          <p:cNvPr id="17412" name="Picture 2" descr="Картинка 15 из 23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1838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Картинка 19 из 235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928688"/>
            <a:ext cx="1500187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www.ionb.ru/prj/gogol/resources/g2/g24/il2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642938"/>
            <a:ext cx="29289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5" y="500063"/>
            <a:ext cx="142875" cy="22002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429375" y="714375"/>
            <a:ext cx="142875" cy="20002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14688" y="642938"/>
            <a:ext cx="142875" cy="20716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im0-tub.yandex.net/i?id=65994248-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4714875"/>
            <a:ext cx="3378200" cy="1928813"/>
          </a:xfrm>
        </p:spPr>
      </p:pic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B2574-33E5-47D0-86CE-59F53B5A8F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pic>
        <p:nvPicPr>
          <p:cNvPr id="18435" name="Picture 2" descr="Картинка 26 из 11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786313"/>
            <a:ext cx="32861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megatorrents.kz/forum/photos/09042703311832227_f21_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1571625"/>
            <a:ext cx="3143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14563" y="1571625"/>
            <a:ext cx="785812" cy="1285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1571625"/>
            <a:ext cx="785812" cy="1285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3071813" y="642938"/>
            <a:ext cx="25257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Балабан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43875" y="4786313"/>
            <a:ext cx="785813" cy="1714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4714875"/>
            <a:ext cx="785812" cy="19288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71500" y="3143250"/>
            <a:ext cx="8001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Балабан умирает как герой, почуяв предсмертные муки. Умирает со словами: </a:t>
            </a:r>
          </a:p>
          <a:p>
            <a:pPr algn="ctr" eaLnBrk="0" hangingPunct="0"/>
            <a:r>
              <a:rPr 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же цветет вечно Русская земля!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3 из 1379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928688"/>
            <a:ext cx="2490788" cy="1643062"/>
          </a:xfrm>
        </p:spPr>
      </p:pic>
      <p:sp>
        <p:nvSpPr>
          <p:cNvPr id="1945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5A028-67A4-4366-9A60-64EDBBF99B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pic>
        <p:nvPicPr>
          <p:cNvPr id="19459" name="Picture 2" descr="http://img.oboz.obozrevatel.com/files/NewsPhoto/2009/04/02/295579/154212_image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969963"/>
            <a:ext cx="21431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3286125" y="500063"/>
            <a:ext cx="195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928688"/>
            <a:ext cx="357188" cy="16430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215313" y="1000125"/>
            <a:ext cx="357187" cy="1714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71500" y="3857625"/>
            <a:ext cx="7572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« Как 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закипел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куренной атаман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Кукубенко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увидевши, что лучшей половины куреня его нет! В  гневе 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иссек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 капусту первого попавшегося, многих конников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сбил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с коней, доставши копьем и конника и коня,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пробрался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 пушкарям и уже 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отбил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одну  пушку.» .</a:t>
            </a:r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3357563" y="2643188"/>
            <a:ext cx="2268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Кукубенко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85750" y="5214938"/>
            <a:ext cx="8358188" cy="1500187"/>
          </a:xfrm>
        </p:spPr>
        <p:txBody>
          <a:bodyPr/>
          <a:lstStyle/>
          <a:p>
            <a:r>
              <a:rPr lang="ru-RU" sz="1200" smtClean="0"/>
              <a:t/>
            </a:r>
            <a:br>
              <a:rPr lang="ru-RU" sz="1200" smtClean="0"/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0482" name="Picture 4" descr="http://im8-tub.yandex.net/i?id=4553576-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4000500"/>
            <a:ext cx="3929063" cy="2643188"/>
          </a:xfrm>
        </p:spPr>
      </p:pic>
      <p:sp>
        <p:nvSpPr>
          <p:cNvPr id="2048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D206EC-4EF8-4446-A73D-AA786586FB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pic>
        <p:nvPicPr>
          <p:cNvPr id="20484" name="Picture 2" descr="Картинка 29 из 11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000500"/>
            <a:ext cx="371633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571500" y="571500"/>
            <a:ext cx="8358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Times New Roman" pitchFamily="18" charset="0"/>
                <a:cs typeface="Times New Roman" pitchFamily="18" charset="0"/>
              </a:rPr>
              <a:t>Куренной атаман незаймановцев </a:t>
            </a:r>
          </a:p>
          <a:p>
            <a:pPr algn="ctr"/>
            <a:r>
              <a:rPr lang="ru-RU" sz="3200" i="1">
                <a:latin typeface="Times New Roman" pitchFamily="18" charset="0"/>
                <a:cs typeface="Times New Roman" pitchFamily="18" charset="0"/>
              </a:rPr>
              <a:t>Степан Гуска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5813" y="1785938"/>
            <a:ext cx="78581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Гуска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отбил главную пушку. Там, где прошли незаймановцы – там </a:t>
            </a:r>
            <a:r>
              <a:rPr lang="ru-RU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улица,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где поворотились – там уже и 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переулок!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Так и видно, как </a:t>
            </a:r>
            <a:r>
              <a:rPr lang="ru-RU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редели ряды и снопами валились ляхи!»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3929063"/>
            <a:ext cx="414337" cy="2628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88" y="4000500"/>
            <a:ext cx="8501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0287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«Пошатнулся 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Шило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почуял, что рана была смертельна. Упал он, наложил руку на свою  рану и сказал, обратившись к товарищам: «Прощайте, паныбратья, товарищи! </a:t>
            </a:r>
            <a:r>
              <a:rPr 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же стоит на вечные времена православная Русская земля и будет ей вечная честь!»</a:t>
            </a:r>
          </a:p>
        </p:txBody>
      </p:sp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248CF-D771-4C32-B302-A07D1AAA98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3143250" y="714375"/>
            <a:ext cx="2625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Мосий Шило </a:t>
            </a:r>
          </a:p>
        </p:txBody>
      </p:sp>
      <p:pic>
        <p:nvPicPr>
          <p:cNvPr id="21508" name="Picture 2" descr="http://www.kinogallery.com/img/wallpaper/kinogallery.comTaras-Bulba-wall_3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500188"/>
            <a:ext cx="31416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00750" y="1500188"/>
            <a:ext cx="428625" cy="23574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0" name="Picture 2" descr="http://im4-tub.yandex.net/i?id=160665074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1785938"/>
            <a:ext cx="15367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Картинка 3 из 13793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42938" y="1643063"/>
            <a:ext cx="1624012" cy="107156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14313" y="1143000"/>
            <a:ext cx="8229600" cy="1066800"/>
          </a:xfrm>
        </p:spPr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4" name="Picture 8" descr="http://im4-tub.yandex.net/i?id=160665074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02350" y="4760913"/>
            <a:ext cx="2870200" cy="1993900"/>
          </a:xfrm>
        </p:spPr>
      </p:pic>
      <p:sp>
        <p:nvSpPr>
          <p:cNvPr id="2253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C274C-5812-4E93-A2B8-84E9C4496C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pic>
        <p:nvPicPr>
          <p:cNvPr id="8196" name="Picture 4" descr="Картинка 99 из 11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4687888"/>
            <a:ext cx="3078163" cy="20113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" y="642938"/>
            <a:ext cx="828675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Словарь.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КУЛЬМИНАЦИЯ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(от латинского слова culmen- вершина)</a:t>
            </a:r>
          </a:p>
          <a:p>
            <a:pPr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Точка наивысшего напряжения, подъема, развития чего-либо.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Момент наивысшего напряжения в развитии сюжетного действия в эпосе или драме,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Максимально обостряющий художественный конфликт.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кульминации происходит или намечается перелом, подготавливающий развязку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Картинка 96 из 1379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4575" y="4932363"/>
            <a:ext cx="2547938" cy="18526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374</TotalTime>
  <Words>489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Georgia</vt:lpstr>
      <vt:lpstr>Arial</vt:lpstr>
      <vt:lpstr>Trebuchet MS</vt:lpstr>
      <vt:lpstr>Wingdings 2</vt:lpstr>
      <vt:lpstr>Calibri</vt:lpstr>
      <vt:lpstr>Times New Roman</vt:lpstr>
      <vt:lpstr>Helvetica</vt:lpstr>
      <vt:lpstr>Wingdings</vt:lpstr>
      <vt:lpstr>Городская</vt:lpstr>
      <vt:lpstr>Городская</vt:lpstr>
      <vt:lpstr>Городская</vt:lpstr>
      <vt:lpstr>Городская</vt:lpstr>
      <vt:lpstr>Слайд 1</vt:lpstr>
      <vt:lpstr>Слайд 2</vt:lpstr>
      <vt:lpstr>Речь Тараса</vt:lpstr>
      <vt:lpstr>Слайд 4</vt:lpstr>
      <vt:lpstr>Слайд 5</vt:lpstr>
      <vt:lpstr>Слайд 6</vt:lpstr>
      <vt:lpstr>    </vt:lpstr>
      <vt:lpstr>Слайд 8</vt:lpstr>
      <vt:lpstr> </vt:lpstr>
      <vt:lpstr>            Андрий</vt:lpstr>
      <vt:lpstr>КУЛЬМИНАЦИЯ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Cas</dc:creator>
  <cp:lastModifiedBy>User</cp:lastModifiedBy>
  <cp:revision>53</cp:revision>
  <dcterms:created xsi:type="dcterms:W3CDTF">2009-02-19T16:46:07Z</dcterms:created>
  <dcterms:modified xsi:type="dcterms:W3CDTF">2013-03-24T17:45:18Z</dcterms:modified>
</cp:coreProperties>
</file>