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1" r:id="rId2"/>
    <p:sldId id="269" r:id="rId3"/>
    <p:sldId id="301" r:id="rId4"/>
    <p:sldId id="302" r:id="rId5"/>
    <p:sldId id="271" r:id="rId6"/>
    <p:sldId id="272" r:id="rId7"/>
    <p:sldId id="303" r:id="rId8"/>
    <p:sldId id="274" r:id="rId9"/>
    <p:sldId id="283" r:id="rId10"/>
    <p:sldId id="284" r:id="rId11"/>
    <p:sldId id="285" r:id="rId12"/>
    <p:sldId id="277" r:id="rId13"/>
    <p:sldId id="286" r:id="rId14"/>
    <p:sldId id="287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9" r:id="rId25"/>
    <p:sldId id="298" r:id="rId26"/>
    <p:sldId id="300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2F5941"/>
    <a:srgbClr val="00642D"/>
    <a:srgbClr val="FBF3C4"/>
    <a:srgbClr val="FFFFCC"/>
    <a:srgbClr val="996633"/>
    <a:srgbClr val="996600"/>
    <a:srgbClr val="663300"/>
    <a:srgbClr val="3D4C20"/>
    <a:srgbClr val="323E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071" autoAdjust="0"/>
    <p:restoredTop sz="94226" autoAdjust="0"/>
  </p:normalViewPr>
  <p:slideViewPr>
    <p:cSldViewPr>
      <p:cViewPr>
        <p:scale>
          <a:sx n="100" d="100"/>
          <a:sy n="100" d="100"/>
        </p:scale>
        <p:origin x="-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4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4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1.wmf"/><Relationship Id="rId1" Type="http://schemas.openxmlformats.org/officeDocument/2006/relationships/image" Target="../media/image4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BEC8-D22D-44AD-B08F-DD646DE60EF6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33861-52CA-41DC-90D2-9AA6AEE09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33861-52CA-41DC-90D2-9AA6AEE099D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33861-52CA-41DC-90D2-9AA6AEE099D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E3188-57C8-4C45-B432-CEB928314709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201A1-DC3C-4CC6-9777-703557991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slide" Target="slide8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2.xml"/><Relationship Id="rId7" Type="http://schemas.openxmlformats.org/officeDocument/2006/relationships/image" Target="../media/image2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slide" Target="slide6.xml"/><Relationship Id="rId4" Type="http://schemas.openxmlformats.org/officeDocument/2006/relationships/slide" Target="slide2.xml"/><Relationship Id="rId9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9.bin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12" Type="http://schemas.openxmlformats.org/officeDocument/2006/relationships/slide" Target="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slide" Target="slide6.xml"/><Relationship Id="rId11" Type="http://schemas.openxmlformats.org/officeDocument/2006/relationships/oleObject" Target="../embeddings/oleObject8.bin"/><Relationship Id="rId5" Type="http://schemas.openxmlformats.org/officeDocument/2006/relationships/slide" Target="slide2.xml"/><Relationship Id="rId15" Type="http://schemas.openxmlformats.org/officeDocument/2006/relationships/slide" Target="slide10.xml"/><Relationship Id="rId10" Type="http://schemas.openxmlformats.org/officeDocument/2006/relationships/oleObject" Target="../embeddings/oleObject7.bin"/><Relationship Id="rId4" Type="http://schemas.openxmlformats.org/officeDocument/2006/relationships/slide" Target="slide12.xml"/><Relationship Id="rId9" Type="http://schemas.openxmlformats.org/officeDocument/2006/relationships/slide" Target="slide9.xml"/><Relationship Id="rId1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17.xml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12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slide" Target="slide16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10" Type="http://schemas.openxmlformats.org/officeDocument/2006/relationships/slide" Target="slide15.xml"/><Relationship Id="rId4" Type="http://schemas.openxmlformats.org/officeDocument/2006/relationships/slide" Target="slide2.xml"/><Relationship Id="rId9" Type="http://schemas.openxmlformats.org/officeDocument/2006/relationships/slide" Target="slide14.xml"/><Relationship Id="rId14" Type="http://schemas.openxmlformats.org/officeDocument/2006/relationships/slide" Target="slide1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12.xml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12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slide" Target="slide16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10" Type="http://schemas.openxmlformats.org/officeDocument/2006/relationships/slide" Target="slide15.xml"/><Relationship Id="rId4" Type="http://schemas.openxmlformats.org/officeDocument/2006/relationships/slide" Target="slide2.xml"/><Relationship Id="rId9" Type="http://schemas.openxmlformats.org/officeDocument/2006/relationships/slide" Target="slide14.xml"/><Relationship Id="rId1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12.xml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12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slide" Target="slide13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10" Type="http://schemas.openxmlformats.org/officeDocument/2006/relationships/slide" Target="slide16.xml"/><Relationship Id="rId4" Type="http://schemas.openxmlformats.org/officeDocument/2006/relationships/slide" Target="slide2.xml"/><Relationship Id="rId9" Type="http://schemas.openxmlformats.org/officeDocument/2006/relationships/slide" Target="slide15.xml"/><Relationship Id="rId14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12.xml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12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slide" Target="slide13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10" Type="http://schemas.openxmlformats.org/officeDocument/2006/relationships/slide" Target="slide16.xml"/><Relationship Id="rId4" Type="http://schemas.openxmlformats.org/officeDocument/2006/relationships/slide" Target="slide2.xml"/><Relationship Id="rId9" Type="http://schemas.openxmlformats.org/officeDocument/2006/relationships/slide" Target="slide14.xml"/><Relationship Id="rId14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12.xml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12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slide" Target="slide13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10" Type="http://schemas.openxmlformats.org/officeDocument/2006/relationships/slide" Target="slide15.xml"/><Relationship Id="rId4" Type="http://schemas.openxmlformats.org/officeDocument/2006/relationships/slide" Target="slide2.xml"/><Relationship Id="rId9" Type="http://schemas.openxmlformats.org/officeDocument/2006/relationships/slide" Target="slide14.xml"/><Relationship Id="rId1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12.xml"/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12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slide" Target="slide16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10" Type="http://schemas.openxmlformats.org/officeDocument/2006/relationships/slide" Target="slide15.xml"/><Relationship Id="rId4" Type="http://schemas.openxmlformats.org/officeDocument/2006/relationships/slide" Target="slide2.xml"/><Relationship Id="rId9" Type="http://schemas.openxmlformats.org/officeDocument/2006/relationships/slide" Target="slide14.xml"/><Relationship Id="rId1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slide" Target="slide14.xml"/><Relationship Id="rId18" Type="http://schemas.openxmlformats.org/officeDocument/2006/relationships/slide" Target="slide12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12" Type="http://schemas.openxmlformats.org/officeDocument/2006/relationships/oleObject" Target="../embeddings/oleObject13.bin"/><Relationship Id="rId17" Type="http://schemas.openxmlformats.org/officeDocument/2006/relationships/slide" Target="slide1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13.xml"/><Relationship Id="rId1" Type="http://schemas.openxmlformats.org/officeDocument/2006/relationships/vmlDrawing" Target="../drawings/vmlDrawing4.vml"/><Relationship Id="rId6" Type="http://schemas.openxmlformats.org/officeDocument/2006/relationships/slide" Target="slide6.xml"/><Relationship Id="rId11" Type="http://schemas.openxmlformats.org/officeDocument/2006/relationships/oleObject" Target="../embeddings/oleObject12.bin"/><Relationship Id="rId5" Type="http://schemas.openxmlformats.org/officeDocument/2006/relationships/slide" Target="slide2.xml"/><Relationship Id="rId15" Type="http://schemas.openxmlformats.org/officeDocument/2006/relationships/slide" Target="slide16.xml"/><Relationship Id="rId10" Type="http://schemas.openxmlformats.org/officeDocument/2006/relationships/oleObject" Target="../embeddings/oleObject11.bin"/><Relationship Id="rId19" Type="http://schemas.openxmlformats.org/officeDocument/2006/relationships/slide" Target="slide19.xml"/><Relationship Id="rId4" Type="http://schemas.openxmlformats.org/officeDocument/2006/relationships/slide" Target="slide8.xml"/><Relationship Id="rId9" Type="http://schemas.openxmlformats.org/officeDocument/2006/relationships/slide" Target="slide20.xml"/><Relationship Id="rId1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17.bin"/><Relationship Id="rId18" Type="http://schemas.openxmlformats.org/officeDocument/2006/relationships/slide" Target="slide17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12" Type="http://schemas.openxmlformats.org/officeDocument/2006/relationships/oleObject" Target="../embeddings/oleObject16.bin"/><Relationship Id="rId17" Type="http://schemas.openxmlformats.org/officeDocument/2006/relationships/slide" Target="slide13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16.xml"/><Relationship Id="rId20" Type="http://schemas.openxmlformats.org/officeDocument/2006/relationships/slide" Target="slide18.xml"/><Relationship Id="rId1" Type="http://schemas.openxmlformats.org/officeDocument/2006/relationships/vmlDrawing" Target="../drawings/vmlDrawing5.vml"/><Relationship Id="rId6" Type="http://schemas.openxmlformats.org/officeDocument/2006/relationships/slide" Target="slide6.xml"/><Relationship Id="rId11" Type="http://schemas.openxmlformats.org/officeDocument/2006/relationships/oleObject" Target="../embeddings/oleObject15.bin"/><Relationship Id="rId5" Type="http://schemas.openxmlformats.org/officeDocument/2006/relationships/slide" Target="slide2.xml"/><Relationship Id="rId15" Type="http://schemas.openxmlformats.org/officeDocument/2006/relationships/slide" Target="slide15.xml"/><Relationship Id="rId10" Type="http://schemas.openxmlformats.org/officeDocument/2006/relationships/oleObject" Target="../embeddings/oleObject14.bin"/><Relationship Id="rId19" Type="http://schemas.openxmlformats.org/officeDocument/2006/relationships/slide" Target="slide12.xml"/><Relationship Id="rId4" Type="http://schemas.openxmlformats.org/officeDocument/2006/relationships/slide" Target="slide8.xml"/><Relationship Id="rId9" Type="http://schemas.openxmlformats.org/officeDocument/2006/relationships/slide" Target="slide20.xml"/><Relationship Id="rId1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2.xml"/><Relationship Id="rId7" Type="http://schemas.openxmlformats.org/officeDocument/2006/relationships/slide" Target="slide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" Target="slide8.xml"/><Relationship Id="rId9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21.bin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slide" Target="slide6.xml"/><Relationship Id="rId11" Type="http://schemas.openxmlformats.org/officeDocument/2006/relationships/oleObject" Target="../embeddings/oleObject19.bin"/><Relationship Id="rId5" Type="http://schemas.openxmlformats.org/officeDocument/2006/relationships/slide" Target="slide2.xml"/><Relationship Id="rId15" Type="http://schemas.openxmlformats.org/officeDocument/2006/relationships/slide" Target="slide22.xml"/><Relationship Id="rId10" Type="http://schemas.openxmlformats.org/officeDocument/2006/relationships/oleObject" Target="../embeddings/oleObject18.bin"/><Relationship Id="rId4" Type="http://schemas.openxmlformats.org/officeDocument/2006/relationships/slide" Target="slide8.xml"/><Relationship Id="rId9" Type="http://schemas.openxmlformats.org/officeDocument/2006/relationships/slide" Target="slide12.xml"/><Relationship Id="rId1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slide" Target="slide22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slide" Target="slide6.xml"/><Relationship Id="rId11" Type="http://schemas.openxmlformats.org/officeDocument/2006/relationships/oleObject" Target="../embeddings/oleObject23.bin"/><Relationship Id="rId5" Type="http://schemas.openxmlformats.org/officeDocument/2006/relationships/slide" Target="slide2.xml"/><Relationship Id="rId10" Type="http://schemas.openxmlformats.org/officeDocument/2006/relationships/oleObject" Target="../embeddings/oleObject22.bin"/><Relationship Id="rId4" Type="http://schemas.openxmlformats.org/officeDocument/2006/relationships/slide" Target="slide8.xml"/><Relationship Id="rId9" Type="http://schemas.openxmlformats.org/officeDocument/2006/relationships/slide" Target="slide12.xml"/><Relationship Id="rId1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28.bin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12" Type="http://schemas.openxmlformats.org/officeDocument/2006/relationships/oleObject" Target="../embeddings/oleObject27.bin"/><Relationship Id="rId17" Type="http://schemas.openxmlformats.org/officeDocument/2006/relationships/slide" Target="slide20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1.xml"/><Relationship Id="rId1" Type="http://schemas.openxmlformats.org/officeDocument/2006/relationships/vmlDrawing" Target="../drawings/vmlDrawing8.vml"/><Relationship Id="rId6" Type="http://schemas.openxmlformats.org/officeDocument/2006/relationships/slide" Target="slide6.xml"/><Relationship Id="rId11" Type="http://schemas.openxmlformats.org/officeDocument/2006/relationships/oleObject" Target="../embeddings/oleObject26.bin"/><Relationship Id="rId5" Type="http://schemas.openxmlformats.org/officeDocument/2006/relationships/slide" Target="slide2.xml"/><Relationship Id="rId15" Type="http://schemas.openxmlformats.org/officeDocument/2006/relationships/oleObject" Target="../embeddings/oleObject30.bin"/><Relationship Id="rId10" Type="http://schemas.openxmlformats.org/officeDocument/2006/relationships/oleObject" Target="../embeddings/oleObject25.bin"/><Relationship Id="rId4" Type="http://schemas.openxmlformats.org/officeDocument/2006/relationships/slide" Target="slide8.xml"/><Relationship Id="rId9" Type="http://schemas.openxmlformats.org/officeDocument/2006/relationships/slide" Target="slide12.xml"/><Relationship Id="rId14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12.xml"/><Relationship Id="rId7" Type="http://schemas.openxmlformats.org/officeDocument/2006/relationships/image" Target="../media/image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slide" Target="slide6.xml"/><Relationship Id="rId4" Type="http://schemas.openxmlformats.org/officeDocument/2006/relationships/slide" Target="slide2.xml"/><Relationship Id="rId9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34.bin"/><Relationship Id="rId3" Type="http://schemas.openxmlformats.org/officeDocument/2006/relationships/slide" Target="slide8.xml"/><Relationship Id="rId7" Type="http://schemas.openxmlformats.org/officeDocument/2006/relationships/image" Target="../media/image1.jpeg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slide" Target="slide6.xml"/><Relationship Id="rId11" Type="http://schemas.openxmlformats.org/officeDocument/2006/relationships/oleObject" Target="../embeddings/oleObject32.bin"/><Relationship Id="rId5" Type="http://schemas.openxmlformats.org/officeDocument/2006/relationships/slide" Target="slide2.xml"/><Relationship Id="rId10" Type="http://schemas.openxmlformats.org/officeDocument/2006/relationships/oleObject" Target="../embeddings/oleObject31.bin"/><Relationship Id="rId4" Type="http://schemas.openxmlformats.org/officeDocument/2006/relationships/slide" Target="slide12.xml"/><Relationship Id="rId9" Type="http://schemas.openxmlformats.org/officeDocument/2006/relationships/slide" Target="slide25.xml"/><Relationship Id="rId14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notesSlide" Target="../notesSlides/notesSlide1.xml"/><Relationship Id="rId7" Type="http://schemas.openxmlformats.org/officeDocument/2006/relationships/slide" Target="slide6.xml"/><Relationship Id="rId12" Type="http://schemas.openxmlformats.org/officeDocument/2006/relationships/slide" Target="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slide" Target="slide2.xml"/><Relationship Id="rId11" Type="http://schemas.openxmlformats.org/officeDocument/2006/relationships/oleObject" Target="../embeddings/oleObject35.bin"/><Relationship Id="rId5" Type="http://schemas.openxmlformats.org/officeDocument/2006/relationships/slide" Target="slide12.xml"/><Relationship Id="rId10" Type="http://schemas.openxmlformats.org/officeDocument/2006/relationships/slide" Target="slide9.xml"/><Relationship Id="rId4" Type="http://schemas.openxmlformats.org/officeDocument/2006/relationships/slide" Target="slide23.xml"/><Relationship Id="rId9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oleObject" Target="../embeddings/oleObject38.bin"/><Relationship Id="rId18" Type="http://schemas.openxmlformats.org/officeDocument/2006/relationships/slide" Target="slide25.xml"/><Relationship Id="rId3" Type="http://schemas.openxmlformats.org/officeDocument/2006/relationships/notesSlide" Target="../notesSlides/notesSlide2.xml"/><Relationship Id="rId7" Type="http://schemas.openxmlformats.org/officeDocument/2006/relationships/slide" Target="slide6.xml"/><Relationship Id="rId12" Type="http://schemas.openxmlformats.org/officeDocument/2006/relationships/oleObject" Target="../embeddings/oleObject37.bin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11.vml"/><Relationship Id="rId6" Type="http://schemas.openxmlformats.org/officeDocument/2006/relationships/slide" Target="slide2.xml"/><Relationship Id="rId11" Type="http://schemas.openxmlformats.org/officeDocument/2006/relationships/oleObject" Target="../embeddings/oleObject36.bin"/><Relationship Id="rId5" Type="http://schemas.openxmlformats.org/officeDocument/2006/relationships/slide" Target="slide12.xml"/><Relationship Id="rId15" Type="http://schemas.openxmlformats.org/officeDocument/2006/relationships/oleObject" Target="../embeddings/oleObject40.bin"/><Relationship Id="rId10" Type="http://schemas.openxmlformats.org/officeDocument/2006/relationships/slide" Target="slide9.xml"/><Relationship Id="rId4" Type="http://schemas.openxmlformats.org/officeDocument/2006/relationships/slide" Target="slide23.xml"/><Relationship Id="rId9" Type="http://schemas.openxmlformats.org/officeDocument/2006/relationships/image" Target="../media/image2.png"/><Relationship Id="rId14" Type="http://schemas.openxmlformats.org/officeDocument/2006/relationships/oleObject" Target="../embeddings/oleObject3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slide" Target="slide8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2.xml"/><Relationship Id="rId7" Type="http://schemas.openxmlformats.org/officeDocument/2006/relationships/slide" Target="slide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" Target="slide8.xml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2.xml"/><Relationship Id="rId7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" Target="slide8.xml"/><Relationship Id="rId9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2.xml"/><Relationship Id="rId7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" Target="slide8.xml"/><Relationship Id="rId9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2.xml"/><Relationship Id="rId7" Type="http://schemas.openxmlformats.org/officeDocument/2006/relationships/slide" Target="slide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" Target="slide8.xml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2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11" Type="http://schemas.openxmlformats.org/officeDocument/2006/relationships/slide" Target="slide6.xml"/><Relationship Id="rId5" Type="http://schemas.openxmlformats.org/officeDocument/2006/relationships/slide" Target="slide8.xml"/><Relationship Id="rId10" Type="http://schemas.openxmlformats.org/officeDocument/2006/relationships/oleObject" Target="../embeddings/oleObject1.bin"/><Relationship Id="rId4" Type="http://schemas.openxmlformats.org/officeDocument/2006/relationships/slide" Target="slide12.xm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12.xml"/><Relationship Id="rId7" Type="http://schemas.openxmlformats.org/officeDocument/2006/relationships/image" Target="../media/image2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slide" Target="slide6.xml"/><Relationship Id="rId4" Type="http://schemas.openxmlformats.org/officeDocument/2006/relationships/slide" Target="slide2.xml"/><Relationship Id="rId9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4.bin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6" Type="http://schemas.openxmlformats.org/officeDocument/2006/relationships/slide" Target="slide8.xml"/><Relationship Id="rId1" Type="http://schemas.openxmlformats.org/officeDocument/2006/relationships/vmlDrawing" Target="../drawings/vmlDrawing2.vml"/><Relationship Id="rId6" Type="http://schemas.openxmlformats.org/officeDocument/2006/relationships/slide" Target="slide6.xml"/><Relationship Id="rId11" Type="http://schemas.openxmlformats.org/officeDocument/2006/relationships/oleObject" Target="../embeddings/oleObject2.bin"/><Relationship Id="rId5" Type="http://schemas.openxmlformats.org/officeDocument/2006/relationships/slide" Target="slide2.xml"/><Relationship Id="rId15" Type="http://schemas.openxmlformats.org/officeDocument/2006/relationships/oleObject" Target="../embeddings/oleObject6.bin"/><Relationship Id="rId10" Type="http://schemas.openxmlformats.org/officeDocument/2006/relationships/slide" Target="slide10.xml"/><Relationship Id="rId4" Type="http://schemas.openxmlformats.org/officeDocument/2006/relationships/slide" Target="slide12.xml"/><Relationship Id="rId9" Type="http://schemas.openxmlformats.org/officeDocument/2006/relationships/slide" Target="slide9.xml"/><Relationship Id="rId1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>
            <a:hlinkClick r:id="rId2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3" name="Скругленный прямоугольник 12">
            <a:hlinkClick r:id="rId3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1014395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latin typeface="Courier New" pitchFamily="49" charset="0"/>
                <a:cs typeface="Courier New" pitchFamily="49" charset="0"/>
              </a:rPr>
              <a:t>ТЕМА УРОКА:</a:t>
            </a:r>
            <a:endParaRPr lang="ru-RU" b="1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1670" y="928670"/>
            <a:ext cx="5143537" cy="83099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Повторение геометрии при подготовке к итоговой аттестации</a:t>
            </a:r>
            <a:endParaRPr lang="ru-RU" sz="2400" dirty="0">
              <a:solidFill>
                <a:srgbClr val="66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9145" y="1903115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latin typeface="Courier New" pitchFamily="49" charset="0"/>
                <a:cs typeface="Courier New" pitchFamily="49" charset="0"/>
              </a:rPr>
              <a:t>ЦЕЛИ УРОКА:</a:t>
            </a:r>
            <a:endParaRPr lang="ru-RU" b="1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1670" y="1857364"/>
            <a:ext cx="6643734" cy="3785652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rgbClr val="00642D"/>
                </a:solidFill>
              </a:rPr>
              <a:t> </a:t>
            </a:r>
            <a:r>
              <a:rPr lang="ru-RU" sz="2400" dirty="0" smtClean="0">
                <a:solidFill>
                  <a:srgbClr val="00642D"/>
                </a:solidFill>
              </a:rPr>
              <a:t>обобщить и систематизировать полученные и приобретенные знания, умения, навыки;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642D"/>
                </a:solidFill>
              </a:rPr>
              <a:t> активация элементов ранее изученного материала;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642D"/>
                </a:solidFill>
              </a:rPr>
              <a:t>повторить свойства фигур, рассмотреть различные способы расположения геометрических фигур на плоскости;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642D"/>
                </a:solidFill>
              </a:rPr>
              <a:t>при решении стандартных задач рассматривать возможность другой конфигурации фигур.</a:t>
            </a:r>
            <a:endParaRPr lang="ru-RU" sz="2400" dirty="0">
              <a:solidFill>
                <a:srgbClr val="00642D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20" y="5710255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latin typeface="Courier New" pitchFamily="49" charset="0"/>
                <a:cs typeface="Courier New" pitchFamily="49" charset="0"/>
              </a:rPr>
              <a:t>АВТОРЫ:</a:t>
            </a:r>
            <a:endParaRPr lang="ru-RU" b="1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71670" y="5691205"/>
            <a:ext cx="6643734" cy="83099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Веприкова Римма </a:t>
            </a:r>
            <a:r>
              <a:rPr lang="ru-RU" sz="1600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Хабибулаевна</a:t>
            </a:r>
            <a:r>
              <a:rPr lang="ru-RU" sz="16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(учитель математики) </a:t>
            </a:r>
          </a:p>
          <a:p>
            <a:r>
              <a:rPr lang="ru-RU" sz="16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Зайцева Вера Васильевна (учитель информатики)</a:t>
            </a:r>
          </a:p>
          <a:p>
            <a:r>
              <a:rPr lang="ru-RU" sz="1600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МОУ – Гимназия № 2 г. Клин Московской области</a:t>
            </a:r>
            <a:endParaRPr lang="ru-RU" sz="1600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20" name="Скругленный прямоугольник 19">
            <a:hlinkClick r:id="rId3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81235" y="14285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Проверка </a:t>
            </a:r>
            <a:r>
              <a:rPr lang="ru-RU" dirty="0" err="1" smtClean="0"/>
              <a:t>д</a:t>
            </a:r>
            <a:r>
              <a:rPr lang="en-US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5604" y="639738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4860032" y="842045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2" name="Равнобедренный треугольник 11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059832" y="1428736"/>
            <a:ext cx="5369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В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параллелограмме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ABCD (AB||CD)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диагонали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AC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;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BD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=3с/2.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Найти площадь параллелограмма, если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CAB=2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ABD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nextslide"/>
          </p:cNvPr>
          <p:cNvSpPr/>
          <p:nvPr/>
        </p:nvSpPr>
        <p:spPr>
          <a:xfrm>
            <a:off x="4788024" y="2708920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00364" y="3071811"/>
            <a:ext cx="5429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FBF3C4"/>
              </a:solidFill>
              <a:latin typeface="+mn-lt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71600" y="278092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39752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3808" y="285293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91680" y="17728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6084168" y="2780928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55576" y="1556792"/>
            <a:ext cx="1728192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55576" y="1556792"/>
            <a:ext cx="2304256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15412" y="1115452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5" name="Равнобедренный треугольник 3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>
            <a:hlinkClick r:id="rId8" action="ppaction://hlinksldjump"/>
          </p:cNvPr>
          <p:cNvSpPr/>
          <p:nvPr/>
        </p:nvSpPr>
        <p:spPr>
          <a:xfrm>
            <a:off x="2637309" y="83671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</a:t>
            </a:r>
            <a:endParaRPr lang="ru-RU" b="1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483768" y="1556792"/>
            <a:ext cx="576064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331640" y="2780928"/>
            <a:ext cx="1728192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3017537" y="272797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1619672" y="1518125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2742659" y="2132856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668428" y="1513362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075535" y="2742261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123728" y="2738061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55576" y="1556792"/>
            <a:ext cx="576064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331641" y="1556792"/>
            <a:ext cx="1152127" cy="122413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1295347" y="273273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2448175" y="150859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731761" y="151336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V="1">
            <a:off x="1004941" y="2132856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/>
          <p:cNvSpPr/>
          <p:nvPr/>
        </p:nvSpPr>
        <p:spPr>
          <a:xfrm>
            <a:off x="1873800" y="212333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23928" y="6035030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41" name="Скругленный прямоугольник 40">
            <a:hlinkClick r:id="rId9" action="ppaction://hlinksldjump"/>
          </p:cNvPr>
          <p:cNvSpPr/>
          <p:nvPr/>
        </p:nvSpPr>
        <p:spPr>
          <a:xfrm>
            <a:off x="514806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30" grpId="0"/>
      <p:bldP spid="32" grpId="0"/>
      <p:bldP spid="33" grpId="0"/>
      <p:bldP spid="46" grpId="0"/>
      <p:bldP spid="47" grpId="0" animBg="1"/>
      <p:bldP spid="90" grpId="0"/>
      <p:bldP spid="43" grpId="0" animBg="1"/>
      <p:bldP spid="44" grpId="0" animBg="1"/>
      <p:bldP spid="42" grpId="0" animBg="1"/>
      <p:bldP spid="76" grpId="0" animBg="1"/>
      <p:bldP spid="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>
            <a:hlinkClick r:id="rId3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20" name="Скругленный прямоугольник 19">
            <a:hlinkClick r:id="rId4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81235" y="14285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Проверка </a:t>
            </a:r>
            <a:r>
              <a:rPr lang="ru-RU" dirty="0" err="1" smtClean="0"/>
              <a:t>д</a:t>
            </a:r>
            <a:r>
              <a:rPr lang="en-US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5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6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844" y="642918"/>
            <a:ext cx="8858312" cy="6072230"/>
          </a:xfrm>
          <a:prstGeom prst="rect">
            <a:avLst/>
          </a:prstGeom>
        </p:spPr>
      </p:pic>
      <p:sp>
        <p:nvSpPr>
          <p:cNvPr id="10" name="Скругленный прямоугольник 9">
            <a:hlinkClick r:id="rId9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2" name="Равнобедренный треугольник 11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00364" y="3071811"/>
            <a:ext cx="5429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FBF3C4"/>
              </a:solidFill>
              <a:latin typeface="+mn-lt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860032" y="1340768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0" name="Равнобедренный треугольник 69">
            <a:hlinkClick r:id="" action="ppaction://hlinkshowjump?jump=firstslide"/>
          </p:cNvPr>
          <p:cNvSpPr/>
          <p:nvPr/>
        </p:nvSpPr>
        <p:spPr>
          <a:xfrm rot="16200000">
            <a:off x="359817" y="87243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Равнобедренный треугольник 70">
            <a:hlinkClick r:id="" action="ppaction://hlinkshowjump?jump=lastslide"/>
          </p:cNvPr>
          <p:cNvSpPr/>
          <p:nvPr/>
        </p:nvSpPr>
        <p:spPr>
          <a:xfrm rot="5400000" flipH="1">
            <a:off x="8565662" y="87243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3131840" y="1772816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Точка О – точка пересечения диагоналей параллелограмма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ABCD.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Для вычисления площади применим формулу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=½ACˑBDˑsin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AOB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=¾c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ˑsin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AOB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Пусть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DBA=,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CAB=2,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AOB=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π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3. </a:t>
            </a:r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2" name="Формула" r:id="rId10" imgW="114120" imgH="215640" progId="Equation.3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83568" y="3356993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 теореме синусов из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AOB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Тогда, используя формулу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sin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получаем</a:t>
            </a:r>
          </a:p>
          <a:p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sin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AOB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sin3  =3sin 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4sin3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=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Ответ: </a:t>
            </a:r>
          </a:p>
        </p:txBody>
      </p:sp>
      <p:sp>
        <p:nvSpPr>
          <p:cNvPr id="57" name="Равнобедренный треугольник 56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2" name="Объект 71"/>
          <p:cNvGraphicFramePr>
            <a:graphicFrameLocks noChangeAspect="1"/>
          </p:cNvGraphicFramePr>
          <p:nvPr/>
        </p:nvGraphicFramePr>
        <p:xfrm>
          <a:off x="4139952" y="4825727"/>
          <a:ext cx="1749425" cy="633412"/>
        </p:xfrm>
        <a:graphic>
          <a:graphicData uri="http://schemas.openxmlformats.org/presentationml/2006/ole">
            <p:oleObj spid="_x0000_s20484" name="Формула" r:id="rId11" imgW="1193760" imgH="431640" progId="Equation.3">
              <p:embed/>
            </p:oleObj>
          </a:graphicData>
        </a:graphic>
      </p:graphicFrame>
      <p:sp>
        <p:nvSpPr>
          <p:cNvPr id="50" name="Скругленный прямоугольник 49"/>
          <p:cNvSpPr/>
          <p:nvPr/>
        </p:nvSpPr>
        <p:spPr>
          <a:xfrm>
            <a:off x="4860032" y="842045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66" name="Скругленный прямоугольник 65">
            <a:hlinkClick r:id="rId12" action="ppaction://hlinksldjump"/>
          </p:cNvPr>
          <p:cNvSpPr/>
          <p:nvPr/>
        </p:nvSpPr>
        <p:spPr>
          <a:xfrm>
            <a:off x="2637309" y="83671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</a:t>
            </a:r>
            <a:endParaRPr lang="ru-RU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971600" y="278092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39752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43808" y="285293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91680" y="177281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755576" y="1556792"/>
            <a:ext cx="1728192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755576" y="1556792"/>
            <a:ext cx="2304256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15412" y="1115452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2483768" y="1556792"/>
            <a:ext cx="576064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1331640" y="2780928"/>
            <a:ext cx="1728192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Овал 81"/>
          <p:cNvSpPr/>
          <p:nvPr/>
        </p:nvSpPr>
        <p:spPr>
          <a:xfrm>
            <a:off x="3017537" y="272797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1619672" y="1518125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2742659" y="2132856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1668428" y="1513362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075535" y="2742261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123728" y="2738061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H="1">
            <a:off x="1331641" y="1556792"/>
            <a:ext cx="1152127" cy="122413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187624" y="232982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3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2448175" y="150859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1873800" y="212333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755576" y="1556792"/>
            <a:ext cx="576064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/>
          <p:cNvSpPr/>
          <p:nvPr/>
        </p:nvSpPr>
        <p:spPr>
          <a:xfrm>
            <a:off x="1295347" y="273273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 flipV="1">
            <a:off x="1004941" y="2132856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Овал 91"/>
          <p:cNvSpPr/>
          <p:nvPr/>
        </p:nvSpPr>
        <p:spPr>
          <a:xfrm>
            <a:off x="731761" y="151336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Дуга 95"/>
          <p:cNvSpPr/>
          <p:nvPr/>
        </p:nvSpPr>
        <p:spPr>
          <a:xfrm rot="18190312">
            <a:off x="1262261" y="2644474"/>
            <a:ext cx="159946" cy="144016"/>
          </a:xfrm>
          <a:prstGeom prst="arc">
            <a:avLst>
              <a:gd name="adj1" fmla="val 16200000"/>
              <a:gd name="adj2" fmla="val 2500825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8" name="Объект 97"/>
          <p:cNvGraphicFramePr>
            <a:graphicFrameLocks noChangeAspect="1"/>
          </p:cNvGraphicFramePr>
          <p:nvPr/>
        </p:nvGraphicFramePr>
        <p:xfrm>
          <a:off x="755576" y="3645024"/>
          <a:ext cx="4574625" cy="648072"/>
        </p:xfrm>
        <a:graphic>
          <a:graphicData uri="http://schemas.openxmlformats.org/presentationml/2006/ole">
            <p:oleObj spid="_x0000_s20488" name="Формула" r:id="rId13" imgW="3047760" imgH="431640" progId="Equation.3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475656" y="5412457"/>
          <a:ext cx="800100" cy="633412"/>
        </p:xfrm>
        <a:graphic>
          <a:graphicData uri="http://schemas.openxmlformats.org/presentationml/2006/ole">
            <p:oleObj spid="_x0000_s20490" name="Формула" r:id="rId14" imgW="545760" imgH="431640" progId="Equation.3">
              <p:embed/>
            </p:oleObj>
          </a:graphicData>
        </a:graphic>
      </p:graphicFrame>
      <p:sp>
        <p:nvSpPr>
          <p:cNvPr id="49" name="Скругленный прямоугольник 48"/>
          <p:cNvSpPr/>
          <p:nvPr/>
        </p:nvSpPr>
        <p:spPr>
          <a:xfrm>
            <a:off x="5148064" y="6033193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51" name="Скругленный прямоугольник 50">
            <a:hlinkClick r:id="rId15" action="ppaction://hlinksldjump"/>
          </p:cNvPr>
          <p:cNvSpPr/>
          <p:nvPr/>
        </p:nvSpPr>
        <p:spPr>
          <a:xfrm>
            <a:off x="3923928" y="6155780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75" y="639738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987824" y="1556792"/>
            <a:ext cx="5225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Две стороны треугольника равны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и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 Найти его третью сторону, если его угол, лежащий против этой стороны, в 2 раза больше угла, лежащего против стороны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3" name="Прямоугольник 42">
            <a:hlinkClick r:id="" action="ppaction://hlinkshowjump?jump=nextslide"/>
          </p:cNvPr>
          <p:cNvSpPr/>
          <p:nvPr/>
        </p:nvSpPr>
        <p:spPr>
          <a:xfrm>
            <a:off x="4716016" y="3068960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39752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7020272" y="4221088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2724175" y="384733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29891" y="388123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066578" y="105273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267744" y="1484784"/>
            <a:ext cx="576064" cy="230425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187626" y="1484784"/>
            <a:ext cx="1080118" cy="230425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1154283" y="374141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2238602" y="143715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2800378" y="373608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1403648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90770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5" name="Равнобедренный треугольник 7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2987824" y="3573016"/>
            <a:ext cx="526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Искомую сторону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обозначим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то есть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AB=c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>
            <a:hlinkClick r:id="rId9" action="ppaction://hlinksldjump"/>
          </p:cNvPr>
          <p:cNvSpPr/>
          <p:nvPr/>
        </p:nvSpPr>
        <p:spPr>
          <a:xfrm>
            <a:off x="3039258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35" name="Скругленный прямоугольник 34">
            <a:hlinkClick r:id="rId10" action="ppaction://hlinksldjump"/>
          </p:cNvPr>
          <p:cNvSpPr/>
          <p:nvPr/>
        </p:nvSpPr>
        <p:spPr>
          <a:xfrm>
            <a:off x="3965075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36" name="Скругленный прямоугольник 35">
            <a:hlinkClick r:id="rId11" action="ppaction://hlinksldjump"/>
          </p:cNvPr>
          <p:cNvSpPr/>
          <p:nvPr/>
        </p:nvSpPr>
        <p:spPr>
          <a:xfrm>
            <a:off x="4890892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37" name="Скругленный прямоугольник 36">
            <a:hlinkClick r:id="rId12" action="ppaction://hlinksldjump"/>
          </p:cNvPr>
          <p:cNvSpPr/>
          <p:nvPr/>
        </p:nvSpPr>
        <p:spPr>
          <a:xfrm>
            <a:off x="2113441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38" name="Скругленный прямоугольник 37">
            <a:hlinkClick r:id="rId13" action="ppaction://hlinksldjump"/>
          </p:cNvPr>
          <p:cNvSpPr/>
          <p:nvPr/>
        </p:nvSpPr>
        <p:spPr>
          <a:xfrm>
            <a:off x="5816709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40" name="Скругленный прямоугольник 39">
            <a:hlinkClick r:id="rId14" action="ppaction://hlinksldjump"/>
          </p:cNvPr>
          <p:cNvSpPr/>
          <p:nvPr/>
        </p:nvSpPr>
        <p:spPr>
          <a:xfrm>
            <a:off x="766834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41" name="Скругленный прямоугольник 40">
            <a:hlinkClick r:id="rId15" action="ppaction://hlinksldjump"/>
          </p:cNvPr>
          <p:cNvSpPr/>
          <p:nvPr/>
        </p:nvSpPr>
        <p:spPr>
          <a:xfrm>
            <a:off x="6742526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187624" y="6017868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1</a:t>
            </a:r>
            <a:endParaRPr lang="ru-RU" b="1" dirty="0">
              <a:solidFill>
                <a:srgbClr val="2F594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7" grpId="0" animBg="1"/>
      <p:bldP spid="61" grpId="0"/>
      <p:bldP spid="62" grpId="0"/>
      <p:bldP spid="65" grpId="0"/>
      <p:bldP spid="69" grpId="0" animBg="1"/>
      <p:bldP spid="70" grpId="0" animBg="1"/>
      <p:bldP spid="71" grpId="0" animBg="1"/>
      <p:bldP spid="72" grpId="0"/>
      <p:bldP spid="73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43" y="638155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hlinkClick r:id="" action="ppaction://hlinkshowjump?jump=nextslide"/>
          </p:cNvPr>
          <p:cNvSpPr/>
          <p:nvPr/>
        </p:nvSpPr>
        <p:spPr>
          <a:xfrm>
            <a:off x="4716016" y="3068960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24175" y="384733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29891" y="388123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7668344" y="4437112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2066578" y="105273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03648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0770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5" name="Равнобедренный треугольник 6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987824" y="3573016"/>
            <a:ext cx="533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Искомую сторону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обозначим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то есть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AB=c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55776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31840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2987824" y="393305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B=,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C=2.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Проведем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биссектрису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987824" y="1556792"/>
            <a:ext cx="5225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Две стороны треугольника равны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и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 Найти его третью сторону, если его угол, лежащий против этой стороны, в 2 раза больше угла, лежащего против стороны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2267744" y="1484784"/>
            <a:ext cx="576064" cy="230425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1187626" y="1484784"/>
            <a:ext cx="1080118" cy="230425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2800378" y="373608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154283" y="374141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238601" y="143715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Равнобедренный треугольник 79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>
            <a:hlinkClick r:id="rId9" action="ppaction://hlinksldjump"/>
          </p:cNvPr>
          <p:cNvSpPr/>
          <p:nvPr/>
        </p:nvSpPr>
        <p:spPr>
          <a:xfrm>
            <a:off x="3039258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35" name="Скругленный прямоугольник 34">
            <a:hlinkClick r:id="rId10" action="ppaction://hlinksldjump"/>
          </p:cNvPr>
          <p:cNvSpPr/>
          <p:nvPr/>
        </p:nvSpPr>
        <p:spPr>
          <a:xfrm>
            <a:off x="3965075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36" name="Скругленный прямоугольник 35">
            <a:hlinkClick r:id="rId11" action="ppaction://hlinksldjump"/>
          </p:cNvPr>
          <p:cNvSpPr/>
          <p:nvPr/>
        </p:nvSpPr>
        <p:spPr>
          <a:xfrm>
            <a:off x="4890892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38" name="Скругленный прямоугольник 37">
            <a:hlinkClick r:id="rId12" action="ppaction://hlinksldjump"/>
          </p:cNvPr>
          <p:cNvSpPr/>
          <p:nvPr/>
        </p:nvSpPr>
        <p:spPr>
          <a:xfrm>
            <a:off x="5816709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39" name="Скругленный прямоугольник 38">
            <a:hlinkClick r:id="rId13" action="ppaction://hlinksldjump"/>
          </p:cNvPr>
          <p:cNvSpPr/>
          <p:nvPr/>
        </p:nvSpPr>
        <p:spPr>
          <a:xfrm>
            <a:off x="1187624" y="6166733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40" name="Скругленный прямоугольник 39">
            <a:hlinkClick r:id="rId14" action="ppaction://hlinksldjump"/>
          </p:cNvPr>
          <p:cNvSpPr/>
          <p:nvPr/>
        </p:nvSpPr>
        <p:spPr>
          <a:xfrm>
            <a:off x="766834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41" name="Скругленный прямоугольник 40">
            <a:hlinkClick r:id="rId15" action="ppaction://hlinksldjump"/>
          </p:cNvPr>
          <p:cNvSpPr/>
          <p:nvPr/>
        </p:nvSpPr>
        <p:spPr>
          <a:xfrm>
            <a:off x="6742526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11245" y="6017868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>
                <a:solidFill>
                  <a:srgbClr val="2F5941"/>
                </a:solidFill>
              </a:rPr>
              <a:t>2</a:t>
            </a:r>
            <a:endParaRPr lang="ru-RU" b="1" dirty="0">
              <a:solidFill>
                <a:srgbClr val="2F594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2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5224" y="638155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hlinkClick r:id="" action="ppaction://hlinkshowjump?jump=nextslide"/>
          </p:cNvPr>
          <p:cNvSpPr/>
          <p:nvPr/>
        </p:nvSpPr>
        <p:spPr>
          <a:xfrm>
            <a:off x="4716016" y="3068960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24175" y="384733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29891" y="388123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7668344" y="4509120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66578" y="105273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03648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0770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5" name="Равнобедренный треугольник 6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987824" y="3573016"/>
            <a:ext cx="526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Искомую сторону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обозначим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то есть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AB=c 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87824" y="1556792"/>
            <a:ext cx="5225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Две стороны треугольника равны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и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 Найти его третью сторону, если его угол, лежащий против этой стороны, в 2 раза больше угла, лежащего против стороны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7" name="Дуга 36"/>
          <p:cNvSpPr/>
          <p:nvPr/>
        </p:nvSpPr>
        <p:spPr>
          <a:xfrm rot="14799747" flipH="1">
            <a:off x="2123922" y="1126527"/>
            <a:ext cx="504056" cy="792088"/>
          </a:xfrm>
          <a:prstGeom prst="arc">
            <a:avLst>
              <a:gd name="adj1" fmla="val 17622411"/>
              <a:gd name="adj2" fmla="val 1973157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987824" y="393305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B=,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C=2.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Проведем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биссектрису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51720" y="184482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75656" y="321297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2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1220" y="27809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3" name="Дуга 52"/>
          <p:cNvSpPr/>
          <p:nvPr/>
        </p:nvSpPr>
        <p:spPr>
          <a:xfrm rot="18959937">
            <a:off x="1119707" y="3471849"/>
            <a:ext cx="288032" cy="440680"/>
          </a:xfrm>
          <a:prstGeom prst="arc">
            <a:avLst>
              <a:gd name="adj1" fmla="val 19723952"/>
              <a:gd name="adj2" fmla="val 201232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>
            <a:off x="1187624" y="3573016"/>
            <a:ext cx="288032" cy="412854"/>
          </a:xfrm>
          <a:prstGeom prst="arc">
            <a:avLst>
              <a:gd name="adj1" fmla="val 18651700"/>
              <a:gd name="adj2" fmla="val 26564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1187624" y="2996952"/>
            <a:ext cx="1440160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511103">
            <a:off x="998369" y="3376618"/>
            <a:ext cx="648072" cy="720080"/>
          </a:xfrm>
          <a:prstGeom prst="arc">
            <a:avLst/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1187624" y="1484784"/>
            <a:ext cx="1080118" cy="230425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1154283" y="374141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2267744" y="1484784"/>
            <a:ext cx="576064" cy="230425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2229077" y="143715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603969" y="294455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800378" y="373608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271537" y="336651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86981" y="352301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7" name="Равнобедренный треугольник 66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>
            <a:hlinkClick r:id="rId9" action="ppaction://hlinksldjump"/>
          </p:cNvPr>
          <p:cNvSpPr/>
          <p:nvPr/>
        </p:nvSpPr>
        <p:spPr>
          <a:xfrm>
            <a:off x="3965075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54" name="Скругленный прямоугольник 53">
            <a:hlinkClick r:id="rId10" action="ppaction://hlinksldjump"/>
          </p:cNvPr>
          <p:cNvSpPr/>
          <p:nvPr/>
        </p:nvSpPr>
        <p:spPr>
          <a:xfrm>
            <a:off x="4890892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8" name="Скругленный прямоугольник 57">
            <a:hlinkClick r:id="rId11" action="ppaction://hlinksldjump"/>
          </p:cNvPr>
          <p:cNvSpPr/>
          <p:nvPr/>
        </p:nvSpPr>
        <p:spPr>
          <a:xfrm>
            <a:off x="2113441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1" name="Скругленный прямоугольник 60">
            <a:hlinkClick r:id="rId12" action="ppaction://hlinksldjump"/>
          </p:cNvPr>
          <p:cNvSpPr/>
          <p:nvPr/>
        </p:nvSpPr>
        <p:spPr>
          <a:xfrm>
            <a:off x="5816709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69" name="Скругленный прямоугольник 68">
            <a:hlinkClick r:id="rId13" action="ppaction://hlinksldjump"/>
          </p:cNvPr>
          <p:cNvSpPr/>
          <p:nvPr/>
        </p:nvSpPr>
        <p:spPr>
          <a:xfrm>
            <a:off x="1187624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1" name="Скругленный прямоугольник 70">
            <a:hlinkClick r:id="rId14" action="ppaction://hlinksldjump"/>
          </p:cNvPr>
          <p:cNvSpPr/>
          <p:nvPr/>
        </p:nvSpPr>
        <p:spPr>
          <a:xfrm>
            <a:off x="766834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72" name="Скругленный прямоугольник 71">
            <a:hlinkClick r:id="rId15" action="ppaction://hlinksldjump"/>
          </p:cNvPr>
          <p:cNvSpPr/>
          <p:nvPr/>
        </p:nvSpPr>
        <p:spPr>
          <a:xfrm>
            <a:off x="6742526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040784" y="6016439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>
                <a:solidFill>
                  <a:srgbClr val="2F5941"/>
                </a:solidFill>
              </a:rPr>
              <a:t>3</a:t>
            </a:r>
            <a:endParaRPr lang="ru-RU" b="1" dirty="0">
              <a:solidFill>
                <a:srgbClr val="2F594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7" grpId="0" animBg="1"/>
      <p:bldP spid="38" grpId="0"/>
      <p:bldP spid="39" grpId="0"/>
      <p:bldP spid="40" grpId="0"/>
      <p:bldP spid="41" grpId="0"/>
      <p:bldP spid="53" grpId="0" animBg="1"/>
      <p:bldP spid="59" grpId="0" animBg="1"/>
      <p:bldP spid="36" grpId="0" animBg="1"/>
      <p:bldP spid="48" grpId="0" animBg="1"/>
      <p:bldP spid="62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5224" y="638155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hlinkClick r:id="" action="ppaction://hlinkshowjump?jump=nextslide"/>
          </p:cNvPr>
          <p:cNvSpPr/>
          <p:nvPr/>
        </p:nvSpPr>
        <p:spPr>
          <a:xfrm>
            <a:off x="4716016" y="3068960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24175" y="384733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29891" y="388123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7380312" y="5301208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66578" y="105273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03648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0770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5" name="Равнобедренный треугольник 6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987824" y="3573016"/>
            <a:ext cx="526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Искомую сторону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обозначим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то есть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AB=c 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87824" y="1556792"/>
            <a:ext cx="5225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Две стороны треугольника равны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и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 Найти его третью сторону, если его угол, лежащий против этой стороны, в 2 раза больше угла, лежащего против стороны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7" name="Дуга 36"/>
          <p:cNvSpPr/>
          <p:nvPr/>
        </p:nvSpPr>
        <p:spPr>
          <a:xfrm rot="14799747" flipH="1">
            <a:off x="2123922" y="1126527"/>
            <a:ext cx="504056" cy="792088"/>
          </a:xfrm>
          <a:prstGeom prst="arc">
            <a:avLst>
              <a:gd name="adj1" fmla="val 17622411"/>
              <a:gd name="adj2" fmla="val 1973157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987824" y="393305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B=,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C=2.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Проведем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 –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биссектрису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51720" y="184482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75656" y="321297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2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1220" y="27809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3" name="Дуга 52"/>
          <p:cNvSpPr/>
          <p:nvPr/>
        </p:nvSpPr>
        <p:spPr>
          <a:xfrm rot="18959937">
            <a:off x="1119707" y="3471849"/>
            <a:ext cx="288032" cy="440680"/>
          </a:xfrm>
          <a:prstGeom prst="arc">
            <a:avLst>
              <a:gd name="adj1" fmla="val 19723952"/>
              <a:gd name="adj2" fmla="val 201232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>
            <a:off x="1187624" y="3573016"/>
            <a:ext cx="288032" cy="412854"/>
          </a:xfrm>
          <a:prstGeom prst="arc">
            <a:avLst>
              <a:gd name="adj1" fmla="val 18651700"/>
              <a:gd name="adj2" fmla="val 26564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1187624" y="2996952"/>
            <a:ext cx="1440160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511103">
            <a:off x="998369" y="3376618"/>
            <a:ext cx="648072" cy="720080"/>
          </a:xfrm>
          <a:prstGeom prst="arc">
            <a:avLst/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1187624" y="1484784"/>
            <a:ext cx="1080118" cy="230425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1154283" y="374141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2267744" y="1484784"/>
            <a:ext cx="576064" cy="230425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2229077" y="143715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603969" y="294455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800378" y="373608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271537" y="336651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86981" y="352301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99593" y="429309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Рассмотрим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CBD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равнобедренный, так как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BCD=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B=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углы при основании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ABD)  BD=CD.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Пусть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BD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x, 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x.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Равнобедренный треугольник 51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>
            <a:hlinkClick r:id="rId9" action="ppaction://hlinksldjump"/>
          </p:cNvPr>
          <p:cNvSpPr/>
          <p:nvPr/>
        </p:nvSpPr>
        <p:spPr>
          <a:xfrm>
            <a:off x="3039258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61" name="Скругленный прямоугольник 60">
            <a:hlinkClick r:id="rId10" action="ppaction://hlinksldjump"/>
          </p:cNvPr>
          <p:cNvSpPr/>
          <p:nvPr/>
        </p:nvSpPr>
        <p:spPr>
          <a:xfrm>
            <a:off x="4890892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67" name="Скругленный прямоугольник 66">
            <a:hlinkClick r:id="rId11" action="ppaction://hlinksldjump"/>
          </p:cNvPr>
          <p:cNvSpPr/>
          <p:nvPr/>
        </p:nvSpPr>
        <p:spPr>
          <a:xfrm>
            <a:off x="2113441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9" name="Скругленный прямоугольник 68">
            <a:hlinkClick r:id="rId12" action="ppaction://hlinksldjump"/>
          </p:cNvPr>
          <p:cNvSpPr/>
          <p:nvPr/>
        </p:nvSpPr>
        <p:spPr>
          <a:xfrm>
            <a:off x="5816709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71" name="Скругленный прямоугольник 70">
            <a:hlinkClick r:id="rId13" action="ppaction://hlinksldjump"/>
          </p:cNvPr>
          <p:cNvSpPr/>
          <p:nvPr/>
        </p:nvSpPr>
        <p:spPr>
          <a:xfrm>
            <a:off x="1187624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2" name="Скругленный прямоугольник 71">
            <a:hlinkClick r:id="rId14" action="ppaction://hlinksldjump"/>
          </p:cNvPr>
          <p:cNvSpPr/>
          <p:nvPr/>
        </p:nvSpPr>
        <p:spPr>
          <a:xfrm>
            <a:off x="766834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73" name="Скругленный прямоугольник 72">
            <a:hlinkClick r:id="rId15" action="ppaction://hlinksldjump"/>
          </p:cNvPr>
          <p:cNvSpPr/>
          <p:nvPr/>
        </p:nvSpPr>
        <p:spPr>
          <a:xfrm>
            <a:off x="6742526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3964983" y="6016439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>
                <a:solidFill>
                  <a:srgbClr val="2F5941"/>
                </a:solidFill>
              </a:rPr>
              <a:t>4</a:t>
            </a:r>
            <a:endParaRPr lang="ru-RU" b="1" dirty="0">
              <a:solidFill>
                <a:srgbClr val="2F594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1412" y="642895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hlinkClick r:id="" action="ppaction://hlinkshowjump?jump=nextslide"/>
          </p:cNvPr>
          <p:cNvSpPr/>
          <p:nvPr/>
        </p:nvSpPr>
        <p:spPr>
          <a:xfrm>
            <a:off x="4716016" y="3068960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24175" y="384733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29891" y="388123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7380312" y="5301208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66578" y="105273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03648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0770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5" name="Равнобедренный треугольник 6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987824" y="3573016"/>
            <a:ext cx="526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Искомую сторону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обозначим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то есть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AB=c 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87824" y="1556792"/>
            <a:ext cx="5225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Две стороны треугольника равны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и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 Найти его третью сторону, если его угол, лежащий против этой стороны, в 2 раза больше угла, лежащего против стороны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7" name="Дуга 36"/>
          <p:cNvSpPr/>
          <p:nvPr/>
        </p:nvSpPr>
        <p:spPr>
          <a:xfrm rot="14799747" flipH="1">
            <a:off x="2123922" y="1126527"/>
            <a:ext cx="504056" cy="792088"/>
          </a:xfrm>
          <a:prstGeom prst="arc">
            <a:avLst>
              <a:gd name="adj1" fmla="val 17622411"/>
              <a:gd name="adj2" fmla="val 1973157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987824" y="393305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B=,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C=2.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Проведем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 –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биссектрису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51720" y="184482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75656" y="321297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2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1220" y="27809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3" name="Дуга 52"/>
          <p:cNvSpPr/>
          <p:nvPr/>
        </p:nvSpPr>
        <p:spPr>
          <a:xfrm rot="18959937">
            <a:off x="1119707" y="3471849"/>
            <a:ext cx="288032" cy="440680"/>
          </a:xfrm>
          <a:prstGeom prst="arc">
            <a:avLst>
              <a:gd name="adj1" fmla="val 19723952"/>
              <a:gd name="adj2" fmla="val 201232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>
            <a:off x="1187624" y="3573016"/>
            <a:ext cx="288032" cy="412854"/>
          </a:xfrm>
          <a:prstGeom prst="arc">
            <a:avLst>
              <a:gd name="adj1" fmla="val 18651700"/>
              <a:gd name="adj2" fmla="val 26564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1187624" y="2996952"/>
            <a:ext cx="1440160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511103">
            <a:off x="998369" y="3376618"/>
            <a:ext cx="648072" cy="720080"/>
          </a:xfrm>
          <a:prstGeom prst="arc">
            <a:avLst/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1187624" y="1484784"/>
            <a:ext cx="1080118" cy="230425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1154283" y="374141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2267744" y="1484784"/>
            <a:ext cx="576064" cy="230425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2229077" y="143715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603969" y="294455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800378" y="373608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271537" y="336651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86981" y="352301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99593" y="429309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Рассмотрим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CBD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равнобедренный, так как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BCD=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B=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углы при основании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ABD)  BD=CD.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Пусть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BD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x, 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D=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x.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9988875">
            <a:off x="1831571" y="289807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x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5352526">
            <a:off x="2121931" y="220492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x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2471863" y="2420888"/>
            <a:ext cx="69326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52" idx="2"/>
          </p:cNvCxnSpPr>
          <p:nvPr/>
        </p:nvCxnSpPr>
        <p:spPr>
          <a:xfrm>
            <a:off x="2058999" y="3247495"/>
            <a:ext cx="7007" cy="11483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Равнобедренный треугольник 91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>
            <a:hlinkClick r:id="rId9" action="ppaction://hlinksldjump"/>
          </p:cNvPr>
          <p:cNvSpPr/>
          <p:nvPr/>
        </p:nvSpPr>
        <p:spPr>
          <a:xfrm>
            <a:off x="3039258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67" name="Скругленный прямоугольник 66">
            <a:hlinkClick r:id="rId10" action="ppaction://hlinksldjump"/>
          </p:cNvPr>
          <p:cNvSpPr/>
          <p:nvPr/>
        </p:nvSpPr>
        <p:spPr>
          <a:xfrm>
            <a:off x="3965075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72" name="Скругленный прямоугольник 71">
            <a:hlinkClick r:id="rId11" action="ppaction://hlinksldjump"/>
          </p:cNvPr>
          <p:cNvSpPr/>
          <p:nvPr/>
        </p:nvSpPr>
        <p:spPr>
          <a:xfrm>
            <a:off x="2113441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73" name="Скругленный прямоугольник 72">
            <a:hlinkClick r:id="rId12" action="ppaction://hlinksldjump"/>
          </p:cNvPr>
          <p:cNvSpPr/>
          <p:nvPr/>
        </p:nvSpPr>
        <p:spPr>
          <a:xfrm>
            <a:off x="5816709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74" name="Скругленный прямоугольник 73">
            <a:hlinkClick r:id="rId13" action="ppaction://hlinksldjump"/>
          </p:cNvPr>
          <p:cNvSpPr/>
          <p:nvPr/>
        </p:nvSpPr>
        <p:spPr>
          <a:xfrm>
            <a:off x="1187624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5" name="Скругленный прямоугольник 74">
            <a:hlinkClick r:id="rId14" action="ppaction://hlinksldjump"/>
          </p:cNvPr>
          <p:cNvSpPr/>
          <p:nvPr/>
        </p:nvSpPr>
        <p:spPr>
          <a:xfrm>
            <a:off x="766834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76" name="Скругленный прямоугольник 75">
            <a:hlinkClick r:id="rId15" action="ppaction://hlinksldjump"/>
          </p:cNvPr>
          <p:cNvSpPr/>
          <p:nvPr/>
        </p:nvSpPr>
        <p:spPr>
          <a:xfrm>
            <a:off x="6742526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890985" y="6016439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>
                <a:solidFill>
                  <a:srgbClr val="2F5941"/>
                </a:solidFill>
              </a:rPr>
              <a:t>5</a:t>
            </a:r>
            <a:endParaRPr lang="ru-RU" b="1" dirty="0">
              <a:solidFill>
                <a:srgbClr val="2F594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6" grpId="0"/>
      <p:bldP spid="52" grpId="0"/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1412" y="642895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hlinkClick r:id="" action="ppaction://hlinkshowjump?jump=nextslide"/>
          </p:cNvPr>
          <p:cNvSpPr/>
          <p:nvPr/>
        </p:nvSpPr>
        <p:spPr>
          <a:xfrm>
            <a:off x="4716016" y="3068960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24175" y="384733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29891" y="388123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6804248" y="5229200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66578" y="105273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03648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0770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5" name="Равнобедренный треугольник 6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987824" y="3573016"/>
            <a:ext cx="526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Искомую сторону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обозначим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то есть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AB=c 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87824" y="1556792"/>
            <a:ext cx="5225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Две стороны треугольника равны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и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 Найти его третью сторону, если его угол, лежащий против этой стороны, в 2 раза больше угла, лежащего против стороны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7" name="Дуга 36"/>
          <p:cNvSpPr/>
          <p:nvPr/>
        </p:nvSpPr>
        <p:spPr>
          <a:xfrm rot="14799747" flipH="1">
            <a:off x="2123922" y="1126527"/>
            <a:ext cx="504056" cy="792088"/>
          </a:xfrm>
          <a:prstGeom prst="arc">
            <a:avLst>
              <a:gd name="adj1" fmla="val 17622411"/>
              <a:gd name="adj2" fmla="val 1973157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987824" y="393305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B=,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C=2.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Проведем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 –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биссектрису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C.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51720" y="184482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75656" y="321297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2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1220" y="27809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3" name="Дуга 52"/>
          <p:cNvSpPr/>
          <p:nvPr/>
        </p:nvSpPr>
        <p:spPr>
          <a:xfrm rot="18959937">
            <a:off x="1119707" y="3471849"/>
            <a:ext cx="288032" cy="440680"/>
          </a:xfrm>
          <a:prstGeom prst="arc">
            <a:avLst>
              <a:gd name="adj1" fmla="val 19723952"/>
              <a:gd name="adj2" fmla="val 201232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>
            <a:off x="1187624" y="3573016"/>
            <a:ext cx="288032" cy="412854"/>
          </a:xfrm>
          <a:prstGeom prst="arc">
            <a:avLst>
              <a:gd name="adj1" fmla="val 18651700"/>
              <a:gd name="adj2" fmla="val 26564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1187624" y="2996952"/>
            <a:ext cx="1440160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511103">
            <a:off x="998369" y="3376618"/>
            <a:ext cx="648072" cy="720080"/>
          </a:xfrm>
          <a:prstGeom prst="arc">
            <a:avLst/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1187624" y="1484784"/>
            <a:ext cx="1080118" cy="230425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1154283" y="374141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2267744" y="1484784"/>
            <a:ext cx="576064" cy="230425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2229077" y="143715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603969" y="294455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800378" y="373608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271537" y="336651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86981" y="352301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99593" y="429309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Рассмотрим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CBD –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равнобедренный, так как 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BCD=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B=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углы при основании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ABD)  BD=CD.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Пусть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BD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ru-RU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AD=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x, 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D=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x.</a:t>
            </a:r>
            <a:endParaRPr lang="ru-RU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9988875">
            <a:off x="1831571" y="289807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x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5352526">
            <a:off x="2121931" y="220492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x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2471863" y="2420888"/>
            <a:ext cx="69326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52" idx="2"/>
          </p:cNvCxnSpPr>
          <p:nvPr/>
        </p:nvCxnSpPr>
        <p:spPr>
          <a:xfrm>
            <a:off x="2058999" y="3247495"/>
            <a:ext cx="7007" cy="11483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99593" y="5229200"/>
            <a:ext cx="588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теореме о биссектрисе внутреннего угла треугольника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Равнобедренный треугольник 68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>
            <a:hlinkClick r:id="rId9" action="ppaction://hlinksldjump"/>
          </p:cNvPr>
          <p:cNvSpPr/>
          <p:nvPr/>
        </p:nvSpPr>
        <p:spPr>
          <a:xfrm>
            <a:off x="3039258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72" name="Скругленный прямоугольник 71">
            <a:hlinkClick r:id="rId10" action="ppaction://hlinksldjump"/>
          </p:cNvPr>
          <p:cNvSpPr/>
          <p:nvPr/>
        </p:nvSpPr>
        <p:spPr>
          <a:xfrm>
            <a:off x="3965075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73" name="Скругленный прямоугольник 72">
            <a:hlinkClick r:id="rId11" action="ppaction://hlinksldjump"/>
          </p:cNvPr>
          <p:cNvSpPr/>
          <p:nvPr/>
        </p:nvSpPr>
        <p:spPr>
          <a:xfrm>
            <a:off x="4890892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74" name="Скругленный прямоугольник 73">
            <a:hlinkClick r:id="rId12" action="ppaction://hlinksldjump"/>
          </p:cNvPr>
          <p:cNvSpPr/>
          <p:nvPr/>
        </p:nvSpPr>
        <p:spPr>
          <a:xfrm>
            <a:off x="2113441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76" name="Скругленный прямоугольник 75">
            <a:hlinkClick r:id="rId13" action="ppaction://hlinksldjump"/>
          </p:cNvPr>
          <p:cNvSpPr/>
          <p:nvPr/>
        </p:nvSpPr>
        <p:spPr>
          <a:xfrm>
            <a:off x="1187624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7" name="Скругленный прямоугольник 76">
            <a:hlinkClick r:id="rId14" action="ppaction://hlinksldjump"/>
          </p:cNvPr>
          <p:cNvSpPr/>
          <p:nvPr/>
        </p:nvSpPr>
        <p:spPr>
          <a:xfrm>
            <a:off x="766834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78" name="Скругленный прямоугольник 77">
            <a:hlinkClick r:id="rId15" action="ppaction://hlinksldjump"/>
          </p:cNvPr>
          <p:cNvSpPr/>
          <p:nvPr/>
        </p:nvSpPr>
        <p:spPr>
          <a:xfrm>
            <a:off x="6742526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817565" y="6016439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>
                <a:solidFill>
                  <a:srgbClr val="2F5941"/>
                </a:solidFill>
              </a:rPr>
              <a:t>6</a:t>
            </a:r>
            <a:endParaRPr lang="ru-RU" b="1" dirty="0">
              <a:solidFill>
                <a:srgbClr val="2F594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5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6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1412" y="642895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9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hlinkClick r:id="" action="ppaction://hlinkshowjump?jump=nextslide"/>
          </p:cNvPr>
          <p:cNvSpPr/>
          <p:nvPr/>
        </p:nvSpPr>
        <p:spPr>
          <a:xfrm>
            <a:off x="4283968" y="2996952"/>
            <a:ext cx="219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Доказательство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1600" y="3861048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27784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7236296" y="5373216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66578" y="105273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87824" y="3429000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Пусть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биссектриса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Так как площади треугольников, имеющих общую вершину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относятся как длины их оснований, то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87824" y="1700808"/>
            <a:ext cx="5225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Биссектриса любого внутреннего угла треугольника делит противоположную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сторону на части, пропорциональные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прилежащим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сторонам треугольника.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1220" y="27809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3" name="Дуга 52"/>
          <p:cNvSpPr/>
          <p:nvPr/>
        </p:nvSpPr>
        <p:spPr>
          <a:xfrm rot="18959937">
            <a:off x="1119707" y="3471849"/>
            <a:ext cx="288032" cy="440680"/>
          </a:xfrm>
          <a:prstGeom prst="arc">
            <a:avLst>
              <a:gd name="adj1" fmla="val 19723952"/>
              <a:gd name="adj2" fmla="val 152140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>
            <a:off x="1187624" y="3573016"/>
            <a:ext cx="288032" cy="412854"/>
          </a:xfrm>
          <a:prstGeom prst="arc">
            <a:avLst>
              <a:gd name="adj1" fmla="val 17941575"/>
              <a:gd name="adj2" fmla="val 26564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>
            <a:stCxn id="56" idx="2"/>
          </p:cNvCxnSpPr>
          <p:nvPr/>
        </p:nvCxnSpPr>
        <p:spPr>
          <a:xfrm flipV="1">
            <a:off x="1154283" y="2924944"/>
            <a:ext cx="1473501" cy="86433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1187624" y="1484784"/>
            <a:ext cx="1080118" cy="230425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1154283" y="374141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2267744" y="1484784"/>
            <a:ext cx="576064" cy="230425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2229077" y="143715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593876" y="2891036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800378" y="373608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hlinkClick r:id="" action="ppaction://hlinkshowjump?jump=nextslide"/>
          </p:cNvPr>
          <p:cNvSpPr/>
          <p:nvPr/>
        </p:nvSpPr>
        <p:spPr>
          <a:xfrm>
            <a:off x="3275856" y="1340768"/>
            <a:ext cx="3188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C000"/>
                </a:solidFill>
                <a:latin typeface="Bookman Old Style" pitchFamily="18" charset="0"/>
              </a:rPr>
              <a:t>Теорема о биссектрисе</a:t>
            </a:r>
            <a:endParaRPr lang="ru-RU" b="1" i="1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graphicFrame>
        <p:nvGraphicFramePr>
          <p:cNvPr id="73" name="Объект 72"/>
          <p:cNvGraphicFramePr>
            <a:graphicFrameLocks noChangeAspect="1"/>
          </p:cNvGraphicFramePr>
          <p:nvPr/>
        </p:nvGraphicFramePr>
        <p:xfrm>
          <a:off x="827585" y="4221088"/>
          <a:ext cx="2719074" cy="648072"/>
        </p:xfrm>
        <a:graphic>
          <a:graphicData uri="http://schemas.openxmlformats.org/presentationml/2006/ole">
            <p:oleObj spid="_x0000_s22530" name="Формула" r:id="rId10" imgW="1104840" imgH="406080" progId="Equation.3">
              <p:embed/>
            </p:oleObj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827584" y="4365104"/>
            <a:ext cx="7402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с другой стороны, эти площади относятся как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длины сторон:   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827585" y="4941169"/>
          <a:ext cx="4320480" cy="702664"/>
        </p:xfrm>
        <a:graphic>
          <a:graphicData uri="http://schemas.openxmlformats.org/presentationml/2006/ole">
            <p:oleObj spid="_x0000_s22531" name="Формула" r:id="rId11" imgW="2628720" imgH="419040" progId="Equation.3">
              <p:embed/>
            </p:oleObj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827584" y="5661248"/>
            <a:ext cx="625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Из (1) и(2) следует, что                                 Теорема доказана .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306763" y="5589588"/>
          <a:ext cx="1522412" cy="582612"/>
        </p:xfrm>
        <a:graphic>
          <a:graphicData uri="http://schemas.openxmlformats.org/presentationml/2006/ole">
            <p:oleObj spid="_x0000_s22532" name="Формула" r:id="rId12" imgW="711000" imgH="393480" progId="Equation.3">
              <p:embed/>
            </p:oleObj>
          </a:graphicData>
        </a:graphic>
      </p:graphicFrame>
      <p:sp>
        <p:nvSpPr>
          <p:cNvPr id="38" name="Равнобедренный треугольник 37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>
            <a:hlinkClick r:id="rId13" action="ppaction://hlinksldjump"/>
          </p:cNvPr>
          <p:cNvSpPr/>
          <p:nvPr/>
        </p:nvSpPr>
        <p:spPr>
          <a:xfrm>
            <a:off x="3039258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46" name="Скругленный прямоугольник 45">
            <a:hlinkClick r:id="rId14" action="ppaction://hlinksldjump"/>
          </p:cNvPr>
          <p:cNvSpPr/>
          <p:nvPr/>
        </p:nvSpPr>
        <p:spPr>
          <a:xfrm>
            <a:off x="3965075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52" name="Скругленный прямоугольник 51">
            <a:hlinkClick r:id="rId15" action="ppaction://hlinksldjump"/>
          </p:cNvPr>
          <p:cNvSpPr/>
          <p:nvPr/>
        </p:nvSpPr>
        <p:spPr>
          <a:xfrm>
            <a:off x="4890892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4" name="Скругленный прямоугольник 53">
            <a:hlinkClick r:id="rId16" action="ppaction://hlinksldjump"/>
          </p:cNvPr>
          <p:cNvSpPr/>
          <p:nvPr/>
        </p:nvSpPr>
        <p:spPr>
          <a:xfrm>
            <a:off x="2113441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58" name="Скругленный прямоугольник 57">
            <a:hlinkClick r:id="rId17" action="ppaction://hlinksldjump"/>
          </p:cNvPr>
          <p:cNvSpPr/>
          <p:nvPr/>
        </p:nvSpPr>
        <p:spPr>
          <a:xfrm>
            <a:off x="5816709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62" name="Скругленный прямоугольник 61">
            <a:hlinkClick r:id="rId18" action="ppaction://hlinksldjump"/>
          </p:cNvPr>
          <p:cNvSpPr/>
          <p:nvPr/>
        </p:nvSpPr>
        <p:spPr>
          <a:xfrm>
            <a:off x="1187624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3" name="Скругленный прямоугольник 62">
            <a:hlinkClick r:id="rId19" action="ppaction://hlinksldjump"/>
          </p:cNvPr>
          <p:cNvSpPr/>
          <p:nvPr/>
        </p:nvSpPr>
        <p:spPr>
          <a:xfrm>
            <a:off x="766834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6739383" y="6016439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>
                <a:solidFill>
                  <a:srgbClr val="2F5941"/>
                </a:solidFill>
              </a:rPr>
              <a:t>T</a:t>
            </a:r>
            <a:endParaRPr lang="ru-RU" b="1" dirty="0">
              <a:solidFill>
                <a:srgbClr val="2F594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5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6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1412" y="642895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9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724175" y="384733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29891" y="388123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66578" y="105273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03648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0770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87824" y="3356992"/>
            <a:ext cx="3567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Из подобия треугольников найдем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7" name="Дуга 36"/>
          <p:cNvSpPr/>
          <p:nvPr/>
        </p:nvSpPr>
        <p:spPr>
          <a:xfrm rot="14799747" flipH="1">
            <a:off x="2123922" y="1126527"/>
            <a:ext cx="504056" cy="792088"/>
          </a:xfrm>
          <a:prstGeom prst="arc">
            <a:avLst>
              <a:gd name="adj1" fmla="val 17622411"/>
              <a:gd name="adj2" fmla="val 1973157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043608" y="443711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Приравнивая правые части (1) и (2) равенства, получим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51720" y="184482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75656" y="321297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2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1220" y="27809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3" name="Дуга 52"/>
          <p:cNvSpPr/>
          <p:nvPr/>
        </p:nvSpPr>
        <p:spPr>
          <a:xfrm rot="18959937">
            <a:off x="1119707" y="3471849"/>
            <a:ext cx="288032" cy="440680"/>
          </a:xfrm>
          <a:prstGeom prst="arc">
            <a:avLst>
              <a:gd name="adj1" fmla="val 19723952"/>
              <a:gd name="adj2" fmla="val 201232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>
            <a:off x="1187624" y="3573016"/>
            <a:ext cx="288032" cy="412854"/>
          </a:xfrm>
          <a:prstGeom prst="arc">
            <a:avLst>
              <a:gd name="adj1" fmla="val 18651700"/>
              <a:gd name="adj2" fmla="val 26564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1187624" y="1484784"/>
            <a:ext cx="1080118" cy="230425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271537" y="336651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86981" y="352301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9988875">
            <a:off x="1831571" y="289807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x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5352526">
            <a:off x="2121931" y="220492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x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74" name="Дуга 73"/>
          <p:cNvSpPr/>
          <p:nvPr/>
        </p:nvSpPr>
        <p:spPr>
          <a:xfrm rot="9714523">
            <a:off x="2477570" y="2880778"/>
            <a:ext cx="331719" cy="299407"/>
          </a:xfrm>
          <a:prstGeom prst="arc">
            <a:avLst/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2555776" y="1484784"/>
            <a:ext cx="5940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теореме о биссектрисе внутреннего угла треугольника: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2915816" y="1916832"/>
          <a:ext cx="2325162" cy="504056"/>
        </p:xfrm>
        <a:graphic>
          <a:graphicData uri="http://schemas.openxmlformats.org/presentationml/2006/ole">
            <p:oleObj spid="_x0000_s23554" name="Формула" r:id="rId10" imgW="1815840" imgH="393480" progId="Equation.3">
              <p:embed/>
            </p:oleObj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2987824" y="2420888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другой стороны,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ACD=, a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ADC=2 (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как внешний угол 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CBD).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три угла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ACD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равны трем углам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следовательно,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ACD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̴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298697" y="314096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2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2267744" y="1484784"/>
            <a:ext cx="576064" cy="230425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2800378" y="373608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1187624" y="2996952"/>
            <a:ext cx="1440160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52" idx="2"/>
          </p:cNvCxnSpPr>
          <p:nvPr/>
        </p:nvCxnSpPr>
        <p:spPr>
          <a:xfrm>
            <a:off x="2058999" y="3247495"/>
            <a:ext cx="7007" cy="11483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511103">
            <a:off x="998369" y="3376618"/>
            <a:ext cx="648072" cy="720080"/>
          </a:xfrm>
          <a:prstGeom prst="arc">
            <a:avLst/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154283" y="374141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229077" y="143715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603969" y="294455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2471863" y="2420888"/>
            <a:ext cx="69326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043608" y="4797152"/>
          <a:ext cx="6456441" cy="576064"/>
        </p:xfrm>
        <a:graphic>
          <a:graphicData uri="http://schemas.openxmlformats.org/presentationml/2006/ole">
            <p:oleObj spid="_x0000_s23555" name="Формула" r:id="rId11" imgW="4419360" imgH="3934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707904" y="3789040"/>
          <a:ext cx="1797030" cy="576064"/>
        </p:xfrm>
        <a:graphic>
          <a:graphicData uri="http://schemas.openxmlformats.org/presentationml/2006/ole">
            <p:oleObj spid="_x0000_s23556" name="Формула" r:id="rId12" imgW="1231560" imgH="393480" progId="Equation.3">
              <p:embed/>
            </p:oleObj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971600" y="55892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Ответ: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835696" y="5608290"/>
          <a:ext cx="1447800" cy="371475"/>
        </p:xfrm>
        <a:graphic>
          <a:graphicData uri="http://schemas.openxmlformats.org/presentationml/2006/ole">
            <p:oleObj spid="_x0000_s23557" name="Формула" r:id="rId13" imgW="990360" imgH="253800" progId="Equation.3">
              <p:embed/>
            </p:oleObj>
          </a:graphicData>
        </a:graphic>
      </p:graphicFrame>
      <p:sp>
        <p:nvSpPr>
          <p:cNvPr id="72" name="Равнобедренный треугольник 71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>
            <a:hlinkClick r:id="rId14" action="ppaction://hlinksldjump"/>
          </p:cNvPr>
          <p:cNvSpPr/>
          <p:nvPr/>
        </p:nvSpPr>
        <p:spPr>
          <a:xfrm>
            <a:off x="3039258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70" name="Скругленный прямоугольник 69">
            <a:hlinkClick r:id="rId15" action="ppaction://hlinksldjump"/>
          </p:cNvPr>
          <p:cNvSpPr/>
          <p:nvPr/>
        </p:nvSpPr>
        <p:spPr>
          <a:xfrm>
            <a:off x="3965075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76" name="Скругленный прямоугольник 75">
            <a:hlinkClick r:id="rId16" action="ppaction://hlinksldjump"/>
          </p:cNvPr>
          <p:cNvSpPr/>
          <p:nvPr/>
        </p:nvSpPr>
        <p:spPr>
          <a:xfrm>
            <a:off x="4890892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77" name="Скругленный прямоугольник 76">
            <a:hlinkClick r:id="rId17" action="ppaction://hlinksldjump"/>
          </p:cNvPr>
          <p:cNvSpPr/>
          <p:nvPr/>
        </p:nvSpPr>
        <p:spPr>
          <a:xfrm>
            <a:off x="2113441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78" name="Скругленный прямоугольник 77">
            <a:hlinkClick r:id="rId18" action="ppaction://hlinksldjump"/>
          </p:cNvPr>
          <p:cNvSpPr/>
          <p:nvPr/>
        </p:nvSpPr>
        <p:spPr>
          <a:xfrm>
            <a:off x="5816709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79" name="Скругленный прямоугольник 78">
            <a:hlinkClick r:id="rId19" action="ppaction://hlinksldjump"/>
          </p:cNvPr>
          <p:cNvSpPr/>
          <p:nvPr/>
        </p:nvSpPr>
        <p:spPr>
          <a:xfrm>
            <a:off x="1187624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81" name="Скругленный прямоугольник 80">
            <a:hlinkClick r:id="rId20" action="ppaction://hlinksldjump"/>
          </p:cNvPr>
          <p:cNvSpPr/>
          <p:nvPr/>
        </p:nvSpPr>
        <p:spPr>
          <a:xfrm>
            <a:off x="6742526" y="6165304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7668344" y="6016439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en-US" b="1" dirty="0" smtClean="0">
                <a:solidFill>
                  <a:srgbClr val="2F5941"/>
                </a:solidFill>
              </a:rPr>
              <a:t>8</a:t>
            </a:r>
            <a:endParaRPr lang="ru-RU" b="1" dirty="0">
              <a:solidFill>
                <a:srgbClr val="2F594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38" grpId="0"/>
      <p:bldP spid="74" grpId="0" animBg="1"/>
      <p:bldP spid="67" grpId="1"/>
      <p:bldP spid="69" grpId="0"/>
      <p:bldP spid="69" grpId="1"/>
      <p:bldP spid="73" grpId="0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44" y="14285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13" name="Скругленный прямоугольник 12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4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642918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1428728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7" action="ppaction://hlinksldjump"/>
          </p:cNvPr>
          <p:cNvSpPr/>
          <p:nvPr/>
        </p:nvSpPr>
        <p:spPr>
          <a:xfrm>
            <a:off x="3821901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1" name="Скругленный прямоугольник 10">
            <a:hlinkClick r:id="rId8" action="ppaction://hlinksldjump"/>
          </p:cNvPr>
          <p:cNvSpPr/>
          <p:nvPr/>
        </p:nvSpPr>
        <p:spPr>
          <a:xfrm>
            <a:off x="6215074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3</a:t>
            </a:r>
            <a:endParaRPr lang="ru-RU" b="1" dirty="0"/>
          </a:p>
        </p:txBody>
      </p:sp>
      <p:sp>
        <p:nvSpPr>
          <p:cNvPr id="15" name="Равнобедренный треугольник 14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9369794" flipH="1">
            <a:off x="626743" y="701559"/>
            <a:ext cx="896849" cy="1236386"/>
          </a:xfrm>
          <a:prstGeom prst="arc">
            <a:avLst>
              <a:gd name="adj1" fmla="val 17823747"/>
              <a:gd name="adj2" fmla="val 1850833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275856" y="1628800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Дано: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CBD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35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;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BF=2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см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; AD=3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см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; AF=FC;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CAD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ACB.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Найти: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ADF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FD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;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BC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>
            <a:hlinkClick r:id="" action="ppaction://hlinkshowjump?jump=nextslide"/>
          </p:cNvPr>
          <p:cNvSpPr/>
          <p:nvPr/>
        </p:nvSpPr>
        <p:spPr>
          <a:xfrm>
            <a:off x="4788024" y="2924944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Равнобедренный треугольник 26">
            <a:hlinkClick r:id="" action="ppaction://hlinkshowjump?jump=nextslide"/>
          </p:cNvPr>
          <p:cNvSpPr/>
          <p:nvPr/>
        </p:nvSpPr>
        <p:spPr>
          <a:xfrm rot="5400000" flipH="1">
            <a:off x="6084168" y="2996952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11560" y="278092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3848" y="12687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7744" y="27809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35696" y="177281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1600" y="1340768"/>
            <a:ext cx="35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755576" y="1556792"/>
            <a:ext cx="648072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516834" y="2713683"/>
            <a:ext cx="327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3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5" name="Дуга 64"/>
          <p:cNvSpPr/>
          <p:nvPr/>
        </p:nvSpPr>
        <p:spPr>
          <a:xfrm rot="16923692" flipH="1">
            <a:off x="3021625" y="858231"/>
            <a:ext cx="896849" cy="1236386"/>
          </a:xfrm>
          <a:prstGeom prst="arc">
            <a:avLst>
              <a:gd name="adj1" fmla="val 18057382"/>
              <a:gd name="adj2" fmla="val 18859609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2483768" y="1556792"/>
            <a:ext cx="648072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Дуга 66"/>
          <p:cNvSpPr/>
          <p:nvPr/>
        </p:nvSpPr>
        <p:spPr>
          <a:xfrm rot="9369794" flipH="1">
            <a:off x="632641" y="743174"/>
            <a:ext cx="926045" cy="1236386"/>
          </a:xfrm>
          <a:prstGeom prst="arc">
            <a:avLst>
              <a:gd name="adj1" fmla="val 17823747"/>
              <a:gd name="adj2" fmla="val 18882886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1475656" y="1772816"/>
            <a:ext cx="327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2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403648" y="1556792"/>
            <a:ext cx="1728192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403648" y="1556792"/>
            <a:ext cx="1080120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1370314" y="1516315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Дуга 68"/>
          <p:cNvSpPr/>
          <p:nvPr/>
        </p:nvSpPr>
        <p:spPr>
          <a:xfrm rot="7528404" flipH="1">
            <a:off x="-25956" y="2085066"/>
            <a:ext cx="896849" cy="1236386"/>
          </a:xfrm>
          <a:prstGeom prst="arc">
            <a:avLst>
              <a:gd name="adj1" fmla="val 17823747"/>
              <a:gd name="adj2" fmla="val 1850833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755576" y="2780928"/>
            <a:ext cx="1728192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55576" y="1556792"/>
            <a:ext cx="2376264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3086601" y="151573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895229" y="212333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2438529" y="2723206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29385" y="2723206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2517102" y="1823395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480231" y="1835878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443478" y="2376874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408988" y="2391738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Равнобедренный треугольник 4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923928" y="6035030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53" name="Скругленный прямоугольник 52">
            <a:hlinkClick r:id="rId9" action="ppaction://hlinksldjump"/>
          </p:cNvPr>
          <p:cNvSpPr/>
          <p:nvPr/>
        </p:nvSpPr>
        <p:spPr>
          <a:xfrm>
            <a:off x="514806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26" grpId="0"/>
      <p:bldP spid="27" grpId="0" animBg="1"/>
      <p:bldP spid="32" grpId="0"/>
      <p:bldP spid="33" grpId="0"/>
      <p:bldP spid="35" grpId="0"/>
      <p:bldP spid="36" grpId="0"/>
      <p:bldP spid="39" grpId="0"/>
      <p:bldP spid="62" grpId="0"/>
      <p:bldP spid="65" grpId="0" animBg="1"/>
      <p:bldP spid="67" grpId="0" animBg="1"/>
      <p:bldP spid="61" grpId="0"/>
      <p:bldP spid="51" grpId="0" animBg="1"/>
      <p:bldP spid="69" grpId="0" animBg="1"/>
      <p:bldP spid="46" grpId="0" animBg="1"/>
      <p:bldP spid="47" grpId="0" animBg="1"/>
      <p:bldP spid="42" grpId="0" animBg="1"/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5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6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875" y="639738"/>
            <a:ext cx="8858312" cy="6072230"/>
          </a:xfrm>
          <a:prstGeom prst="rect">
            <a:avLst/>
          </a:prstGeom>
        </p:spPr>
      </p:pic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203848" y="1412776"/>
            <a:ext cx="5009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	Точка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лежит на стороне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AC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правильного треугольника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ABC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Найти отношение радиусов окружностей, описанных около треугольников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ABN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и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ABC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, если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AN:AC=n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3" name="Прямоугольник 42">
            <a:hlinkClick r:id="" action="ppaction://hlinkshowjump?jump=nextslide"/>
          </p:cNvPr>
          <p:cNvSpPr/>
          <p:nvPr/>
        </p:nvSpPr>
        <p:spPr>
          <a:xfrm>
            <a:off x="4716016" y="3068960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39752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4139952" y="5229200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Равнобедренный треугольник 7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>
            <a:hlinkClick r:id="rId9" action="ppaction://hlinksldjump"/>
          </p:cNvPr>
          <p:cNvSpPr/>
          <p:nvPr/>
        </p:nvSpPr>
        <p:spPr>
          <a:xfrm>
            <a:off x="2642071" y="83671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864232" y="833075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071538" y="1500174"/>
            <a:ext cx="1574494" cy="1357322"/>
          </a:xfrm>
          <a:prstGeom prst="triangle">
            <a:avLst/>
          </a:prstGeom>
          <a:solidFill>
            <a:srgbClr val="2F594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30997" y="1353687"/>
            <a:ext cx="1540691" cy="15644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714480" y="114298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7224" y="292893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71736" y="292893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71604" y="292893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928662" y="1500174"/>
            <a:ext cx="1857388" cy="1764519"/>
          </a:xfrm>
          <a:prstGeom prst="ellipse">
            <a:avLst/>
          </a:prstGeom>
          <a:noFill/>
          <a:ln>
            <a:solidFill>
              <a:srgbClr val="FBF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040577" y="279558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593165" y="2802725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1666852" y="1536637"/>
            <a:ext cx="190560" cy="130919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1819260" y="145492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1631577" y="2797595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683568" y="3430141"/>
            <a:ext cx="7589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Обозначим сторону треугольника 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i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тогда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Сторону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найдем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теореме косинусов:</a:t>
            </a:r>
            <a:endParaRPr lang="ru-RU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4" name="Object 6"/>
          <p:cNvGraphicFramePr>
            <a:graphicFrameLocks noChangeAspect="1"/>
          </p:cNvGraphicFramePr>
          <p:nvPr/>
        </p:nvGraphicFramePr>
        <p:xfrm>
          <a:off x="4557142" y="3996680"/>
          <a:ext cx="1728191" cy="418403"/>
        </p:xfrm>
        <a:graphic>
          <a:graphicData uri="http://schemas.openxmlformats.org/presentationml/2006/ole">
            <p:oleObj spid="_x0000_s30723" name="Формула" r:id="rId10" imgW="1663560" imgH="393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750243" y="3958580"/>
          <a:ext cx="3775516" cy="440853"/>
        </p:xfrm>
        <a:graphic>
          <a:graphicData uri="http://schemas.openxmlformats.org/presentationml/2006/ole">
            <p:oleObj spid="_x0000_s30724" name="Формула" r:id="rId11" imgW="2438280" imgH="279360" progId="Equation.3">
              <p:embed/>
            </p:oleObj>
          </a:graphicData>
        </a:graphic>
      </p:graphicFrame>
      <p:sp>
        <p:nvSpPr>
          <p:cNvPr id="77" name="Прямоугольник 76"/>
          <p:cNvSpPr/>
          <p:nvPr/>
        </p:nvSpPr>
        <p:spPr>
          <a:xfrm>
            <a:off x="683568" y="4365104"/>
            <a:ext cx="7589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радиус окружности, описанной около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ABN.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радиус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окружности, описанной около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Применим формулу </a:t>
            </a:r>
            <a:endParaRPr lang="ru-RU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646488" y="5251450"/>
          <a:ext cx="119062" cy="228600"/>
        </p:xfrm>
        <a:graphic>
          <a:graphicData uri="http://schemas.openxmlformats.org/presentationml/2006/ole">
            <p:oleObj spid="_x0000_s30727" name="Формула" r:id="rId12" imgW="114120" imgH="21564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2843808" y="5018509"/>
          <a:ext cx="937950" cy="720080"/>
        </p:xfrm>
        <a:graphic>
          <a:graphicData uri="http://schemas.openxmlformats.org/presentationml/2006/ole">
            <p:oleObj spid="_x0000_s30728" name="Формула" r:id="rId13" imgW="520560" imgH="393480" progId="Equation.3">
              <p:embed/>
            </p:oleObj>
          </a:graphicData>
        </a:graphic>
      </p:graphicFrame>
      <p:sp>
        <p:nvSpPr>
          <p:cNvPr id="53" name="Скругленный прямоугольник 52"/>
          <p:cNvSpPr/>
          <p:nvPr/>
        </p:nvSpPr>
        <p:spPr>
          <a:xfrm>
            <a:off x="3059832" y="6021288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54" name="Скругленный прямоугольник 53">
            <a:hlinkClick r:id="rId14" action="ppaction://hlinksldjump"/>
          </p:cNvPr>
          <p:cNvSpPr/>
          <p:nvPr/>
        </p:nvSpPr>
        <p:spPr>
          <a:xfrm>
            <a:off x="4464004" y="6151562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55" name="Скругленный прямоугольник 54">
            <a:hlinkClick r:id="rId15" action="ppaction://hlinksldjump"/>
          </p:cNvPr>
          <p:cNvSpPr/>
          <p:nvPr/>
        </p:nvSpPr>
        <p:spPr>
          <a:xfrm>
            <a:off x="5868144" y="6170153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3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0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9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7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 animBg="1"/>
      <p:bldP spid="44" grpId="0" animBg="1"/>
      <p:bldP spid="48" grpId="0" animBg="1"/>
      <p:bldP spid="46" grpId="0" animBg="1"/>
      <p:bldP spid="49" grpId="0" animBg="1"/>
      <p:bldP spid="63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5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6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875" y="639738"/>
            <a:ext cx="8858312" cy="6072230"/>
          </a:xfrm>
          <a:prstGeom prst="rect">
            <a:avLst/>
          </a:prstGeom>
        </p:spPr>
      </p:pic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899592" y="1412776"/>
            <a:ext cx="731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Около всякого треугольника можно описать окружность, и притом только одну.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39752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6948264" y="5301208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Равнобедренный треугольник 7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>
            <a:hlinkClick r:id="rId9" action="ppaction://hlinksldjump"/>
          </p:cNvPr>
          <p:cNvSpPr/>
          <p:nvPr/>
        </p:nvSpPr>
        <p:spPr>
          <a:xfrm>
            <a:off x="2642071" y="83671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864232" y="833075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2</a:t>
            </a:r>
            <a:endParaRPr lang="ru-RU" b="1" dirty="0">
              <a:solidFill>
                <a:srgbClr val="2F5941"/>
              </a:solidFill>
            </a:endParaRP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646488" y="5251450"/>
          <a:ext cx="119062" cy="228600"/>
        </p:xfrm>
        <a:graphic>
          <a:graphicData uri="http://schemas.openxmlformats.org/presentationml/2006/ole">
            <p:oleObj spid="_x0000_s31749" name="Формула" r:id="rId10" imgW="114120" imgH="21564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899592" y="4555950"/>
          <a:ext cx="2033587" cy="674688"/>
        </p:xfrm>
        <a:graphic>
          <a:graphicData uri="http://schemas.openxmlformats.org/presentationml/2006/ole">
            <p:oleObj spid="_x0000_s31750" name="Формула" r:id="rId11" imgW="1206360" imgH="393480" progId="Equation.3">
              <p:embed/>
            </p:oleObj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899592" y="1985662"/>
            <a:ext cx="7314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 окружности, описанной около треугольника, лежит на пересечении перпендикуляров, восстановленных из середин сторон этого треугольника.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99592" y="2835548"/>
            <a:ext cx="731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Радиус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окружности, описанной около треугольника, по его сторонам и полупериметру вычисляется по формуле: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899592" y="3408435"/>
          <a:ext cx="6017812" cy="648072"/>
        </p:xfrm>
        <a:graphic>
          <a:graphicData uri="http://schemas.openxmlformats.org/presentationml/2006/ole">
            <p:oleObj spid="_x0000_s31751" name="Формула" r:id="rId12" imgW="4127400" imgH="444240" progId="Equation.3">
              <p:embed/>
            </p:oleObj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99592" y="3983063"/>
            <a:ext cx="731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радиус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окружности, описанной около треугольника, может быть вычислен по формулам: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99592" y="515719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площадь треугольника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</a:p>
          <a:p>
            <a:pPr algn="just"/>
            <a:r>
              <a:rPr lang="en-US" i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i="1" baseline="-25000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высота, проведенная из вершины С.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>
            <a:hlinkClick r:id="rId13" action="ppaction://hlinksldjump"/>
          </p:cNvPr>
          <p:cNvSpPr/>
          <p:nvPr/>
        </p:nvSpPr>
        <p:spPr>
          <a:xfrm>
            <a:off x="5868144" y="6170153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63972" y="6021288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29" name="Скругленный прямоугольник 28">
            <a:hlinkClick r:id="rId14" action="ppaction://hlinksldjump"/>
          </p:cNvPr>
          <p:cNvSpPr/>
          <p:nvPr/>
        </p:nvSpPr>
        <p:spPr>
          <a:xfrm>
            <a:off x="3059832" y="6151562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7" grpId="0" animBg="1"/>
      <p:bldP spid="52" grpId="0"/>
      <p:bldP spid="53" grpId="0"/>
      <p:bldP spid="55" grpId="0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19626" y="142852"/>
            <a:ext cx="2143140" cy="642942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5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6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875" y="639738"/>
            <a:ext cx="8858312" cy="6072230"/>
          </a:xfrm>
          <a:prstGeom prst="rect">
            <a:avLst/>
          </a:prstGeom>
        </p:spPr>
      </p:pic>
      <p:sp>
        <p:nvSpPr>
          <p:cNvPr id="14" name="Равнобедренный треугольник 13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2339752" y="11247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3" name="Равнобедренный треугольник 82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>
            <a:hlinkClick r:id="rId9" action="ppaction://hlinksldjump"/>
          </p:cNvPr>
          <p:cNvSpPr/>
          <p:nvPr/>
        </p:nvSpPr>
        <p:spPr>
          <a:xfrm>
            <a:off x="2642071" y="83671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</a:t>
            </a:r>
            <a:endParaRPr lang="ru-RU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864232" y="833075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071538" y="1500174"/>
            <a:ext cx="1574494" cy="1357322"/>
          </a:xfrm>
          <a:prstGeom prst="triangle">
            <a:avLst/>
          </a:prstGeom>
          <a:solidFill>
            <a:srgbClr val="2F594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714480" y="114298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7224" y="292893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71736" y="292893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71604" y="292893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928662" y="1500174"/>
            <a:ext cx="1857388" cy="1764519"/>
          </a:xfrm>
          <a:prstGeom prst="ellipse">
            <a:avLst/>
          </a:prstGeom>
          <a:noFill/>
          <a:ln>
            <a:solidFill>
              <a:srgbClr val="FBF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593165" y="2802725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1666852" y="1536637"/>
            <a:ext cx="190560" cy="130919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2987824" y="177281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Применяя формулу </a:t>
            </a:r>
            <a:endParaRPr lang="ru-RU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646488" y="5251450"/>
          <a:ext cx="119062" cy="228600"/>
        </p:xfrm>
        <a:graphic>
          <a:graphicData uri="http://schemas.openxmlformats.org/presentationml/2006/ole">
            <p:oleObj spid="_x0000_s32773" name="Формула" r:id="rId10" imgW="114120" imgH="21564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5292080" y="1628801"/>
          <a:ext cx="1008112" cy="720080"/>
        </p:xfrm>
        <a:graphic>
          <a:graphicData uri="http://schemas.openxmlformats.org/presentationml/2006/ole">
            <p:oleObj spid="_x0000_s32774" name="Формула" r:id="rId11" imgW="520560" imgH="393480" progId="Equation.3">
              <p:embed/>
            </p:oleObj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2987824" y="2132856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получим, что  </a:t>
            </a:r>
            <a:endParaRPr lang="ru-RU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3059832" y="2564904"/>
          <a:ext cx="4049712" cy="744538"/>
        </p:xfrm>
        <a:graphic>
          <a:graphicData uri="http://schemas.openxmlformats.org/presentationml/2006/ole">
            <p:oleObj spid="_x0000_s32775" name="Формула" r:id="rId12" imgW="2463480" imgH="444240" progId="Equation.3">
              <p:embed/>
            </p:oleObj>
          </a:graphicData>
        </a:graphic>
      </p:graphicFrame>
      <p:sp>
        <p:nvSpPr>
          <p:cNvPr id="52" name="Прямоугольник 51"/>
          <p:cNvSpPr/>
          <p:nvPr/>
        </p:nvSpPr>
        <p:spPr>
          <a:xfrm>
            <a:off x="971599" y="3356992"/>
            <a:ext cx="7359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Если у треугольников равны высоты, то их площади относятся как основания. А так как </a:t>
            </a: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ABN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и </a:t>
            </a: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имеют общую высоту, проведенную из вершины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 то их площади относятся как длины оснований:  </a:t>
            </a:r>
            <a:endParaRPr lang="ru-RU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2430463" y="4221163"/>
          <a:ext cx="1984375" cy="319087"/>
        </p:xfrm>
        <a:graphic>
          <a:graphicData uri="http://schemas.openxmlformats.org/presentationml/2006/ole">
            <p:oleObj spid="_x0000_s32776" name="Формула" r:id="rId13" imgW="1206360" imgH="190440" progId="Equation.3">
              <p:embed/>
            </p:oleObj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971599" y="4437112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Подставляя выражения для площадей, получим: </a:t>
            </a:r>
            <a:endParaRPr lang="ru-RU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1115616" y="4797152"/>
          <a:ext cx="4070350" cy="744538"/>
        </p:xfrm>
        <a:graphic>
          <a:graphicData uri="http://schemas.openxmlformats.org/presentationml/2006/ole">
            <p:oleObj spid="_x0000_s32778" name="Формула" r:id="rId14" imgW="2476440" imgH="444240" progId="Equation.3">
              <p:embed/>
            </p:oleObj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1907704" y="5589240"/>
          <a:ext cx="1752600" cy="658812"/>
        </p:xfrm>
        <a:graphic>
          <a:graphicData uri="http://schemas.openxmlformats.org/presentationml/2006/ole">
            <p:oleObj spid="_x0000_s32779" name="Формула" r:id="rId15" imgW="1066680" imgH="393480" progId="Equation.3">
              <p:embed/>
            </p:oleObj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971601" y="5718398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Ответ: </a:t>
            </a:r>
            <a:endParaRPr lang="ru-RU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>
            <a:hlinkClick r:id="rId16" action="ppaction://hlinksldjump"/>
          </p:cNvPr>
          <p:cNvSpPr/>
          <p:nvPr/>
        </p:nvSpPr>
        <p:spPr>
          <a:xfrm>
            <a:off x="4463988" y="6151562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43" name="Скругленный прямоугольник 42">
            <a:hlinkClick r:id="rId17" action="ppaction://hlinksldjump"/>
          </p:cNvPr>
          <p:cNvSpPr/>
          <p:nvPr/>
        </p:nvSpPr>
        <p:spPr>
          <a:xfrm>
            <a:off x="3059832" y="6151562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868144" y="6021288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3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630997" y="1353687"/>
            <a:ext cx="1540691" cy="15644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819260" y="145492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1631577" y="2797595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040577" y="279558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7" grpId="1"/>
      <p:bldP spid="51" grpId="0"/>
      <p:bldP spid="51" grpId="1"/>
      <p:bldP spid="52" grpId="0"/>
      <p:bldP spid="54" grpId="0"/>
      <p:bldP spid="55" grpId="0"/>
      <p:bldP spid="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>
            <a:hlinkClick r:id="rId2" action="ppaction://hlinksldjump"/>
          </p:cNvPr>
          <p:cNvSpPr/>
          <p:nvPr/>
        </p:nvSpPr>
        <p:spPr>
          <a:xfrm>
            <a:off x="2383188" y="21534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868542" y="11663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dirty="0" smtClean="0"/>
              <a:t>Д</a:t>
            </a:r>
            <a:r>
              <a:rPr lang="en-US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20" name="Скругленный прямоугольник 19">
            <a:hlinkClick r:id="rId3" action="ppaction://hlinksldjump"/>
          </p:cNvPr>
          <p:cNvSpPr/>
          <p:nvPr/>
        </p:nvSpPr>
        <p:spPr>
          <a:xfrm>
            <a:off x="4619626" y="214164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3220" y="639738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2" name="Равнобедренный треугольник 11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57488" y="1447616"/>
            <a:ext cx="5386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Трапеция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ABCD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вписана в окружность. Найти среднюю линию трапеции, если ее большее основание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AD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равно 15, синус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BAC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равен 1/3, синус 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ABD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равен 5/9.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nextslide"/>
          </p:cNvPr>
          <p:cNvSpPr/>
          <p:nvPr/>
        </p:nvSpPr>
        <p:spPr>
          <a:xfrm>
            <a:off x="4788024" y="2924944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87624" y="3861048"/>
            <a:ext cx="5429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FBF3C4"/>
              </a:solidFill>
              <a:latin typeface="+mn-lt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4696" y="211380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2038" y="292494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3768" y="292494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6084168" y="2996952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1403648" y="1772816"/>
            <a:ext cx="648072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119468" y="141219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5" name="Равнобедренный треугольник 3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989236" y="141277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 flipV="1">
            <a:off x="943028" y="2970761"/>
            <a:ext cx="1584176" cy="10102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051720" y="1772816"/>
            <a:ext cx="487389" cy="1212231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1187624" y="2348880"/>
            <a:ext cx="1080120" cy="1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827584" y="1700808"/>
            <a:ext cx="1828778" cy="1730139"/>
          </a:xfrm>
          <a:prstGeom prst="ellipse">
            <a:avLst/>
          </a:prstGeom>
          <a:noFill/>
          <a:ln>
            <a:solidFill>
              <a:srgbClr val="FBF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2234980" y="229592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2267744" y="212356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475656" y="2924944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15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24558" y="241555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69157" y="189597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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1" name="Дуга 100"/>
          <p:cNvSpPr/>
          <p:nvPr/>
        </p:nvSpPr>
        <p:spPr>
          <a:xfrm rot="18363270">
            <a:off x="972484" y="2629945"/>
            <a:ext cx="159570" cy="255435"/>
          </a:xfrm>
          <a:prstGeom prst="arc">
            <a:avLst>
              <a:gd name="adj1" fmla="val 19723952"/>
              <a:gd name="adj2" fmla="val 283605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Дуга 101"/>
          <p:cNvSpPr/>
          <p:nvPr/>
        </p:nvSpPr>
        <p:spPr>
          <a:xfrm rot="13838569" flipH="1">
            <a:off x="1248104" y="1246731"/>
            <a:ext cx="504056" cy="792088"/>
          </a:xfrm>
          <a:prstGeom prst="arc">
            <a:avLst>
              <a:gd name="adj1" fmla="val 17622411"/>
              <a:gd name="adj2" fmla="val 1973157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1403648" y="1772816"/>
            <a:ext cx="1135461" cy="120451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947790" y="1772816"/>
            <a:ext cx="455858" cy="1202129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952552" y="1772816"/>
            <a:ext cx="1099168" cy="1190803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/>
          <p:cNvSpPr/>
          <p:nvPr/>
        </p:nvSpPr>
        <p:spPr>
          <a:xfrm>
            <a:off x="899592" y="292494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501583" y="293208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156671" y="2298301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370884" y="171033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2015427" y="171033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923928" y="6035030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46" name="Скругленный прямоугольник 45">
            <a:hlinkClick r:id="rId9" action="ppaction://hlinksldjump"/>
          </p:cNvPr>
          <p:cNvSpPr/>
          <p:nvPr/>
        </p:nvSpPr>
        <p:spPr>
          <a:xfrm>
            <a:off x="514806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30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82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1" grpId="0"/>
      <p:bldP spid="30" grpId="0"/>
      <p:bldP spid="32" grpId="0"/>
      <p:bldP spid="33" grpId="0"/>
      <p:bldP spid="47" grpId="0" animBg="1"/>
      <p:bldP spid="90" grpId="0"/>
      <p:bldP spid="41" grpId="0"/>
      <p:bldP spid="48" grpId="0" animBg="1"/>
      <p:bldP spid="76" grpId="0" animBg="1"/>
      <p:bldP spid="84" grpId="0"/>
      <p:bldP spid="98" grpId="0"/>
      <p:bldP spid="99" grpId="0"/>
      <p:bldP spid="100" grpId="0"/>
      <p:bldP spid="101" grpId="0" animBg="1"/>
      <p:bldP spid="102" grpId="0" animBg="1"/>
      <p:bldP spid="89" grpId="0" animBg="1"/>
      <p:bldP spid="43" grpId="0" animBg="1"/>
      <p:bldP spid="42" grpId="0" animBg="1"/>
      <p:bldP spid="44" grpId="0" animBg="1"/>
      <p:bldP spid="8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>
            <a:hlinkClick r:id="rId3" action="ppaction://hlinksldjump"/>
          </p:cNvPr>
          <p:cNvSpPr/>
          <p:nvPr/>
        </p:nvSpPr>
        <p:spPr>
          <a:xfrm>
            <a:off x="2383188" y="21534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868542" y="11663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dirty="0" smtClean="0"/>
              <a:t>Д</a:t>
            </a:r>
            <a:r>
              <a:rPr lang="en-US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20" name="Скругленный прямоугольник 19">
            <a:hlinkClick r:id="rId4" action="ppaction://hlinksldjump"/>
          </p:cNvPr>
          <p:cNvSpPr/>
          <p:nvPr/>
        </p:nvSpPr>
        <p:spPr>
          <a:xfrm>
            <a:off x="4619626" y="214164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8" name="Скругленный прямоугольник 17">
            <a:hlinkClick r:id="rId5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6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3220" y="636775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9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2" name="Равнобедренный треугольник 11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87624" y="3861048"/>
            <a:ext cx="5429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FBF3C4"/>
              </a:solidFill>
              <a:latin typeface="+mn-lt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4696" y="211380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2038" y="292494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3768" y="292494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1403648" y="1772816"/>
            <a:ext cx="648072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119468" y="141219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89236" y="141277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 flipV="1">
            <a:off x="943028" y="2970761"/>
            <a:ext cx="1584176" cy="10102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051720" y="1772816"/>
            <a:ext cx="487389" cy="1212231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1187624" y="2348880"/>
            <a:ext cx="1080120" cy="1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827584" y="1700808"/>
            <a:ext cx="1828778" cy="1730139"/>
          </a:xfrm>
          <a:prstGeom prst="ellipse">
            <a:avLst/>
          </a:prstGeom>
          <a:noFill/>
          <a:ln>
            <a:solidFill>
              <a:srgbClr val="FBF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2234980" y="229592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2267744" y="212356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475656" y="2924944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15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24558" y="241555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69157" y="189597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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1" name="Дуга 100"/>
          <p:cNvSpPr/>
          <p:nvPr/>
        </p:nvSpPr>
        <p:spPr>
          <a:xfrm rot="18363270">
            <a:off x="972484" y="2629945"/>
            <a:ext cx="159570" cy="255435"/>
          </a:xfrm>
          <a:prstGeom prst="arc">
            <a:avLst>
              <a:gd name="adj1" fmla="val 19723952"/>
              <a:gd name="adj2" fmla="val 283605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Дуга 101"/>
          <p:cNvSpPr/>
          <p:nvPr/>
        </p:nvSpPr>
        <p:spPr>
          <a:xfrm rot="13838569" flipH="1">
            <a:off x="1248104" y="1246731"/>
            <a:ext cx="504056" cy="792088"/>
          </a:xfrm>
          <a:prstGeom prst="arc">
            <a:avLst>
              <a:gd name="adj1" fmla="val 17622411"/>
              <a:gd name="adj2" fmla="val 19731574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1403648" y="1772816"/>
            <a:ext cx="1135461" cy="120451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947790" y="1772816"/>
            <a:ext cx="455858" cy="1202129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952552" y="1772816"/>
            <a:ext cx="1099168" cy="1190803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/>
          <p:cNvSpPr/>
          <p:nvPr/>
        </p:nvSpPr>
        <p:spPr>
          <a:xfrm>
            <a:off x="899592" y="292494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501583" y="293208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156671" y="2298301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370884" y="171033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2015427" y="171033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60032" y="1844824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87824" y="2348880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Средняя линия трапеции равна</a:t>
            </a:r>
          </a:p>
          <a:p>
            <a:pPr algn="just"/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нахождения средней линии надо найти длину основания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/>
        </p:nvGraphicFramePr>
        <p:xfrm>
          <a:off x="6228184" y="2281064"/>
          <a:ext cx="1440160" cy="531488"/>
        </p:xfrm>
        <a:graphic>
          <a:graphicData uri="http://schemas.openxmlformats.org/presentationml/2006/ole">
            <p:oleObj spid="_x0000_s36866" name="Формула" r:id="rId10" imgW="1066680" imgH="393480" progId="Equation.3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928167" y="357301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Используя свойства вписанных и центральных углов окружности, а также радиус описанной окружности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выразим:</a:t>
            </a:r>
          </a:p>
        </p:txBody>
      </p:sp>
      <p:graphicFrame>
        <p:nvGraphicFramePr>
          <p:cNvPr id="52" name="Объект 51"/>
          <p:cNvGraphicFramePr>
            <a:graphicFrameLocks noChangeAspect="1"/>
          </p:cNvGraphicFramePr>
          <p:nvPr/>
        </p:nvGraphicFramePr>
        <p:xfrm>
          <a:off x="971600" y="4221088"/>
          <a:ext cx="3960440" cy="310622"/>
        </p:xfrm>
        <a:graphic>
          <a:graphicData uri="http://schemas.openxmlformats.org/presentationml/2006/ole">
            <p:oleObj spid="_x0000_s36867" name="Формула" r:id="rId11" imgW="2133360" imgH="20304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971600" y="4581128"/>
          <a:ext cx="5092700" cy="642938"/>
        </p:xfrm>
        <a:graphic>
          <a:graphicData uri="http://schemas.openxmlformats.org/presentationml/2006/ole">
            <p:oleObj spid="_x0000_s36868" name="Формула" r:id="rId12" imgW="2743200" imgH="419040" progId="Equation.3">
              <p:embed/>
            </p:oleObj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971600" y="5282158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Длина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907704" y="5177383"/>
          <a:ext cx="2663825" cy="603250"/>
        </p:xfrm>
        <a:graphic>
          <a:graphicData uri="http://schemas.openxmlformats.org/presentationml/2006/ole">
            <p:oleObj spid="_x0000_s36869" name="Формула" r:id="rId13" imgW="1434960" imgH="393480" progId="Equation.3">
              <p:embed/>
            </p:oleObj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971600" y="5733256"/>
            <a:ext cx="1116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Ответ: 12</a:t>
            </a:r>
          </a:p>
        </p:txBody>
      </p:sp>
      <p:sp>
        <p:nvSpPr>
          <p:cNvPr id="55" name="Равнобедренный треугольник 54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148064" y="6033193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59" name="Скругленный прямоугольник 58">
            <a:hlinkClick r:id="rId14" action="ppaction://hlinksldjump"/>
          </p:cNvPr>
          <p:cNvSpPr/>
          <p:nvPr/>
        </p:nvSpPr>
        <p:spPr>
          <a:xfrm>
            <a:off x="3923928" y="6155780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Скругленный прямоугольник 74">
            <a:hlinkClick r:id="rId4" action="ppaction://hlinksldjump"/>
          </p:cNvPr>
          <p:cNvSpPr/>
          <p:nvPr/>
        </p:nvSpPr>
        <p:spPr>
          <a:xfrm>
            <a:off x="2378281" y="217215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857208" y="11663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dirty="0" smtClean="0"/>
              <a:t>Д</a:t>
            </a:r>
            <a:r>
              <a:rPr lang="en-US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20" name="Скругленный прямоугольник 19">
            <a:hlinkClick r:id="rId5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8" name="Скругленный прямоугольник 17">
            <a:hlinkClick r:id="rId6" action="ppaction://hlinksldjump"/>
          </p:cNvPr>
          <p:cNvSpPr/>
          <p:nvPr/>
        </p:nvSpPr>
        <p:spPr>
          <a:xfrm>
            <a:off x="142844" y="2076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7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461" y="638156"/>
            <a:ext cx="8858312" cy="6072230"/>
          </a:xfrm>
          <a:prstGeom prst="rect">
            <a:avLst/>
          </a:prstGeom>
        </p:spPr>
      </p:pic>
      <p:sp>
        <p:nvSpPr>
          <p:cNvPr id="10" name="Скругленный прямоугольник 9">
            <a:hlinkClick r:id="rId10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2" name="Равнобедренный треугольник 11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авнобедренный треугольник 69">
            <a:hlinkClick r:id="" action="ppaction://hlinkshowjump?jump=firstslide"/>
          </p:cNvPr>
          <p:cNvSpPr/>
          <p:nvPr/>
        </p:nvSpPr>
        <p:spPr>
          <a:xfrm rot="16200000">
            <a:off x="359817" y="87243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Равнобедренный треугольник 70">
            <a:hlinkClick r:id="" action="ppaction://hlinkshowjump?jump=lastslide"/>
          </p:cNvPr>
          <p:cNvSpPr/>
          <p:nvPr/>
        </p:nvSpPr>
        <p:spPr>
          <a:xfrm rot="5400000" flipH="1">
            <a:off x="8565662" y="87243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4818" name="Формула" r:id="rId11" imgW="114120" imgH="215640" progId="Equation.3">
              <p:embed/>
            </p:oleObj>
          </a:graphicData>
        </a:graphic>
      </p:graphicFrame>
      <p:sp>
        <p:nvSpPr>
          <p:cNvPr id="50" name="Скругленный прямоугольник 49"/>
          <p:cNvSpPr/>
          <p:nvPr/>
        </p:nvSpPr>
        <p:spPr>
          <a:xfrm>
            <a:off x="4862413" y="856338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66" name="Скругленный прямоугольник 65">
            <a:hlinkClick r:id="rId4" action="ppaction://hlinksldjump"/>
          </p:cNvPr>
          <p:cNvSpPr/>
          <p:nvPr/>
        </p:nvSpPr>
        <p:spPr>
          <a:xfrm>
            <a:off x="2646832" y="858141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</a:t>
            </a:r>
            <a:endParaRPr lang="ru-RU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4283968" y="142873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В трапеции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ABCD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AB||CD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) диагонали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AC=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и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BD=7/5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Найти площадь трапеции, если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CAB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=2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DBA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1" name="Прямоугольник 80">
            <a:hlinkClick r:id="" action="ppaction://hlinkshowjump?jump=nextslide"/>
          </p:cNvPr>
          <p:cNvSpPr/>
          <p:nvPr/>
        </p:nvSpPr>
        <p:spPr>
          <a:xfrm>
            <a:off x="4788024" y="2924944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2" name="Равнобедренный треугольник 81">
            <a:hlinkClick r:id="" action="ppaction://hlinkshowjump?jump=nextslide"/>
          </p:cNvPr>
          <p:cNvSpPr/>
          <p:nvPr/>
        </p:nvSpPr>
        <p:spPr>
          <a:xfrm rot="5400000" flipH="1">
            <a:off x="6084168" y="2996952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860925" y="2314976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28662" y="128586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flipH="1">
            <a:off x="1259632" y="1556792"/>
            <a:ext cx="57606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428992" y="2285992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788066" y="126876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 flipV="1">
            <a:off x="1043608" y="2348880"/>
            <a:ext cx="2376264" cy="26192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1835696" y="1556792"/>
            <a:ext cx="1584176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1259632" y="1556792"/>
            <a:ext cx="2160240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1043608" y="1556792"/>
            <a:ext cx="216024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1043608" y="1556792"/>
            <a:ext cx="792088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Овал 92"/>
          <p:cNvSpPr/>
          <p:nvPr/>
        </p:nvSpPr>
        <p:spPr>
          <a:xfrm>
            <a:off x="1024556" y="229592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3388925" y="2314976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1231060" y="1507876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1804165" y="151969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Овал 120"/>
          <p:cNvSpPr/>
          <p:nvPr/>
        </p:nvSpPr>
        <p:spPr>
          <a:xfrm>
            <a:off x="1641101" y="166846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TextBox 128"/>
          <p:cNvSpPr txBox="1"/>
          <p:nvPr/>
        </p:nvSpPr>
        <p:spPr>
          <a:xfrm>
            <a:off x="1547664" y="17008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37" name="Равнобедренный треугольник 36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923928" y="6035030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39" name="Скругленный прямоугольник 38">
            <a:hlinkClick r:id="rId12" action="ppaction://hlinksldjump"/>
          </p:cNvPr>
          <p:cNvSpPr/>
          <p:nvPr/>
        </p:nvSpPr>
        <p:spPr>
          <a:xfrm>
            <a:off x="514806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 animBg="1"/>
      <p:bldP spid="83" grpId="0"/>
      <p:bldP spid="84" grpId="0"/>
      <p:bldP spid="86" grpId="0"/>
      <p:bldP spid="87" grpId="0"/>
      <p:bldP spid="93" grpId="0" animBg="1"/>
      <p:bldP spid="94" grpId="0" animBg="1"/>
      <p:bldP spid="95" grpId="0" animBg="1"/>
      <p:bldP spid="96" grpId="0" animBg="1"/>
      <p:bldP spid="121" grpId="0" animBg="1"/>
      <p:bldP spid="1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Скругленный прямоугольник 74">
            <a:hlinkClick r:id="rId4" action="ppaction://hlinksldjump"/>
          </p:cNvPr>
          <p:cNvSpPr/>
          <p:nvPr/>
        </p:nvSpPr>
        <p:spPr>
          <a:xfrm>
            <a:off x="2378281" y="215404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857208" y="11663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dirty="0" smtClean="0"/>
              <a:t>Д</a:t>
            </a:r>
            <a:r>
              <a:rPr lang="en-US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20" name="Скругленный прямоугольник 19">
            <a:hlinkClick r:id="rId5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8" name="Скругленный прямоугольник 17">
            <a:hlinkClick r:id="rId6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7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1412" y="639738"/>
            <a:ext cx="8858312" cy="6072230"/>
          </a:xfrm>
          <a:prstGeom prst="rect">
            <a:avLst/>
          </a:prstGeom>
        </p:spPr>
      </p:pic>
      <p:sp>
        <p:nvSpPr>
          <p:cNvPr id="10" name="Скругленный прямоугольник 9">
            <a:hlinkClick r:id="rId10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2" name="Равнобедренный треугольник 11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авнобедренный треугольник 69">
            <a:hlinkClick r:id="" action="ppaction://hlinkshowjump?jump=firstslide"/>
          </p:cNvPr>
          <p:cNvSpPr/>
          <p:nvPr/>
        </p:nvSpPr>
        <p:spPr>
          <a:xfrm rot="16200000">
            <a:off x="359817" y="87243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Равнобедренный треугольник 70">
            <a:hlinkClick r:id="" action="ppaction://hlinkshowjump?jump=lastslide"/>
          </p:cNvPr>
          <p:cNvSpPr/>
          <p:nvPr/>
        </p:nvSpPr>
        <p:spPr>
          <a:xfrm rot="5400000" flipH="1">
            <a:off x="8565662" y="87243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8914" name="Формула" r:id="rId11" imgW="114120" imgH="215640" progId="Equation.3">
              <p:embed/>
            </p:oleObj>
          </a:graphicData>
        </a:graphic>
      </p:graphicFrame>
      <p:sp>
        <p:nvSpPr>
          <p:cNvPr id="57" name="Равнобедренный треугольник 56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862413" y="856338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66" name="Скругленный прямоугольник 65">
            <a:hlinkClick r:id="rId4" action="ppaction://hlinksldjump"/>
          </p:cNvPr>
          <p:cNvSpPr/>
          <p:nvPr/>
        </p:nvSpPr>
        <p:spPr>
          <a:xfrm>
            <a:off x="2646832" y="858141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</a:t>
            </a:r>
            <a:endParaRPr lang="ru-RU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860925" y="2314976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28662" y="128586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flipH="1">
            <a:off x="3419872" y="2375075"/>
            <a:ext cx="576064" cy="0"/>
          </a:xfrm>
          <a:prstGeom prst="line">
            <a:avLst/>
          </a:prstGeom>
          <a:ln w="25400" cap="rnd" cmpd="sng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286116" y="235743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788066" y="126876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1835696" y="1556792"/>
            <a:ext cx="1584176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1043608" y="1556792"/>
            <a:ext cx="216024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547664" y="17008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О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835696" y="1556792"/>
            <a:ext cx="2160240" cy="811136"/>
          </a:xfrm>
          <a:prstGeom prst="line">
            <a:avLst/>
          </a:prstGeom>
          <a:ln w="25400" cap="rnd" cmpd="sng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259632" y="1556792"/>
            <a:ext cx="576064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Овал 95"/>
          <p:cNvSpPr/>
          <p:nvPr/>
        </p:nvSpPr>
        <p:spPr>
          <a:xfrm>
            <a:off x="3942976" y="2322111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3810865" y="233958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436096" y="1340768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11960" y="162880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Пусть 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DBA=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тогда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CAB=2. 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99592" y="270892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BE=CD; CE=BD;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CEA=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DBA= –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соответственные при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DB||CE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AE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секущая.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786446" y="5786454"/>
            <a:ext cx="88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Ответ: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11960" y="1916832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Через вершину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проведем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CE||DB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пересечения ее с продолжением основания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точке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1283442" y="200312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2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9" name="Дуга 58"/>
          <p:cNvSpPr/>
          <p:nvPr/>
        </p:nvSpPr>
        <p:spPr>
          <a:xfrm rot="20341826">
            <a:off x="911016" y="2124799"/>
            <a:ext cx="450944" cy="361716"/>
          </a:xfrm>
          <a:prstGeom prst="arc">
            <a:avLst>
              <a:gd name="adj1" fmla="val 19723952"/>
              <a:gd name="adj2" fmla="val 201232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2881904" y="211857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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2" name="Дуга 61"/>
          <p:cNvSpPr/>
          <p:nvPr/>
        </p:nvSpPr>
        <p:spPr>
          <a:xfrm rot="12130838">
            <a:off x="3178841" y="2251704"/>
            <a:ext cx="260404" cy="193572"/>
          </a:xfrm>
          <a:prstGeom prst="arc">
            <a:avLst>
              <a:gd name="adj1" fmla="val 19723952"/>
              <a:gd name="adj2" fmla="val 996285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V="1">
            <a:off x="1043608" y="1556792"/>
            <a:ext cx="792088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H="1" flipV="1">
            <a:off x="1043608" y="2348880"/>
            <a:ext cx="2376264" cy="26192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Овал 92"/>
          <p:cNvSpPr/>
          <p:nvPr/>
        </p:nvSpPr>
        <p:spPr>
          <a:xfrm>
            <a:off x="1010270" y="2293543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794641" y="150859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1259632" y="1556792"/>
            <a:ext cx="2160240" cy="79208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Овал 93"/>
          <p:cNvSpPr/>
          <p:nvPr/>
        </p:nvSpPr>
        <p:spPr>
          <a:xfrm>
            <a:off x="3403205" y="232507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Овал 120"/>
          <p:cNvSpPr/>
          <p:nvPr/>
        </p:nvSpPr>
        <p:spPr>
          <a:xfrm>
            <a:off x="1641101" y="166846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1221536" y="1510975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3" name="Объект 62"/>
          <p:cNvGraphicFramePr>
            <a:graphicFrameLocks noChangeAspect="1"/>
          </p:cNvGraphicFramePr>
          <p:nvPr/>
        </p:nvGraphicFramePr>
        <p:xfrm>
          <a:off x="4860032" y="4581128"/>
          <a:ext cx="3448050" cy="611187"/>
        </p:xfrm>
        <a:graphic>
          <a:graphicData uri="http://schemas.openxmlformats.org/presentationml/2006/ole">
            <p:oleObj spid="_x0000_s38915" name="Формула" r:id="rId12" imgW="2438280" imgH="431640" progId="Equation.3">
              <p:embed/>
            </p:oleObj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928662" y="378619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высота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ACE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 трапеции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ABCD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135063" y="5143500"/>
          <a:ext cx="5534025" cy="611188"/>
        </p:xfrm>
        <a:graphic>
          <a:graphicData uri="http://schemas.openxmlformats.org/presentationml/2006/ole">
            <p:oleObj spid="_x0000_s38917" name="Формула" r:id="rId13" imgW="3911400" imgH="431640" progId="Equation.3">
              <p:embed/>
            </p:oleObj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899592" y="470609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Для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ACE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применим теорему синусов:</a:t>
            </a: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000100" y="3286124"/>
          <a:ext cx="5819775" cy="557212"/>
        </p:xfrm>
        <a:graphic>
          <a:graphicData uri="http://schemas.openxmlformats.org/presentationml/2006/ole">
            <p:oleObj spid="_x0000_s38918" name="Формула" r:id="rId14" imgW="4114800" imgH="39348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1011238" y="4149725"/>
          <a:ext cx="5981700" cy="557213"/>
        </p:xfrm>
        <a:graphic>
          <a:graphicData uri="http://schemas.openxmlformats.org/presentationml/2006/ole">
            <p:oleObj spid="_x0000_s38919" name="Формула" r:id="rId15" imgW="4228920" imgH="393480" progId="Equation.3">
              <p:embed/>
            </p:oleObj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956742" y="5676106"/>
          <a:ext cx="3197225" cy="611187"/>
        </p:xfrm>
        <a:graphic>
          <a:graphicData uri="http://schemas.openxmlformats.org/presentationml/2006/ole">
            <p:oleObj spid="_x0000_s38920" name="Формула" r:id="rId16" imgW="2260440" imgH="431640" progId="Equation.3">
              <p:embed/>
            </p:oleObj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7008813" y="5643563"/>
          <a:ext cx="969962" cy="611187"/>
        </p:xfrm>
        <a:graphic>
          <a:graphicData uri="http://schemas.openxmlformats.org/presentationml/2006/ole">
            <p:oleObj spid="_x0000_s38921" name="Формула" r:id="rId17" imgW="685800" imgH="431640" progId="Equation.3">
              <p:embed/>
            </p:oleObj>
          </a:graphicData>
        </a:graphic>
      </p:graphicFrame>
      <p:sp>
        <p:nvSpPr>
          <p:cNvPr id="55" name="Скругленный прямоугольник 54"/>
          <p:cNvSpPr/>
          <p:nvPr/>
        </p:nvSpPr>
        <p:spPr>
          <a:xfrm>
            <a:off x="5148064" y="6033193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56" name="Скругленный прямоугольник 55">
            <a:hlinkClick r:id="rId18" action="ppaction://hlinksldjump"/>
          </p:cNvPr>
          <p:cNvSpPr/>
          <p:nvPr/>
        </p:nvSpPr>
        <p:spPr>
          <a:xfrm>
            <a:off x="3923928" y="6155780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4000"/>
                            </p:stCondLst>
                            <p:childTnLst>
                              <p:par>
                                <p:cTn id="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6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8000"/>
                            </p:stCondLst>
                            <p:childTnLst>
                              <p:par>
                                <p:cTn id="8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0"/>
                            </p:stCondLst>
                            <p:childTnLst>
                              <p:par>
                                <p:cTn id="8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2000"/>
                            </p:stCondLst>
                            <p:childTnLst>
                              <p:par>
                                <p:cTn id="9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46" grpId="0"/>
      <p:bldP spid="47" grpId="0"/>
      <p:bldP spid="48" grpId="0"/>
      <p:bldP spid="49" grpId="0"/>
      <p:bldP spid="51" grpId="0"/>
      <p:bldP spid="52" grpId="0"/>
      <p:bldP spid="58" grpId="0"/>
      <p:bldP spid="59" grpId="0" animBg="1"/>
      <p:bldP spid="60" grpId="0"/>
      <p:bldP spid="62" grpId="0" animBg="1"/>
      <p:bldP spid="64" grpId="0"/>
      <p:bldP spid="6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>
            <a:hlinkClick r:id="rId2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3" name="Скругленный прямоугольник 12">
            <a:hlinkClick r:id="rId3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381235" y="211909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hlinkClick r:id="" action="ppaction://hlinkshowjump?jump=endshow"/>
              </a:rPr>
              <a:t>Выход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6050" y="3000372"/>
            <a:ext cx="3500462" cy="46166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66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</a:t>
            </a:r>
            <a:endParaRPr lang="ru-RU" sz="2400" dirty="0">
              <a:solidFill>
                <a:srgbClr val="66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44" y="14285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13" name="Скругленный прямоугольник 12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4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642918"/>
            <a:ext cx="8858312" cy="6072230"/>
          </a:xfrm>
          <a:prstGeom prst="rect">
            <a:avLst/>
          </a:prstGeom>
        </p:spPr>
      </p:pic>
      <p:sp>
        <p:nvSpPr>
          <p:cNvPr id="15" name="Равнобедренный треугольник 14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9369794" flipH="1">
            <a:off x="626743" y="701559"/>
            <a:ext cx="896849" cy="1236386"/>
          </a:xfrm>
          <a:prstGeom prst="arc">
            <a:avLst>
              <a:gd name="adj1" fmla="val 17823747"/>
              <a:gd name="adj2" fmla="val 1850833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11560" y="278092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3848" y="12687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7744" y="27809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35696" y="177281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1600" y="1340768"/>
            <a:ext cx="35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755576" y="1556792"/>
            <a:ext cx="648072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516834" y="2713683"/>
            <a:ext cx="327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3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5" name="Дуга 64"/>
          <p:cNvSpPr/>
          <p:nvPr/>
        </p:nvSpPr>
        <p:spPr>
          <a:xfrm rot="16923692" flipH="1">
            <a:off x="3021625" y="858231"/>
            <a:ext cx="896849" cy="1236386"/>
          </a:xfrm>
          <a:prstGeom prst="arc">
            <a:avLst>
              <a:gd name="adj1" fmla="val 18057382"/>
              <a:gd name="adj2" fmla="val 18859609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2483768" y="1556792"/>
            <a:ext cx="648072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Дуга 66"/>
          <p:cNvSpPr/>
          <p:nvPr/>
        </p:nvSpPr>
        <p:spPr>
          <a:xfrm rot="9369794" flipH="1">
            <a:off x="632641" y="743174"/>
            <a:ext cx="926045" cy="1236386"/>
          </a:xfrm>
          <a:prstGeom prst="arc">
            <a:avLst>
              <a:gd name="adj1" fmla="val 17823747"/>
              <a:gd name="adj2" fmla="val 18882886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1475656" y="1772816"/>
            <a:ext cx="327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2</a:t>
            </a:r>
            <a:endParaRPr lang="ru-RU" sz="1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403648" y="1556792"/>
            <a:ext cx="1728192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403648" y="1556792"/>
            <a:ext cx="1080120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1370314" y="1516315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Дуга 68"/>
          <p:cNvSpPr/>
          <p:nvPr/>
        </p:nvSpPr>
        <p:spPr>
          <a:xfrm rot="7528404" flipH="1">
            <a:off x="-25956" y="2085066"/>
            <a:ext cx="896849" cy="1236386"/>
          </a:xfrm>
          <a:prstGeom prst="arc">
            <a:avLst>
              <a:gd name="adj1" fmla="val 17823747"/>
              <a:gd name="adj2" fmla="val 18508331"/>
            </a:avLst>
          </a:prstGeom>
          <a:ln w="25400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755576" y="2780928"/>
            <a:ext cx="1728192" cy="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55576" y="1556792"/>
            <a:ext cx="2376264" cy="12241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3086601" y="151573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895229" y="2123330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2438529" y="2723206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29385" y="2723206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2517102" y="1823395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480231" y="1835878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443478" y="2376874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408988" y="2391738"/>
            <a:ext cx="72008" cy="720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4778499" y="2934469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71600" y="342900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Так как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CAD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ACB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накрест лежащие, то по признаку параллельности прямых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BC||AD.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75856" y="1628800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Дано: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CBD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35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;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BF=2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см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; AD=3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см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; AF=FC;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CAD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ACB.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Найти: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ADF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;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BC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71600" y="410755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Рассмотрим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AFD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BFC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 стороне  и двум прилежащим углам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(1.AF=FC; 2.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CAD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ACB; 3.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AFD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BFC)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71600" y="478611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Symbol"/>
              <a:buChar char="Þ"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F=FD;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FBC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ADF; BC=AD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71600" y="518767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Symbol"/>
              <a:buChar char="Þ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BC=AD=3 (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см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);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F=FD=2 (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см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);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ADF=35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71600" y="558924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Ответ: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35;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3 см; 2 см.</a:t>
            </a:r>
          </a:p>
        </p:txBody>
      </p:sp>
      <p:sp>
        <p:nvSpPr>
          <p:cNvPr id="60" name="Равнобедренный треугольник 59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148064" y="6033193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428728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54" name="Скругленный прямоугольник 53">
            <a:hlinkClick r:id="rId7" action="ppaction://hlinksldjump"/>
          </p:cNvPr>
          <p:cNvSpPr/>
          <p:nvPr/>
        </p:nvSpPr>
        <p:spPr>
          <a:xfrm>
            <a:off x="3821901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66" name="Скругленный прямоугольник 65">
            <a:hlinkClick r:id="rId8" action="ppaction://hlinksldjump"/>
          </p:cNvPr>
          <p:cNvSpPr/>
          <p:nvPr/>
        </p:nvSpPr>
        <p:spPr>
          <a:xfrm>
            <a:off x="6215074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3</a:t>
            </a:r>
            <a:endParaRPr lang="ru-RU" b="1" dirty="0"/>
          </a:p>
        </p:txBody>
      </p:sp>
      <p:sp>
        <p:nvSpPr>
          <p:cNvPr id="68" name="Скругленный прямоугольник 67">
            <a:hlinkClick r:id="rId9" action="ppaction://hlinksldjump"/>
          </p:cNvPr>
          <p:cNvSpPr/>
          <p:nvPr/>
        </p:nvSpPr>
        <p:spPr>
          <a:xfrm>
            <a:off x="3923928" y="6155780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4285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4" name="Скругленный прямоугольник 33">
            <a:hlinkClick r:id="rId4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13" y="642918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3819524" y="854148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5" name="Скругленный прямоугольник 14">
            <a:hlinkClick r:id="rId7" action="ppaction://hlinksldjump"/>
          </p:cNvPr>
          <p:cNvSpPr/>
          <p:nvPr/>
        </p:nvSpPr>
        <p:spPr>
          <a:xfrm>
            <a:off x="1428728" y="854148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 </a:t>
            </a:r>
            <a:endParaRPr lang="ru-RU" b="1" dirty="0"/>
          </a:p>
        </p:txBody>
      </p:sp>
      <p:sp>
        <p:nvSpPr>
          <p:cNvPr id="13" name="Равнобедренный треугольник 12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>
            <a:hlinkClick r:id="rId8" action="ppaction://hlinksldjump"/>
          </p:cNvPr>
          <p:cNvSpPr/>
          <p:nvPr/>
        </p:nvSpPr>
        <p:spPr>
          <a:xfrm>
            <a:off x="6215074" y="854148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3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0053" y="218598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2703" y="216454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3042" y="364331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97729" y="1142984"/>
            <a:ext cx="35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86116" y="1357298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Дано: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AB=BC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 CF=FD.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Доказать, что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AB||DF.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>
            <a:hlinkClick r:id="" action="ppaction://hlinkshowjump?jump=nextslide"/>
          </p:cNvPr>
          <p:cNvSpPr/>
          <p:nvPr/>
        </p:nvSpPr>
        <p:spPr>
          <a:xfrm>
            <a:off x="4071934" y="2428868"/>
            <a:ext cx="2002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Доказательство</a:t>
            </a:r>
            <a:endParaRPr lang="ru-RU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Равнобедренный треугольник 41">
            <a:hlinkClick r:id="" action="ppaction://hlinkshowjump?jump=nextslide"/>
          </p:cNvPr>
          <p:cNvSpPr/>
          <p:nvPr/>
        </p:nvSpPr>
        <p:spPr>
          <a:xfrm rot="5400000" flipH="1">
            <a:off x="6143636" y="2500306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750067" y="1535893"/>
            <a:ext cx="928694" cy="571504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1785918" y="2786058"/>
            <a:ext cx="1285884" cy="85725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320000" flipH="1">
            <a:off x="2210134" y="1933214"/>
            <a:ext cx="132604" cy="1123912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1122564" y="2979959"/>
            <a:ext cx="1457747" cy="29759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2802717" y="253364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962128" y="380285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1814498" y="3067048"/>
            <a:ext cx="71438" cy="7143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 flipV="1">
            <a:off x="2424098" y="3143248"/>
            <a:ext cx="71438" cy="7143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6200000" flipV="1">
            <a:off x="1192985" y="1745441"/>
            <a:ext cx="90486" cy="6667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V="1">
            <a:off x="1171556" y="1778783"/>
            <a:ext cx="90486" cy="6667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671617" y="2028815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4" name="Равнобедренный треугольник 43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-60000">
            <a:off x="928662" y="2285992"/>
            <a:ext cx="735809" cy="121683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900090" y="2235983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16080000" flipH="1">
            <a:off x="1076869" y="1793882"/>
            <a:ext cx="1044230" cy="164307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1571604" y="1857364"/>
            <a:ext cx="71438" cy="7143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1559699" y="1819260"/>
            <a:ext cx="71438" cy="7143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1664471" y="2359811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457300" y="131443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23928" y="6035030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51" name="Скругленный прямоугольник 50">
            <a:hlinkClick r:id="rId9" action="ppaction://hlinksldjump"/>
          </p:cNvPr>
          <p:cNvSpPr/>
          <p:nvPr/>
        </p:nvSpPr>
        <p:spPr>
          <a:xfrm>
            <a:off x="514806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40" grpId="0"/>
      <p:bldP spid="41" grpId="0"/>
      <p:bldP spid="42" grpId="0" animBg="1"/>
      <p:bldP spid="50" grpId="0" animBg="1"/>
      <p:bldP spid="33" grpId="0" animBg="1"/>
      <p:bldP spid="86" grpId="0"/>
      <p:bldP spid="37" grpId="0" animBg="1"/>
      <p:bldP spid="35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4285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4" name="Скругленный прямоугольник 33">
            <a:hlinkClick r:id="rId4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13" y="642918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3819524" y="854148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5" name="Скругленный прямоугольник 14">
            <a:hlinkClick r:id="rId7" action="ppaction://hlinksldjump"/>
          </p:cNvPr>
          <p:cNvSpPr/>
          <p:nvPr/>
        </p:nvSpPr>
        <p:spPr>
          <a:xfrm>
            <a:off x="1428728" y="854148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 </a:t>
            </a:r>
            <a:endParaRPr lang="ru-RU" b="1" dirty="0"/>
          </a:p>
        </p:txBody>
      </p:sp>
      <p:sp>
        <p:nvSpPr>
          <p:cNvPr id="13" name="Равнобедренный треугольник 12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>
            <a:hlinkClick r:id="rId8" action="ppaction://hlinksldjump"/>
          </p:cNvPr>
          <p:cNvSpPr/>
          <p:nvPr/>
        </p:nvSpPr>
        <p:spPr>
          <a:xfrm>
            <a:off x="6215074" y="854148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3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0053" y="218598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2703" y="216454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3042" y="364331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97729" y="1142984"/>
            <a:ext cx="35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86116" y="1357298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Дано: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AB=BC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;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 CF=FD.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Доказать, что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AB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DF.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750067" y="1535893"/>
            <a:ext cx="928694" cy="571504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1785918" y="2786058"/>
            <a:ext cx="1285884" cy="85725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928662" y="2285992"/>
            <a:ext cx="1908000" cy="285752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500034" y="2357430"/>
            <a:ext cx="2500330" cy="50006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2802717" y="253842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457300" y="131443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664471" y="2359811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900090" y="2235983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962128" y="380285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1814498" y="3067048"/>
            <a:ext cx="71438" cy="7143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 flipV="1">
            <a:off x="2424098" y="3143248"/>
            <a:ext cx="71438" cy="7143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1571604" y="1857364"/>
            <a:ext cx="71438" cy="7143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1559699" y="1819260"/>
            <a:ext cx="71438" cy="7143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6200000" flipV="1">
            <a:off x="1192985" y="1745441"/>
            <a:ext cx="90486" cy="6667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V="1">
            <a:off x="1171556" y="1778783"/>
            <a:ext cx="90486" cy="6667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671617" y="2028815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890959" y="2452681"/>
            <a:ext cx="219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Доказательство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786050" y="2928934"/>
            <a:ext cx="5386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равнобедренный (по определению), так как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AB=BC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BAC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ACB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 свойству равнобедренного треугольника.</a:t>
            </a: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00100" y="403184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CDF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равнобедренный по определению, так как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CF=FD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DCF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CDF (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 свойству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000100" y="485776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ACB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DCF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вертикальные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BAC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CDF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 накрест лежащие, то по признаку параллельности прямых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FD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что и требовалось доказать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Равнобедренный треугольник 94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148064" y="6033193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42" name="Скругленный прямоугольник 41">
            <a:hlinkClick r:id="rId9" action="ppaction://hlinksldjump"/>
          </p:cNvPr>
          <p:cNvSpPr/>
          <p:nvPr/>
        </p:nvSpPr>
        <p:spPr>
          <a:xfrm>
            <a:off x="3923928" y="6155780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20" name="Скругленный прямоугольник 19">
            <a:hlinkClick r:id="rId3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4285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4" name="Скругленный прямоугольник 33">
            <a:hlinkClick r:id="rId4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642918"/>
            <a:ext cx="8858312" cy="6072230"/>
          </a:xfrm>
          <a:prstGeom prst="rect">
            <a:avLst/>
          </a:prstGeom>
        </p:spPr>
      </p:pic>
      <p:sp>
        <p:nvSpPr>
          <p:cNvPr id="10" name="Скругленный прямоугольник 9">
            <a:hlinkClick r:id="rId7" action="ppaction://hlinksldjump"/>
          </p:cNvPr>
          <p:cNvSpPr/>
          <p:nvPr/>
        </p:nvSpPr>
        <p:spPr>
          <a:xfrm>
            <a:off x="3824286" y="847699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15074" y="847685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3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3" name="Равнобедренный треугольник 12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>
            <a:hlinkClick r:id="rId8" action="ppaction://hlinksldjump"/>
          </p:cNvPr>
          <p:cNvSpPr/>
          <p:nvPr/>
        </p:nvSpPr>
        <p:spPr>
          <a:xfrm>
            <a:off x="1428728" y="847699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 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57290" y="1214422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910" y="185736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5984" y="1214422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4480" y="240505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966758" y="1576382"/>
            <a:ext cx="585806" cy="57626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1943080" y="1843078"/>
            <a:ext cx="1071570" cy="52863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554936" y="1571612"/>
            <a:ext cx="1188000" cy="107157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 flipV="1">
            <a:off x="954546" y="1571611"/>
            <a:ext cx="1260000" cy="597695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928662" y="1500174"/>
            <a:ext cx="1857388" cy="1764519"/>
          </a:xfrm>
          <a:prstGeom prst="ellipse">
            <a:avLst/>
          </a:prstGeom>
          <a:noFill/>
          <a:ln>
            <a:solidFill>
              <a:srgbClr val="FBF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705088" y="2605078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923900" y="210977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174061" y="151922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500166" y="151207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1738290" y="172877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1828782" y="231456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2643174" y="264318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00179" y="181450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86116" y="1500174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Дано: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(O;R)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окружность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т.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A,B,C,D 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(O;R)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AC ∩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BD=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 т.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F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Записать: пропорциональные отрезки.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>
            <a:hlinkClick r:id="" action="ppaction://hlinkshowjump?jump=nextslide"/>
          </p:cNvPr>
          <p:cNvSpPr/>
          <p:nvPr/>
        </p:nvSpPr>
        <p:spPr>
          <a:xfrm>
            <a:off x="4786314" y="2857496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7" name="Равнобедренный треугольник 66">
            <a:hlinkClick r:id="" action="ppaction://hlinkshowjump?jump=nextslide"/>
          </p:cNvPr>
          <p:cNvSpPr/>
          <p:nvPr/>
        </p:nvSpPr>
        <p:spPr>
          <a:xfrm rot="5400000" flipH="1">
            <a:off x="6072198" y="2928934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923928" y="6035030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38" name="Скругленный прямоугольник 37">
            <a:hlinkClick r:id="rId9" action="ppaction://hlinksldjump"/>
          </p:cNvPr>
          <p:cNvSpPr/>
          <p:nvPr/>
        </p:nvSpPr>
        <p:spPr>
          <a:xfrm>
            <a:off x="514806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3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 animBg="1"/>
      <p:bldP spid="30" grpId="0" animBg="1"/>
      <p:bldP spid="29" grpId="0" animBg="1"/>
      <p:bldP spid="60" grpId="0" animBg="1"/>
      <p:bldP spid="32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>
            <a:hlinkClick r:id="rId3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20" name="Скругленный прямоугольник 19">
            <a:hlinkClick r:id="rId4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4285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381235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44" y="642918"/>
            <a:ext cx="8858312" cy="6072230"/>
          </a:xfrm>
          <a:prstGeom prst="rect">
            <a:avLst/>
          </a:prstGeom>
        </p:spPr>
      </p:pic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3824286" y="847699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15074" y="847685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3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3" name="Равнобедренный треугольник 12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>
            <a:hlinkClick r:id="rId9" action="ppaction://hlinksldjump"/>
          </p:cNvPr>
          <p:cNvSpPr/>
          <p:nvPr/>
        </p:nvSpPr>
        <p:spPr>
          <a:xfrm>
            <a:off x="1428728" y="847699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1 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57290" y="1214422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910" y="185736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5984" y="1214422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4480" y="240505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966758" y="1576382"/>
            <a:ext cx="585806" cy="57626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1943080" y="1843078"/>
            <a:ext cx="1071570" cy="528638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554936" y="1571612"/>
            <a:ext cx="1188000" cy="1071570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 flipV="1">
            <a:off x="954546" y="1571611"/>
            <a:ext cx="1260000" cy="597695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928662" y="1500174"/>
            <a:ext cx="1857388" cy="1764519"/>
          </a:xfrm>
          <a:prstGeom prst="ellipse">
            <a:avLst/>
          </a:prstGeom>
          <a:noFill/>
          <a:ln>
            <a:solidFill>
              <a:srgbClr val="FBF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705088" y="2605078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923900" y="210977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174061" y="1519222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500166" y="151207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1738290" y="172877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1828782" y="2314567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2643174" y="264318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00179" y="181450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86116" y="1500174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Дано: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(O;R)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окружность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т.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A,B,C,D 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(O;R)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AC ∩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BD=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 т.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F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sym typeface="Symbol"/>
              </a:rPr>
              <a:t>Записать: пропорциональные отрезки.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68974" y="2867794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8662" y="3357562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ABD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ACD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вписанные, опирающиеся на одну и туже дугу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AD.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00100" y="507207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28662" y="3908171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BAC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CDB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вписанные, опирающиеся на одну и туже дугу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BC.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28662" y="445878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AFB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CFD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вертикальные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стороны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AF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DF; BF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CF; AB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и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CD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сходственные стороны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ABF 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CDF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1000100" y="5286388"/>
          <a:ext cx="4572033" cy="590555"/>
        </p:xfrm>
        <a:graphic>
          <a:graphicData uri="http://schemas.openxmlformats.org/presentationml/2006/ole">
            <p:oleObj spid="_x0000_s41986" name="Формула" r:id="rId10" imgW="3047760" imgH="393480" progId="Equation.3">
              <p:embed/>
            </p:oleObj>
          </a:graphicData>
        </a:graphic>
      </p:graphicFrame>
      <p:sp>
        <p:nvSpPr>
          <p:cNvPr id="43" name="Равнобедренный треугольник 42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8064" y="6033193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45" name="Скругленный прямоугольник 44">
            <a:hlinkClick r:id="rId11" action="ppaction://hlinksldjump"/>
          </p:cNvPr>
          <p:cNvSpPr/>
          <p:nvPr/>
        </p:nvSpPr>
        <p:spPr>
          <a:xfrm>
            <a:off x="3923928" y="6155780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>
            <a:hlinkClick r:id="rId2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20" name="Скругленный прямоугольник 19">
            <a:hlinkClick r:id="rId3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81235" y="14285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Проверка </a:t>
            </a:r>
            <a:r>
              <a:rPr lang="ru-RU" dirty="0" err="1" smtClean="0"/>
              <a:t>д</a:t>
            </a:r>
            <a:r>
              <a:rPr lang="en-US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4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5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3219" y="639158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2" name="Равнобедренный треугольник 11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57488" y="1428736"/>
            <a:ext cx="5572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Из точки А проведены две прямые, касающиеся окружности радиуса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в точках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и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N.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Найти длину отрезка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MN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, если расстояние от точки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до центра окружности равно </a:t>
            </a:r>
            <a:r>
              <a:rPr lang="en-US" i="1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nextslide"/>
          </p:cNvPr>
          <p:cNvSpPr/>
          <p:nvPr/>
        </p:nvSpPr>
        <p:spPr>
          <a:xfrm>
            <a:off x="4788024" y="2924944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00364" y="3071811"/>
            <a:ext cx="5429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FBF3C4"/>
              </a:solidFill>
              <a:latin typeface="+mn-lt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60727" y="108902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224" y="292893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71736" y="292893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91097" y="35783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Равнобедренный треугольник 46">
            <a:hlinkClick r:id="" action="ppaction://hlinkshowjump?jump=nextslide"/>
          </p:cNvPr>
          <p:cNvSpPr/>
          <p:nvPr/>
        </p:nvSpPr>
        <p:spPr>
          <a:xfrm rot="5400000" flipH="1">
            <a:off x="6084168" y="2996952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1216202" y="2948759"/>
            <a:ext cx="1368152" cy="1299745"/>
          </a:xfrm>
          <a:prstGeom prst="ellipse">
            <a:avLst/>
          </a:prstGeom>
          <a:noFill/>
          <a:ln>
            <a:solidFill>
              <a:srgbClr val="FBF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971600" y="1484784"/>
            <a:ext cx="859517" cy="2752142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835696" y="1484784"/>
            <a:ext cx="1080120" cy="2808312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1259632" y="3429001"/>
            <a:ext cx="669501" cy="163067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830933" y="1484784"/>
            <a:ext cx="144016" cy="30243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1804736" y="1408583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V="1">
            <a:off x="1907704" y="3429000"/>
            <a:ext cx="648072" cy="15830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вал 75"/>
          <p:cNvSpPr/>
          <p:nvPr/>
        </p:nvSpPr>
        <p:spPr>
          <a:xfrm>
            <a:off x="1893415" y="3543875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>
            <a:endCxn id="43" idx="2"/>
          </p:cNvCxnSpPr>
          <p:nvPr/>
        </p:nvCxnSpPr>
        <p:spPr>
          <a:xfrm flipV="1">
            <a:off x="1259632" y="3419145"/>
            <a:ext cx="1272329" cy="7474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2531961" y="3371281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212002" y="3371281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886275" y="337365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1907704" y="306896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5" name="Равнобедренный треугольник 34">
            <a:hlinkClick r:id="" action="ppaction://hlinkshowjump?jump=nextslide"/>
          </p:cNvPr>
          <p:cNvSpPr/>
          <p:nvPr/>
        </p:nvSpPr>
        <p:spPr>
          <a:xfrm rot="5400000" flipH="1">
            <a:off x="8576000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923928" y="6035030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39" name="Скругленный прямоугольник 38">
            <a:hlinkClick r:id="rId9" action="ppaction://hlinksldjump"/>
          </p:cNvPr>
          <p:cNvSpPr/>
          <p:nvPr/>
        </p:nvSpPr>
        <p:spPr>
          <a:xfrm>
            <a:off x="5148064" y="6165304"/>
            <a:ext cx="288000" cy="305194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1" grpId="0"/>
      <p:bldP spid="30" grpId="0"/>
      <p:bldP spid="32" grpId="0"/>
      <p:bldP spid="33" grpId="0"/>
      <p:bldP spid="46" grpId="0"/>
      <p:bldP spid="47" grpId="0" animBg="1"/>
      <p:bldP spid="48" grpId="0" animBg="1"/>
      <p:bldP spid="44" grpId="0" animBg="1"/>
      <p:bldP spid="76" grpId="0" animBg="1"/>
      <p:bldP spid="43" grpId="0" animBg="1"/>
      <p:bldP spid="42" grpId="0" animBg="1"/>
      <p:bldP spid="89" grpId="0" animBg="1"/>
      <p:bldP spid="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>
            <a:hlinkClick r:id="rId3" action="ppaction://hlinksldjump"/>
          </p:cNvPr>
          <p:cNvSpPr/>
          <p:nvPr/>
        </p:nvSpPr>
        <p:spPr>
          <a:xfrm>
            <a:off x="685801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20" name="Скругленный прямоугольник 19">
            <a:hlinkClick r:id="rId4" action="ppaction://hlinksldjump"/>
          </p:cNvPr>
          <p:cNvSpPr/>
          <p:nvPr/>
        </p:nvSpPr>
        <p:spPr>
          <a:xfrm>
            <a:off x="4619626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Решение задач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81235" y="142852"/>
            <a:ext cx="2143140" cy="571504"/>
          </a:xfrm>
          <a:prstGeom prst="roundRect">
            <a:avLst/>
          </a:prstGeom>
          <a:solidFill>
            <a:srgbClr val="2F5941"/>
          </a:solidFill>
          <a:ln w="15875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Проверка </a:t>
            </a:r>
            <a:r>
              <a:rPr lang="ru-RU" dirty="0" err="1" smtClean="0"/>
              <a:t>д</a:t>
            </a:r>
            <a:r>
              <a:rPr lang="en-US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5" action="ppaction://hlinksldjump"/>
          </p:cNvPr>
          <p:cNvSpPr/>
          <p:nvPr/>
        </p:nvSpPr>
        <p:spPr>
          <a:xfrm>
            <a:off x="142844" y="214290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Устная работа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4" name="Скругленный прямоугольник 33">
            <a:hlinkClick r:id="rId6" action="ppaction://hlinksldjump"/>
          </p:cNvPr>
          <p:cNvSpPr/>
          <p:nvPr/>
        </p:nvSpPr>
        <p:spPr>
          <a:xfrm>
            <a:off x="2714612" y="1214422"/>
            <a:ext cx="214314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 cmpd="thickThin">
            <a:solidFill>
              <a:srgbClr val="2F594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>
                <a:solidFill>
                  <a:srgbClr val="2F5941"/>
                </a:solidFill>
              </a:rPr>
              <a:t>Проверка </a:t>
            </a:r>
            <a:r>
              <a:rPr lang="ru-RU" dirty="0" err="1" smtClean="0">
                <a:solidFill>
                  <a:srgbClr val="2F5941"/>
                </a:solidFill>
              </a:rPr>
              <a:t>д</a:t>
            </a:r>
            <a:r>
              <a:rPr lang="en-US" dirty="0" smtClean="0">
                <a:solidFill>
                  <a:srgbClr val="2F5941"/>
                </a:solidFill>
              </a:rPr>
              <a:t>/</a:t>
            </a:r>
            <a:r>
              <a:rPr lang="ru-RU" dirty="0" err="1" smtClean="0">
                <a:solidFill>
                  <a:srgbClr val="2F5941"/>
                </a:solidFill>
              </a:rPr>
              <a:t>з</a:t>
            </a:r>
            <a:endParaRPr lang="ru-RU" dirty="0">
              <a:solidFill>
                <a:srgbClr val="2F594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642918"/>
            <a:ext cx="8858280" cy="607223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5875" cmpd="thickThin">
            <a:solidFill>
              <a:srgbClr val="2F59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844" y="642918"/>
            <a:ext cx="8858312" cy="607223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643174" y="857232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10" name="Скругленный прямоугольник 9">
            <a:hlinkClick r:id="rId9" action="ppaction://hlinksldjump"/>
          </p:cNvPr>
          <p:cNvSpPr/>
          <p:nvPr/>
        </p:nvSpPr>
        <p:spPr>
          <a:xfrm>
            <a:off x="4857752" y="857232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12" name="Равнобедренный треугольник 11">
            <a:hlinkClick r:id="" action="ppaction://hlinkshowjump?jump=firstslide"/>
          </p:cNvPr>
          <p:cNvSpPr/>
          <p:nvPr/>
        </p:nvSpPr>
        <p:spPr>
          <a:xfrm rot="16200000">
            <a:off x="359539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hlinkClick r:id="" action="ppaction://hlinkshowjump?jump=lastslide"/>
          </p:cNvPr>
          <p:cNvSpPr/>
          <p:nvPr/>
        </p:nvSpPr>
        <p:spPr>
          <a:xfrm rot="5400000" flipH="1">
            <a:off x="8565384" y="89295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42976" y="535782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Слайд 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00364" y="3071811"/>
            <a:ext cx="5429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FBF3C4"/>
              </a:solidFill>
              <a:latin typeface="+mn-lt"/>
              <a:cs typeface="+mn-cs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683568" y="112474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27584" y="1124744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>
            <a:hlinkClick r:id="" action="ppaction://hlinkshowjump?jump=nextslide"/>
          </p:cNvPr>
          <p:cNvSpPr/>
          <p:nvPr/>
        </p:nvSpPr>
        <p:spPr>
          <a:xfrm rot="5400000" flipH="1">
            <a:off x="7812360" y="5589240"/>
            <a:ext cx="357190" cy="357190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Рисунок 37" descr="Рисунок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813" y="639738"/>
            <a:ext cx="8858312" cy="6072230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4860032" y="1340768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Решение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60727" y="108902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57224" y="292893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71736" y="292893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91097" y="35783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1216202" y="2948759"/>
            <a:ext cx="1368152" cy="1299745"/>
          </a:xfrm>
          <a:prstGeom prst="ellipse">
            <a:avLst/>
          </a:prstGeom>
          <a:noFill/>
          <a:ln>
            <a:solidFill>
              <a:srgbClr val="FBF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H="1">
            <a:off x="971600" y="1484784"/>
            <a:ext cx="859517" cy="2752142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835696" y="1484784"/>
            <a:ext cx="1080120" cy="2808312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830933" y="1484784"/>
            <a:ext cx="144016" cy="302433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1804736" y="1408583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V="1">
            <a:off x="1907704" y="3429000"/>
            <a:ext cx="648072" cy="158306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259632" y="3419145"/>
            <a:ext cx="1272329" cy="7474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907704" y="306896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 flipV="1">
            <a:off x="1259632" y="3429001"/>
            <a:ext cx="669501" cy="163067"/>
          </a:xfrm>
          <a:prstGeom prst="line">
            <a:avLst/>
          </a:prstGeom>
          <a:ln w="254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1893415" y="3543875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2531961" y="3371281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1212002" y="3371281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1886275" y="3373659"/>
            <a:ext cx="80962" cy="9572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646834" y="854990"/>
            <a:ext cx="1500198" cy="42862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Задача 1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69" name="Скругленный прямоугольник 68">
            <a:hlinkClick r:id="rId10" action="ppaction://hlinksldjump"/>
          </p:cNvPr>
          <p:cNvSpPr/>
          <p:nvPr/>
        </p:nvSpPr>
        <p:spPr>
          <a:xfrm>
            <a:off x="4861412" y="854990"/>
            <a:ext cx="1500198" cy="30788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70" name="Равнобедренный треугольник 69">
            <a:hlinkClick r:id="" action="ppaction://hlinkshowjump?jump=firstslide"/>
          </p:cNvPr>
          <p:cNvSpPr/>
          <p:nvPr/>
        </p:nvSpPr>
        <p:spPr>
          <a:xfrm rot="16200000">
            <a:off x="359817" y="87243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Равнобедренный треугольник 70">
            <a:hlinkClick r:id="" action="ppaction://hlinkshowjump?jump=lastslide"/>
          </p:cNvPr>
          <p:cNvSpPr/>
          <p:nvPr/>
        </p:nvSpPr>
        <p:spPr>
          <a:xfrm rot="5400000" flipH="1">
            <a:off x="8565662" y="872431"/>
            <a:ext cx="214314" cy="142876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3131840" y="1772816"/>
            <a:ext cx="5328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OM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ON –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радиусы окружности; по свойству радиуса, проведенного в точку касания,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MA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NA.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AMO=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ANO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прямоугольные (по катету и гипотенузе: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OM=ON=r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OA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общая) 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OAM=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OAN.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AM=AN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AMN –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равнобедренный (по определению) 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AOM=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AON.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 свойству равнобедренного треугольника: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биссектриса, медиана и высота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MB=BN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MN.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Формула" r:id="rId11" imgW="114120" imgH="215640" progId="Equation.3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83568" y="465313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AMO)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=½MBˑAO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или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AMO)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=½MOˑAM 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Из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∆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AMO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по теореме Пифагора: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  и                                          Ответ: </a:t>
            </a:r>
          </a:p>
        </p:txBody>
      </p:sp>
      <p:sp>
        <p:nvSpPr>
          <p:cNvPr id="57" name="Равнобедренный треугольник 56">
            <a:hlinkClick r:id="" action="ppaction://hlinkshowjump?jump=previousslide"/>
          </p:cNvPr>
          <p:cNvSpPr/>
          <p:nvPr/>
        </p:nvSpPr>
        <p:spPr>
          <a:xfrm rot="16200000" flipH="1">
            <a:off x="386138" y="6356818"/>
            <a:ext cx="194934" cy="99938"/>
          </a:xfrm>
          <a:prstGeom prst="triangl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sq" cmpd="sng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7" name="Объект 66"/>
          <p:cNvGraphicFramePr>
            <a:graphicFrameLocks noChangeAspect="1"/>
          </p:cNvGraphicFramePr>
          <p:nvPr/>
        </p:nvGraphicFramePr>
        <p:xfrm>
          <a:off x="4067944" y="4941168"/>
          <a:ext cx="3017478" cy="432048"/>
        </p:xfrm>
        <a:graphic>
          <a:graphicData uri="http://schemas.openxmlformats.org/presentationml/2006/ole">
            <p:oleObj spid="_x0000_s1028" name="Формула" r:id="rId12" imgW="2234880" imgH="266400" progId="Equation.3">
              <p:embed/>
            </p:oleObj>
          </a:graphicData>
        </a:graphic>
      </p:graphicFrame>
      <p:graphicFrame>
        <p:nvGraphicFramePr>
          <p:cNvPr id="72" name="Объект 71"/>
          <p:cNvGraphicFramePr>
            <a:graphicFrameLocks noChangeAspect="1"/>
          </p:cNvGraphicFramePr>
          <p:nvPr/>
        </p:nvGraphicFramePr>
        <p:xfrm>
          <a:off x="827583" y="5373215"/>
          <a:ext cx="1584177" cy="577759"/>
        </p:xfrm>
        <a:graphic>
          <a:graphicData uri="http://schemas.openxmlformats.org/presentationml/2006/ole">
            <p:oleObj spid="_x0000_s1029" name="Формула" r:id="rId13" imgW="1079280" imgH="393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131840" y="5373216"/>
          <a:ext cx="1901031" cy="640234"/>
        </p:xfrm>
        <a:graphic>
          <a:graphicData uri="http://schemas.openxmlformats.org/presentationml/2006/ole">
            <p:oleObj spid="_x0000_s1031" name="Формула" r:id="rId14" imgW="116820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228183" y="5373216"/>
          <a:ext cx="1133545" cy="576064"/>
        </p:xfrm>
        <a:graphic>
          <a:graphicData uri="http://schemas.openxmlformats.org/presentationml/2006/ole">
            <p:oleObj spid="_x0000_s1032" name="Формула" r:id="rId15" imgW="774360" imgH="393480" progId="Equation.3">
              <p:embed/>
            </p:oleObj>
          </a:graphicData>
        </a:graphic>
      </p:graphicFrame>
      <p:sp>
        <p:nvSpPr>
          <p:cNvPr id="50" name="Скругленный прямоугольник 49"/>
          <p:cNvSpPr/>
          <p:nvPr/>
        </p:nvSpPr>
        <p:spPr>
          <a:xfrm>
            <a:off x="5148064" y="6033193"/>
            <a:ext cx="288032" cy="435468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2F5941"/>
                </a:solidFill>
              </a:rPr>
              <a:t>2</a:t>
            </a:r>
            <a:endParaRPr lang="ru-RU" b="1" dirty="0">
              <a:solidFill>
                <a:srgbClr val="2F5941"/>
              </a:solidFill>
            </a:endParaRPr>
          </a:p>
        </p:txBody>
      </p:sp>
      <p:sp>
        <p:nvSpPr>
          <p:cNvPr id="66" name="Скругленный прямоугольник 65">
            <a:hlinkClick r:id="rId16" action="ppaction://hlinksldjump"/>
          </p:cNvPr>
          <p:cNvSpPr/>
          <p:nvPr/>
        </p:nvSpPr>
        <p:spPr>
          <a:xfrm>
            <a:off x="3923928" y="6155780"/>
            <a:ext cx="288000" cy="286603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304800" dist="88900" dir="7800000" sx="80000" sy="80000" algn="ctr" rotWithShape="0">
              <a:srgbClr val="000000">
                <a:alpha val="7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/>
              <a:t>1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3880</TotalTime>
  <Words>2075</Words>
  <Application>Microsoft Office PowerPoint</Application>
  <PresentationFormat>Экран (4:3)</PresentationFormat>
  <Paragraphs>619</Paragraphs>
  <Slides>27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</dc:creator>
  <cp:lastModifiedBy>VV</cp:lastModifiedBy>
  <cp:revision>403</cp:revision>
  <dcterms:created xsi:type="dcterms:W3CDTF">2012-12-29T13:28:07Z</dcterms:created>
  <dcterms:modified xsi:type="dcterms:W3CDTF">2013-01-19T14:46:58Z</dcterms:modified>
</cp:coreProperties>
</file>