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2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05" autoAdjust="0"/>
  </p:normalViewPr>
  <p:slideViewPr>
    <p:cSldViewPr>
      <p:cViewPr>
        <p:scale>
          <a:sx n="60" d="100"/>
          <a:sy n="60" d="100"/>
        </p:scale>
        <p:origin x="-78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3F23-17F1-44A7-B392-4C309F6C3482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1FBE-EACD-4D50-A392-291A6FA0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61FBE-EACD-4D50-A392-291A6FA028CD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338846-9ECC-4F6F-A44D-D1358ADDC207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18E753-DD0F-44F8-A7CC-998F90F3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142984"/>
            <a:ext cx="5748342" cy="2868168"/>
          </a:xfrm>
        </p:spPr>
        <p:txBody>
          <a:bodyPr/>
          <a:lstStyle/>
          <a:p>
            <a:pPr algn="ctr"/>
            <a:r>
              <a:rPr lang="ru-RU" dirty="0" smtClean="0"/>
              <a:t>Подготовка учащихся к </a:t>
            </a:r>
            <a:r>
              <a:rPr lang="ru-RU" dirty="0" err="1" smtClean="0"/>
              <a:t>егэ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по французскому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857760"/>
            <a:ext cx="5114778" cy="17441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учителя французского языка</a:t>
            </a:r>
          </a:p>
          <a:p>
            <a:r>
              <a:rPr lang="ru-RU" dirty="0" smtClean="0"/>
              <a:t>МБОУ «Легойская СОШ»</a:t>
            </a:r>
          </a:p>
          <a:p>
            <a:r>
              <a:rPr lang="ru-RU" dirty="0" err="1" smtClean="0"/>
              <a:t>Усть-Алданского</a:t>
            </a:r>
            <a:r>
              <a:rPr lang="ru-RU" dirty="0" smtClean="0"/>
              <a:t> улуса</a:t>
            </a:r>
          </a:p>
          <a:p>
            <a:r>
              <a:rPr lang="ru-RU" dirty="0" smtClean="0"/>
              <a:t>Республики Саха (Якутия)</a:t>
            </a:r>
          </a:p>
          <a:p>
            <a:r>
              <a:rPr lang="ru-RU" dirty="0" smtClean="0"/>
              <a:t>Кирилловой Марии Егоровны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15716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êtes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pens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id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esprit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7119 -0.55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de plus </a:t>
            </a:r>
            <a:r>
              <a:rPr lang="en-US" b="1" dirty="0" err="1" smtClean="0">
                <a:solidFill>
                  <a:srgbClr val="FF0000"/>
                </a:solidFill>
              </a:rPr>
              <a:t>pr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ès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aupr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ès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 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pr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és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 de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apr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ès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0125 -0.496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quelles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telles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ces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ses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2552 -0.494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Aucun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Quelque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Quelqu’un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Personne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1007 -0.44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qui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qu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dont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lesquelles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54011 -0.19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aujourd’hui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28588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un jour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demain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86520"/>
            <a:ext cx="85725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hier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54914 -0.13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err="1" smtClean="0">
                <a:solidFill>
                  <a:srgbClr val="002060"/>
                </a:solidFill>
              </a:rPr>
              <a:t>Histoire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du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Louvre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4. </a:t>
            </a:r>
            <a:r>
              <a:rPr lang="en-US" sz="2800" dirty="0" err="1" smtClean="0">
                <a:solidFill>
                  <a:srgbClr val="002060"/>
                </a:solidFill>
              </a:rPr>
              <a:t>Avant</a:t>
            </a:r>
            <a:r>
              <a:rPr lang="en-US" sz="2800" dirty="0" smtClean="0">
                <a:solidFill>
                  <a:srgbClr val="002060"/>
                </a:solidFill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</a:rPr>
              <a:t>devenir</a:t>
            </a:r>
            <a:r>
              <a:rPr lang="en-US" sz="2800" dirty="0" smtClean="0">
                <a:solidFill>
                  <a:srgbClr val="002060"/>
                </a:solidFill>
              </a:rPr>
              <a:t> un </a:t>
            </a:r>
            <a:r>
              <a:rPr lang="en-US" sz="2800" dirty="0" err="1" smtClean="0">
                <a:solidFill>
                  <a:srgbClr val="002060"/>
                </a:solidFill>
              </a:rPr>
              <a:t>musée</a:t>
            </a:r>
            <a:r>
              <a:rPr lang="en-US" sz="2800" dirty="0" smtClean="0">
                <a:solidFill>
                  <a:srgbClr val="002060"/>
                </a:solidFill>
              </a:rPr>
              <a:t>, le Louvre a </a:t>
            </a:r>
            <a:r>
              <a:rPr lang="en-US" sz="2800" dirty="0" err="1" smtClean="0">
                <a:solidFill>
                  <a:srgbClr val="002060"/>
                </a:solidFill>
              </a:rPr>
              <a:t>été</a:t>
            </a:r>
            <a:r>
              <a:rPr lang="en-US" sz="2800" dirty="0" smtClean="0">
                <a:solidFill>
                  <a:srgbClr val="002060"/>
                </a:solidFill>
              </a:rPr>
              <a:t> un </a:t>
            </a:r>
            <a:r>
              <a:rPr lang="en-US" sz="2800" dirty="0" err="1" smtClean="0">
                <a:solidFill>
                  <a:srgbClr val="002060"/>
                </a:solidFill>
              </a:rPr>
              <a:t>palais</a:t>
            </a:r>
            <a:r>
              <a:rPr lang="en-US" sz="2800" dirty="0" smtClean="0">
                <a:solidFill>
                  <a:srgbClr val="002060"/>
                </a:solidFill>
              </a:rPr>
              <a:t> royal pendant des </a:t>
            </a:r>
            <a:r>
              <a:rPr lang="en-US" sz="2800" dirty="0" err="1" smtClean="0">
                <a:solidFill>
                  <a:srgbClr val="002060"/>
                </a:solidFill>
              </a:rPr>
              <a:t>siècles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</a:rPr>
              <a:t>C'était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d'abord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forteresse</a:t>
            </a:r>
            <a:r>
              <a:rPr lang="en-US" sz="2800" dirty="0" smtClean="0">
                <a:solidFill>
                  <a:srgbClr val="002060"/>
                </a:solidFill>
              </a:rPr>
              <a:t> ____________ </a:t>
            </a:r>
            <a:r>
              <a:rPr lang="en-US" sz="2800" dirty="0" err="1" smtClean="0">
                <a:solidFill>
                  <a:srgbClr val="002060"/>
                </a:solidFill>
              </a:rPr>
              <a:t>sous</a:t>
            </a:r>
            <a:r>
              <a:rPr lang="en-US" sz="2800" dirty="0" smtClean="0">
                <a:solidFill>
                  <a:srgbClr val="002060"/>
                </a:solidFill>
              </a:rPr>
              <a:t> le </a:t>
            </a:r>
            <a:r>
              <a:rPr lang="en-US" sz="2800" dirty="0" err="1" smtClean="0">
                <a:solidFill>
                  <a:srgbClr val="002060"/>
                </a:solidFill>
              </a:rPr>
              <a:t>règne</a:t>
            </a:r>
            <a:r>
              <a:rPr lang="en-US" sz="2800" dirty="0" smtClean="0">
                <a:solidFill>
                  <a:srgbClr val="002060"/>
                </a:solidFill>
              </a:rPr>
              <a:t> de Philippe </a:t>
            </a:r>
            <a:r>
              <a:rPr lang="en-US" sz="2800" dirty="0" err="1" smtClean="0">
                <a:solidFill>
                  <a:srgbClr val="002060"/>
                </a:solidFill>
              </a:rPr>
              <a:t>Auguste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CONSTRUIRE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35756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construite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5. </a:t>
            </a:r>
            <a:r>
              <a:rPr lang="en-US" sz="2800" dirty="0" smtClean="0"/>
              <a:t>Au </a:t>
            </a:r>
            <a:r>
              <a:rPr lang="en-US" sz="2800" dirty="0" err="1" smtClean="0"/>
              <a:t>XVIe</a:t>
            </a:r>
            <a:r>
              <a:rPr lang="en-US" sz="2800" dirty="0" smtClean="0"/>
              <a:t> siècle, François 1</a:t>
            </a:r>
            <a:r>
              <a:rPr lang="en-US" sz="2800" baseline="30000" dirty="0" smtClean="0"/>
              <a:t>er</a:t>
            </a:r>
            <a:r>
              <a:rPr lang="en-US" sz="2800" dirty="0" smtClean="0"/>
              <a:t> a fait </a:t>
            </a:r>
            <a:r>
              <a:rPr lang="en-US" sz="2800" dirty="0" err="1" smtClean="0"/>
              <a:t>abattre</a:t>
            </a:r>
            <a:r>
              <a:rPr lang="en-US" sz="2800" dirty="0" smtClean="0"/>
              <a:t> </a:t>
            </a:r>
            <a:r>
              <a:rPr lang="en-US" sz="2800" dirty="0" err="1" smtClean="0"/>
              <a:t>cette</a:t>
            </a:r>
            <a:r>
              <a:rPr lang="en-US" sz="2800" dirty="0" smtClean="0"/>
              <a:t> </a:t>
            </a:r>
            <a:r>
              <a:rPr lang="en-US" sz="2800" dirty="0" err="1" smtClean="0"/>
              <a:t>forteresse</a:t>
            </a:r>
            <a:r>
              <a:rPr lang="en-US" sz="2800" dirty="0" smtClean="0"/>
              <a:t> et </a:t>
            </a:r>
            <a:r>
              <a:rPr lang="en-US" sz="2800" dirty="0" err="1" smtClean="0"/>
              <a:t>construire</a:t>
            </a:r>
            <a:r>
              <a:rPr lang="en-US" sz="2800" dirty="0" smtClean="0"/>
              <a:t> à </a:t>
            </a:r>
            <a:r>
              <a:rPr lang="en-US" sz="2800" dirty="0" err="1" smtClean="0"/>
              <a:t>sa</a:t>
            </a:r>
            <a:r>
              <a:rPr lang="en-US" sz="2800" dirty="0" smtClean="0"/>
              <a:t> place un </a:t>
            </a:r>
            <a:r>
              <a:rPr lang="en-US" sz="2800" dirty="0" err="1" smtClean="0"/>
              <a:t>palais</a:t>
            </a:r>
            <a:r>
              <a:rPr lang="en-US" sz="2800" dirty="0" smtClean="0"/>
              <a:t> </a:t>
            </a:r>
            <a:r>
              <a:rPr lang="en-US" sz="2800" dirty="0" err="1" smtClean="0"/>
              <a:t>neuf</a:t>
            </a:r>
            <a:r>
              <a:rPr lang="en-US" sz="2800" dirty="0" smtClean="0"/>
              <a:t> qui a </a:t>
            </a:r>
            <a:r>
              <a:rPr lang="en-US" sz="2800" dirty="0" err="1" smtClean="0"/>
              <a:t>ensuite</a:t>
            </a:r>
            <a:r>
              <a:rPr lang="en-US" sz="2800" dirty="0" smtClean="0"/>
              <a:t> ________ </a:t>
            </a:r>
            <a:r>
              <a:rPr lang="en-US" sz="2800" dirty="0" err="1" smtClean="0"/>
              <a:t>agrandi</a:t>
            </a:r>
            <a:r>
              <a:rPr lang="en-US" sz="2800" dirty="0" smtClean="0"/>
              <a:t> par </a:t>
            </a:r>
            <a:r>
              <a:rPr lang="en-US" sz="2800" dirty="0" err="1" smtClean="0"/>
              <a:t>différents</a:t>
            </a:r>
            <a:r>
              <a:rPr lang="en-US" sz="2800" dirty="0" smtClean="0"/>
              <a:t> </a:t>
            </a:r>
            <a:r>
              <a:rPr lang="en-US" sz="2800" dirty="0" err="1" smtClean="0"/>
              <a:t>rois</a:t>
            </a:r>
            <a:r>
              <a:rPr lang="en-US" sz="2800" dirty="0" smtClean="0"/>
              <a:t>.                                                            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ETRE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just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07181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été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6. </a:t>
            </a:r>
            <a:r>
              <a:rPr lang="en-US" sz="2800" dirty="0" err="1" smtClean="0"/>
              <a:t>C'est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y a un </a:t>
            </a:r>
            <a:r>
              <a:rPr lang="en-US" sz="2800" dirty="0" err="1" smtClean="0"/>
              <a:t>peu</a:t>
            </a:r>
            <a:r>
              <a:rPr lang="en-US" sz="2800" dirty="0" smtClean="0"/>
              <a:t> plus de </a:t>
            </a:r>
            <a:r>
              <a:rPr lang="en-US" sz="2800" dirty="0" err="1" smtClean="0"/>
              <a:t>deux</a:t>
            </a:r>
            <a:r>
              <a:rPr lang="en-US" sz="2800" dirty="0" smtClean="0"/>
              <a:t> </a:t>
            </a:r>
            <a:r>
              <a:rPr lang="en-US" sz="2800" dirty="0" err="1" smtClean="0"/>
              <a:t>siècles</a:t>
            </a:r>
            <a:r>
              <a:rPr lang="en-US" sz="2800" dirty="0" smtClean="0"/>
              <a:t>, à </a:t>
            </a:r>
            <a:r>
              <a:rPr lang="en-US" sz="2800" dirty="0" err="1" smtClean="0"/>
              <a:t>l'époque</a:t>
            </a:r>
            <a:r>
              <a:rPr lang="en-US" sz="2800" dirty="0" smtClean="0"/>
              <a:t> de la  </a:t>
            </a:r>
            <a:r>
              <a:rPr lang="en-US" sz="2800" dirty="0" err="1" smtClean="0"/>
              <a:t>Révolution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 Louvre </a:t>
            </a:r>
            <a:r>
              <a:rPr lang="en-US" sz="2800" dirty="0" err="1" smtClean="0"/>
              <a:t>est</a:t>
            </a:r>
            <a:r>
              <a:rPr lang="en-US" sz="2800" dirty="0" smtClean="0"/>
              <a:t> ____________   un </a:t>
            </a:r>
            <a:r>
              <a:rPr lang="en-US" sz="2800" dirty="0" err="1" smtClean="0"/>
              <a:t>musée</a:t>
            </a:r>
            <a:r>
              <a:rPr lang="en-US" sz="2800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DEVENIR</a:t>
            </a:r>
            <a:r>
              <a:rPr lang="en-US" sz="2800" dirty="0" smtClean="0"/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250030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devenu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rgbClr val="FF0000"/>
                </a:solidFill>
              </a:rPr>
              <a:t>Le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grand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feu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de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Bouge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60000"/>
              </a:lnSpc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en-US" sz="3200" b="1" dirty="0" smtClean="0">
                <a:solidFill>
                  <a:srgbClr val="FF0000"/>
                </a:solidFill>
              </a:rPr>
              <a:t>11. </a:t>
            </a:r>
            <a:r>
              <a:rPr lang="en-US" sz="3200" dirty="0" smtClean="0">
                <a:solidFill>
                  <a:srgbClr val="002060"/>
                </a:solidFill>
              </a:rPr>
              <a:t>Le grand </a:t>
            </a:r>
            <a:r>
              <a:rPr lang="en-US" sz="3200" dirty="0" err="1" smtClean="0">
                <a:solidFill>
                  <a:srgbClr val="002060"/>
                </a:solidFill>
              </a:rPr>
              <a:t>feu</a:t>
            </a:r>
            <a:r>
              <a:rPr lang="en-US" sz="3200" dirty="0" smtClean="0">
                <a:solidFill>
                  <a:srgbClr val="002060"/>
                </a:solidFill>
              </a:rPr>
              <a:t> de </a:t>
            </a:r>
            <a:r>
              <a:rPr lang="en-US" sz="3200" dirty="0" err="1" smtClean="0">
                <a:solidFill>
                  <a:srgbClr val="002060"/>
                </a:solidFill>
              </a:rPr>
              <a:t>Bouge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remonte</a:t>
            </a:r>
            <a:r>
              <a:rPr lang="en-US" sz="3200" dirty="0" smtClean="0">
                <a:solidFill>
                  <a:srgbClr val="002060"/>
                </a:solidFill>
              </a:rPr>
              <a:t> à un passé </a:t>
            </a:r>
            <a:r>
              <a:rPr lang="en-US" sz="3200" dirty="0" err="1" smtClean="0">
                <a:solidFill>
                  <a:srgbClr val="002060"/>
                </a:solidFill>
              </a:rPr>
              <a:t>lointain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où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ancêtres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brûlaient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symboliquement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l'hiver</a:t>
            </a:r>
            <a:r>
              <a:rPr lang="en-US" sz="3200" dirty="0" smtClean="0">
                <a:solidFill>
                  <a:srgbClr val="002060"/>
                </a:solidFill>
              </a:rPr>
              <a:t> pour </a:t>
            </a:r>
            <a:r>
              <a:rPr lang="en-US" sz="3200" dirty="0" err="1" smtClean="0">
                <a:solidFill>
                  <a:srgbClr val="002060"/>
                </a:solidFill>
              </a:rPr>
              <a:t>appeler</a:t>
            </a:r>
            <a:r>
              <a:rPr lang="en-US" sz="3200" dirty="0" smtClean="0">
                <a:solidFill>
                  <a:srgbClr val="002060"/>
                </a:solidFill>
              </a:rPr>
              <a:t> au retour_______  </a:t>
            </a:r>
            <a:r>
              <a:rPr lang="en-US" sz="3200" dirty="0" err="1" smtClean="0">
                <a:solidFill>
                  <a:srgbClr val="002060"/>
                </a:solidFill>
              </a:rPr>
              <a:t>soleil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donc</a:t>
            </a:r>
            <a:r>
              <a:rPr lang="en-US" sz="3200" dirty="0" smtClean="0">
                <a:solidFill>
                  <a:srgbClr val="002060"/>
                </a:solidFill>
              </a:rPr>
              <a:t> de la vie.                                                    </a:t>
            </a:r>
          </a:p>
          <a:p>
            <a:pPr algn="just">
              <a:buNone/>
            </a:pPr>
            <a:endParaRPr lang="en-US" sz="3200" b="1" dirty="0" smtClean="0"/>
          </a:p>
          <a:p>
            <a:pPr algn="just">
              <a:buNone/>
            </a:pPr>
            <a:endParaRPr lang="en-US" sz="3200" b="1" dirty="0" smtClean="0"/>
          </a:p>
          <a:p>
            <a:pPr algn="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DE</a:t>
            </a:r>
            <a:r>
              <a:rPr lang="en-US" sz="3200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57187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du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7. </a:t>
            </a:r>
            <a:r>
              <a:rPr lang="en-US" sz="2800" dirty="0" smtClean="0"/>
              <a:t>La </a:t>
            </a:r>
            <a:r>
              <a:rPr lang="en-US" sz="2800" dirty="0" err="1" smtClean="0"/>
              <a:t>décision</a:t>
            </a:r>
            <a:r>
              <a:rPr lang="en-US" sz="2800" dirty="0" smtClean="0"/>
              <a:t> a </a:t>
            </a:r>
            <a:r>
              <a:rPr lang="en-US" sz="2800" dirty="0" err="1" smtClean="0"/>
              <a:t>été</a:t>
            </a:r>
            <a:r>
              <a:rPr lang="en-US" sz="2800" dirty="0" smtClean="0"/>
              <a:t> ______________en 1791 par </a:t>
            </a:r>
            <a:r>
              <a:rPr lang="en-US" sz="2800" dirty="0" err="1" smtClean="0"/>
              <a:t>l'Assemblée</a:t>
            </a:r>
            <a:r>
              <a:rPr lang="en-US" sz="2800" dirty="0" smtClean="0"/>
              <a:t>, et le 18 </a:t>
            </a:r>
            <a:r>
              <a:rPr lang="en-US" sz="2800" dirty="0" err="1" smtClean="0"/>
              <a:t>novembre</a:t>
            </a:r>
            <a:r>
              <a:rPr lang="en-US" sz="2800" dirty="0" smtClean="0"/>
              <a:t> 1793, pour la première </a:t>
            </a:r>
            <a:r>
              <a:rPr lang="en-US" sz="2800" dirty="0" err="1" smtClean="0"/>
              <a:t>fois</a:t>
            </a:r>
            <a:r>
              <a:rPr lang="en-US" sz="2800" dirty="0" smtClean="0"/>
              <a:t>, les </a:t>
            </a:r>
            <a:r>
              <a:rPr lang="en-US" sz="2800" dirty="0" err="1" smtClean="0"/>
              <a:t>Parisiens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venus</a:t>
            </a:r>
            <a:r>
              <a:rPr lang="en-US" sz="2800" dirty="0" smtClean="0"/>
              <a:t> </a:t>
            </a:r>
            <a:r>
              <a:rPr lang="en-US" sz="2800" dirty="0" err="1" smtClean="0"/>
              <a:t>visiter</a:t>
            </a:r>
            <a:r>
              <a:rPr lang="en-US" sz="2800" dirty="0" smtClean="0"/>
              <a:t> le nouveau </a:t>
            </a:r>
            <a:r>
              <a:rPr lang="en-US" sz="2800" dirty="0" err="1" smtClean="0"/>
              <a:t>musée</a:t>
            </a:r>
            <a:r>
              <a:rPr lang="en-US" sz="2800" dirty="0" smtClean="0"/>
              <a:t>.                                             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PRENDRE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141546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prise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8. </a:t>
            </a:r>
            <a:r>
              <a:rPr lang="en-US" sz="2800" dirty="0" err="1" smtClean="0"/>
              <a:t>Depuis</a:t>
            </a:r>
            <a:r>
              <a:rPr lang="en-US" sz="2800" dirty="0" smtClean="0"/>
              <a:t>  ______________  date, le Louvre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toujours</a:t>
            </a:r>
            <a:r>
              <a:rPr lang="en-US" sz="2800" dirty="0" smtClean="0"/>
              <a:t> un </a:t>
            </a:r>
            <a:r>
              <a:rPr lang="en-US" sz="2800" dirty="0" err="1" smtClean="0"/>
              <a:t>musée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a beaucoup </a:t>
            </a:r>
            <a:r>
              <a:rPr lang="en-US" sz="2800" dirty="0" err="1" smtClean="0"/>
              <a:t>changé</a:t>
            </a:r>
            <a:r>
              <a:rPr lang="en-US" sz="2800" dirty="0" smtClean="0"/>
              <a:t>.            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CE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135729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cette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9. </a:t>
            </a:r>
            <a:r>
              <a:rPr lang="en-US" sz="2800" dirty="0" smtClean="0"/>
              <a:t>Pendant </a:t>
            </a:r>
            <a:r>
              <a:rPr lang="en-US" sz="2800" dirty="0" err="1" smtClean="0"/>
              <a:t>très</a:t>
            </a:r>
            <a:r>
              <a:rPr lang="en-US" sz="2800" dirty="0" smtClean="0"/>
              <a:t> </a:t>
            </a:r>
            <a:r>
              <a:rPr lang="en-US" sz="2800" dirty="0" err="1" smtClean="0"/>
              <a:t>longtemps</a:t>
            </a:r>
            <a:r>
              <a:rPr lang="en-US" sz="2800" dirty="0" smtClean="0"/>
              <a:t> le </a:t>
            </a:r>
            <a:r>
              <a:rPr lang="en-US" sz="2800" dirty="0" err="1" smtClean="0"/>
              <a:t>musée</a:t>
            </a:r>
            <a:r>
              <a:rPr lang="en-US" sz="2800" dirty="0" smtClean="0"/>
              <a:t> </a:t>
            </a:r>
            <a:r>
              <a:rPr lang="en-US" sz="2800" dirty="0" err="1" smtClean="0"/>
              <a:t>n'a</a:t>
            </a:r>
            <a:r>
              <a:rPr lang="en-US" sz="2800" dirty="0" smtClean="0"/>
              <a:t> </a:t>
            </a:r>
            <a:r>
              <a:rPr lang="en-US" sz="2800" dirty="0" err="1" smtClean="0"/>
              <a:t>occupé</a:t>
            </a:r>
            <a:r>
              <a:rPr lang="en-US" sz="2800" dirty="0" smtClean="0"/>
              <a:t> </a:t>
            </a:r>
            <a:r>
              <a:rPr lang="en-US" sz="2800" dirty="0" err="1" smtClean="0"/>
              <a:t>qu'une</a:t>
            </a:r>
            <a:r>
              <a:rPr lang="en-US" sz="2800" dirty="0" smtClean="0"/>
              <a:t> </a:t>
            </a:r>
            <a:r>
              <a:rPr lang="en-US" sz="2800" dirty="0" err="1" smtClean="0"/>
              <a:t>partie</a:t>
            </a:r>
            <a:r>
              <a:rPr lang="en-US" sz="2800" dirty="0" smtClean="0"/>
              <a:t> des  </a:t>
            </a:r>
            <a:r>
              <a:rPr lang="en-US" sz="2800" dirty="0" err="1" smtClean="0"/>
              <a:t>bâtiments</a:t>
            </a:r>
            <a:r>
              <a:rPr lang="en-US" sz="2800" dirty="0" smtClean="0"/>
              <a:t> de </a:t>
            </a:r>
            <a:r>
              <a:rPr lang="en-US" sz="2800" dirty="0" err="1" smtClean="0"/>
              <a:t>l'ancien</a:t>
            </a:r>
            <a:r>
              <a:rPr lang="en-US" sz="2800" dirty="0" smtClean="0"/>
              <a:t> </a:t>
            </a:r>
            <a:r>
              <a:rPr lang="en-US" sz="2800" dirty="0" err="1" smtClean="0"/>
              <a:t>palais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cohabitait</a:t>
            </a:r>
            <a:r>
              <a:rPr lang="en-US" sz="2800" dirty="0" smtClean="0"/>
              <a:t> avec  ____________  administrations. Le </a:t>
            </a:r>
            <a:r>
              <a:rPr lang="en-US" sz="2800" dirty="0" err="1" smtClean="0"/>
              <a:t>ministère</a:t>
            </a:r>
            <a:r>
              <a:rPr lang="en-US" sz="2800" dirty="0" smtClean="0"/>
              <a:t> des Finances y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resté</a:t>
            </a:r>
            <a:r>
              <a:rPr lang="en-US" sz="2800" dirty="0" smtClean="0"/>
              <a:t>, </a:t>
            </a:r>
            <a:r>
              <a:rPr lang="en-US" sz="2800" dirty="0" err="1" smtClean="0"/>
              <a:t>jusqu'en</a:t>
            </a:r>
            <a:r>
              <a:rPr lang="en-US" sz="2800" dirty="0" smtClean="0"/>
              <a:t> 1988.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DIFFÉRENT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344291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différentes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10. </a:t>
            </a:r>
            <a:r>
              <a:rPr lang="en-US" sz="2800" dirty="0" smtClean="0"/>
              <a:t>En </a:t>
            </a:r>
            <a:r>
              <a:rPr lang="en-US" sz="2800" dirty="0" err="1" smtClean="0"/>
              <a:t>moins</a:t>
            </a:r>
            <a:r>
              <a:rPr lang="en-US" sz="2800" dirty="0" smtClean="0"/>
              <a:t> de </a:t>
            </a:r>
            <a:r>
              <a:rPr lang="en-US" sz="2800" dirty="0" err="1" smtClean="0"/>
              <a:t>quinze</a:t>
            </a:r>
            <a:r>
              <a:rPr lang="en-US" sz="2800" dirty="0" smtClean="0"/>
              <a:t> </a:t>
            </a:r>
            <a:r>
              <a:rPr lang="en-US" sz="2800" dirty="0" err="1" smtClean="0"/>
              <a:t>ans</a:t>
            </a:r>
            <a:r>
              <a:rPr lang="en-US" sz="2800" dirty="0" smtClean="0"/>
              <a:t>, le Louvre a </a:t>
            </a:r>
            <a:r>
              <a:rPr lang="en-US" sz="2800" dirty="0" err="1" smtClean="0"/>
              <a:t>été</a:t>
            </a:r>
            <a:r>
              <a:rPr lang="en-US" sz="2800" dirty="0" smtClean="0"/>
              <a:t> </a:t>
            </a:r>
            <a:r>
              <a:rPr lang="en-US" sz="2800" dirty="0" err="1" smtClean="0"/>
              <a:t>considérablement</a:t>
            </a:r>
            <a:r>
              <a:rPr lang="en-US" sz="2800" dirty="0" smtClean="0"/>
              <a:t>  </a:t>
            </a:r>
            <a:r>
              <a:rPr lang="en-US" sz="2800" dirty="0" err="1" smtClean="0"/>
              <a:t>transformé</a:t>
            </a:r>
            <a:r>
              <a:rPr lang="en-US" sz="2800" dirty="0" smtClean="0"/>
              <a:t> et </a:t>
            </a:r>
            <a:r>
              <a:rPr lang="en-US" sz="2800" dirty="0" err="1" smtClean="0"/>
              <a:t>agrandi</a:t>
            </a:r>
            <a:r>
              <a:rPr lang="en-US" sz="2800" dirty="0" smtClean="0"/>
              <a:t>. Les  ____________  </a:t>
            </a:r>
            <a:r>
              <a:rPr lang="en-US" sz="2800" dirty="0" err="1" smtClean="0"/>
              <a:t>ont</a:t>
            </a:r>
            <a:r>
              <a:rPr lang="en-US" sz="2800" dirty="0" smtClean="0"/>
              <a:t> </a:t>
            </a:r>
            <a:r>
              <a:rPr lang="en-US" sz="2800" dirty="0" err="1" smtClean="0"/>
              <a:t>été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/>
              <a:t>terminés</a:t>
            </a:r>
            <a:r>
              <a:rPr lang="en-US" sz="2800" dirty="0" smtClean="0"/>
              <a:t> </a:t>
            </a:r>
            <a:r>
              <a:rPr lang="en-US" sz="2800" dirty="0" err="1" smtClean="0"/>
              <a:t>avant</a:t>
            </a:r>
            <a:r>
              <a:rPr lang="en-US" sz="2800" dirty="0" smtClean="0"/>
              <a:t> la fin de </a:t>
            </a:r>
            <a:r>
              <a:rPr lang="en-US" sz="2800" dirty="0" err="1" smtClean="0"/>
              <a:t>notre</a:t>
            </a:r>
            <a:r>
              <a:rPr lang="en-US" sz="2800" dirty="0" smtClean="0"/>
              <a:t> siècle.                                    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TRAVAIL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264318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travaux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Maison</a:t>
            </a:r>
            <a:r>
              <a:rPr lang="en-US" dirty="0" smtClean="0"/>
              <a:t> de la radio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11.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Le 14 </a:t>
            </a:r>
            <a:r>
              <a:rPr lang="en-US" dirty="0" err="1" smtClean="0"/>
              <a:t>décembre</a:t>
            </a:r>
            <a:r>
              <a:rPr lang="en-US" dirty="0" smtClean="0"/>
              <a:t> 1963, le </a:t>
            </a:r>
            <a:r>
              <a:rPr lang="en-US" dirty="0" err="1" smtClean="0"/>
              <a:t>général</a:t>
            </a:r>
            <a:r>
              <a:rPr lang="en-US" dirty="0" smtClean="0"/>
              <a:t> de Gaulle </a:t>
            </a:r>
            <a:r>
              <a:rPr lang="en-US" dirty="0" err="1" smtClean="0"/>
              <a:t>inaugure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  de la radio </a:t>
            </a:r>
            <a:r>
              <a:rPr lang="en-US" dirty="0" err="1" smtClean="0"/>
              <a:t>sur</a:t>
            </a:r>
            <a:r>
              <a:rPr lang="en-US" dirty="0" smtClean="0"/>
              <a:t> les _______ de la Seine.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BORD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786058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BORDS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12.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Aujourd'hui</a:t>
            </a:r>
            <a:r>
              <a:rPr lang="en-US" dirty="0" smtClean="0"/>
              <a:t>, Radio France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l'un</a:t>
            </a:r>
            <a:r>
              <a:rPr lang="en-US" dirty="0" smtClean="0"/>
              <a:t> des plus </a:t>
            </a:r>
            <a:r>
              <a:rPr lang="en-US" dirty="0" err="1" smtClean="0"/>
              <a:t>importants</a:t>
            </a:r>
            <a:r>
              <a:rPr lang="en-US" dirty="0" smtClean="0"/>
              <a:t>  ____________  du monde. 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RÉSEAU</a:t>
            </a:r>
            <a:r>
              <a:rPr lang="en-US" dirty="0" smtClean="0"/>
              <a:t> </a:t>
            </a:r>
            <a:endParaRPr lang="ru-RU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2214554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  <a:latin typeface="Arial"/>
                <a:cs typeface="Arial"/>
              </a:rPr>
              <a:t>ÉSEAUX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239000" cy="574138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13.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C'est</a:t>
            </a:r>
            <a:r>
              <a:rPr lang="en-US" dirty="0" smtClean="0"/>
              <a:t> </a:t>
            </a:r>
            <a:r>
              <a:rPr lang="en-US" dirty="0" err="1" smtClean="0"/>
              <a:t>d'abord</a:t>
            </a:r>
            <a:r>
              <a:rPr lang="en-US" dirty="0" smtClean="0"/>
              <a:t> France Inter avec son </a:t>
            </a:r>
            <a:r>
              <a:rPr lang="en-US" dirty="0" err="1" smtClean="0"/>
              <a:t>programme</a:t>
            </a:r>
            <a:r>
              <a:rPr lang="en-US" dirty="0" smtClean="0"/>
              <a:t>, </a:t>
            </a:r>
            <a:r>
              <a:rPr lang="en-US" dirty="0" err="1" smtClean="0"/>
              <a:t>puis</a:t>
            </a:r>
            <a:r>
              <a:rPr lang="en-US" dirty="0" smtClean="0"/>
              <a:t> les radios ~ </a:t>
            </a:r>
            <a:r>
              <a:rPr lang="en-US" dirty="0" err="1" smtClean="0"/>
              <a:t>spécialisées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France </a:t>
            </a:r>
            <a:r>
              <a:rPr lang="en-US" dirty="0" err="1" smtClean="0"/>
              <a:t>Musique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France Info qui </a:t>
            </a:r>
            <a:r>
              <a:rPr lang="en-US" dirty="0" err="1" smtClean="0"/>
              <a:t>donne</a:t>
            </a:r>
            <a:r>
              <a:rPr lang="en-US" dirty="0" smtClean="0"/>
              <a:t> des </a:t>
            </a:r>
            <a:r>
              <a:rPr lang="en-US" dirty="0" err="1" smtClean="0"/>
              <a:t>informations</a:t>
            </a:r>
            <a:r>
              <a:rPr lang="en-US" dirty="0" smtClean="0"/>
              <a:t> ______________    la </a:t>
            </a:r>
            <a:r>
              <a:rPr lang="en-US" dirty="0" err="1" smtClean="0"/>
              <a:t>journée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TOUT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500306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TOUTE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239000" cy="574138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14.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C'est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Radio France </a:t>
            </a:r>
            <a:r>
              <a:rPr lang="en-US" dirty="0" err="1" smtClean="0"/>
              <a:t>Internationale</a:t>
            </a:r>
            <a:r>
              <a:rPr lang="en-US" dirty="0" smtClean="0"/>
              <a:t> (RFI) qui </a:t>
            </a:r>
            <a:r>
              <a:rPr lang="en-US" dirty="0" err="1" smtClean="0"/>
              <a:t>permet</a:t>
            </a:r>
            <a:r>
              <a:rPr lang="en-US" dirty="0" smtClean="0"/>
              <a:t> à 100  millions d' _________ de </a:t>
            </a:r>
            <a:r>
              <a:rPr lang="en-US" dirty="0" err="1" smtClean="0"/>
              <a:t>garder</a:t>
            </a:r>
            <a:r>
              <a:rPr lang="en-US" dirty="0" smtClean="0"/>
              <a:t> le contact avec la France et la langue </a:t>
            </a:r>
            <a:r>
              <a:rPr lang="en-US" dirty="0" err="1" smtClean="0"/>
              <a:t>française</a:t>
            </a:r>
            <a:r>
              <a:rPr lang="en-US" dirty="0" smtClean="0"/>
              <a:t>.        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AUDUTEUR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1357298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AUDITEURS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239000" cy="574138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15.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RFI propose des </a:t>
            </a:r>
            <a:r>
              <a:rPr lang="en-US" dirty="0" err="1" smtClean="0"/>
              <a:t>émissions</a:t>
            </a:r>
            <a:r>
              <a:rPr lang="en-US" dirty="0" smtClean="0"/>
              <a:t> en FM </a:t>
            </a:r>
            <a:r>
              <a:rPr lang="en-US" dirty="0" err="1" smtClean="0"/>
              <a:t>dans</a:t>
            </a:r>
            <a:r>
              <a:rPr lang="en-US" dirty="0" smtClean="0"/>
              <a:t> les pays </a:t>
            </a:r>
            <a:r>
              <a:rPr lang="en-US" dirty="0" err="1" smtClean="0"/>
              <a:t>où</a:t>
            </a:r>
            <a:r>
              <a:rPr lang="en-US" dirty="0" smtClean="0"/>
              <a:t> les </a:t>
            </a:r>
            <a:r>
              <a:rPr lang="en-US" dirty="0" err="1" smtClean="0"/>
              <a:t>auditeurs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plus ______________ </a:t>
            </a:r>
            <a:endParaRPr lang="ru-RU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/>
              <a:t>                                                                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NOMBREUX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928802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NOMBREUX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239000" cy="574138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en-US" b="1" dirty="0" smtClean="0">
                <a:solidFill>
                  <a:srgbClr val="C00000"/>
                </a:solidFill>
              </a:rPr>
              <a:t>16.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télévision</a:t>
            </a:r>
            <a:r>
              <a:rPr lang="en-US" dirty="0" smtClean="0"/>
              <a:t> ne </a:t>
            </a:r>
            <a:r>
              <a:rPr lang="en-US" dirty="0" err="1" smtClean="0"/>
              <a:t>lui</a:t>
            </a:r>
            <a:r>
              <a:rPr lang="en-US" dirty="0" smtClean="0"/>
              <a:t> fait pas encore </a:t>
            </a:r>
            <a:r>
              <a:rPr lang="en-US" dirty="0" err="1" smtClean="0"/>
              <a:t>vraiment</a:t>
            </a:r>
            <a:r>
              <a:rPr lang="en-US" dirty="0" smtClean="0"/>
              <a:t> concurrence, RFI rend </a:t>
            </a:r>
            <a:r>
              <a:rPr lang="en-US" dirty="0" err="1" smtClean="0"/>
              <a:t>compte</a:t>
            </a:r>
            <a:r>
              <a:rPr lang="en-US" dirty="0" smtClean="0"/>
              <a:t> des </a:t>
            </a:r>
            <a:r>
              <a:rPr lang="en-US" dirty="0" err="1" smtClean="0"/>
              <a:t>événements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monde 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rivales</a:t>
            </a:r>
            <a:r>
              <a:rPr lang="en-US" dirty="0" smtClean="0"/>
              <a:t> </a:t>
            </a:r>
            <a:r>
              <a:rPr lang="en-US" dirty="0" err="1" smtClean="0"/>
              <a:t>étrangères</a:t>
            </a:r>
            <a:r>
              <a:rPr lang="en-US" dirty="0" smtClean="0"/>
              <a:t>.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BIEN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1928802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MIEUX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en-US" sz="3200" b="1" dirty="0" smtClean="0">
                <a:solidFill>
                  <a:srgbClr val="FF0000"/>
                </a:solidFill>
              </a:rPr>
              <a:t>12. </a:t>
            </a:r>
            <a:r>
              <a:rPr lang="en-US" sz="4000" b="1" dirty="0" err="1" smtClean="0">
                <a:solidFill>
                  <a:srgbClr val="002060"/>
                </a:solidFill>
              </a:rPr>
              <a:t>Dans</a:t>
            </a:r>
            <a:r>
              <a:rPr lang="en-US" sz="4000" b="1" dirty="0" smtClean="0">
                <a:solidFill>
                  <a:srgbClr val="002060"/>
                </a:solidFill>
              </a:rPr>
              <a:t> ___________ </a:t>
            </a:r>
            <a:r>
              <a:rPr lang="en-US" sz="4000" b="1" dirty="0" err="1" smtClean="0">
                <a:solidFill>
                  <a:srgbClr val="002060"/>
                </a:solidFill>
              </a:rPr>
              <a:t>l'Europe</a:t>
            </a:r>
            <a:r>
              <a:rPr lang="en-US" sz="4000" b="1" dirty="0" smtClean="0">
                <a:solidFill>
                  <a:srgbClr val="002060"/>
                </a:solidFill>
              </a:rPr>
              <a:t> subsistent encore des traditions </a:t>
            </a:r>
            <a:r>
              <a:rPr lang="en-US" sz="4000" b="1" dirty="0" err="1" smtClean="0">
                <a:solidFill>
                  <a:srgbClr val="002060"/>
                </a:solidFill>
              </a:rPr>
              <a:t>liées</a:t>
            </a:r>
            <a:r>
              <a:rPr lang="en-US" sz="4000" b="1" dirty="0" smtClean="0">
                <a:solidFill>
                  <a:srgbClr val="002060"/>
                </a:solidFill>
              </a:rPr>
              <a:t> à </a:t>
            </a:r>
            <a:r>
              <a:rPr lang="en-US" sz="4000" b="1" dirty="0" err="1" smtClean="0">
                <a:solidFill>
                  <a:srgbClr val="002060"/>
                </a:solidFill>
              </a:rPr>
              <a:t>ces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anciennes</a:t>
            </a:r>
            <a:r>
              <a:rPr lang="en-US" sz="4000" b="1" dirty="0" smtClean="0">
                <a:solidFill>
                  <a:srgbClr val="002060"/>
                </a:solidFill>
              </a:rPr>
              <a:t> traditions. </a:t>
            </a:r>
            <a:r>
              <a:rPr lang="en-US" sz="4000" b="1" dirty="0" err="1" smtClean="0">
                <a:solidFill>
                  <a:srgbClr val="002060"/>
                </a:solidFill>
              </a:rPr>
              <a:t>C'est</a:t>
            </a:r>
            <a:r>
              <a:rPr lang="en-US" sz="4000" b="1" dirty="0" smtClean="0">
                <a:solidFill>
                  <a:srgbClr val="002060"/>
                </a:solidFill>
              </a:rPr>
              <a:t> le </a:t>
            </a:r>
            <a:r>
              <a:rPr lang="en-US" sz="4000" b="1" dirty="0" err="1" smtClean="0">
                <a:solidFill>
                  <a:srgbClr val="002060"/>
                </a:solidFill>
              </a:rPr>
              <a:t>cas</a:t>
            </a:r>
            <a:r>
              <a:rPr lang="en-US" sz="4000" b="1" dirty="0" smtClean="0">
                <a:solidFill>
                  <a:srgbClr val="002060"/>
                </a:solidFill>
              </a:rPr>
              <a:t> à </a:t>
            </a:r>
            <a:r>
              <a:rPr lang="en-US" sz="4000" b="1" dirty="0" err="1" smtClean="0">
                <a:solidFill>
                  <a:srgbClr val="002060"/>
                </a:solidFill>
              </a:rPr>
              <a:t>Bouge</a:t>
            </a:r>
            <a:r>
              <a:rPr lang="en-US" sz="4000" b="1" dirty="0" smtClean="0">
                <a:solidFill>
                  <a:srgbClr val="002060"/>
                </a:solidFill>
              </a:rPr>
              <a:t>.                                                                                                                  </a:t>
            </a:r>
          </a:p>
          <a:p>
            <a:pPr algn="just">
              <a:buNone/>
            </a:pPr>
            <a:endParaRPr lang="en-US" sz="3200" b="1" dirty="0" smtClean="0"/>
          </a:p>
          <a:p>
            <a:pPr algn="just">
              <a:buNone/>
            </a:pPr>
            <a:endParaRPr lang="en-US" sz="3200" b="1" dirty="0" smtClean="0"/>
          </a:p>
          <a:p>
            <a:pPr algn="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TOUT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100010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toute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devenaient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se </a:t>
            </a:r>
            <a:r>
              <a:rPr lang="en-US" b="1" dirty="0" err="1" smtClean="0">
                <a:solidFill>
                  <a:srgbClr val="FF0000"/>
                </a:solidFill>
              </a:rPr>
              <a:t>sentait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sentait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ressemblaient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32465 -0.7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3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dans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avec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chez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02987 -0.74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1chien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loup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tigre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lion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7222 -0.55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fit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mit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finit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816 -0.55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peu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beaucoup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assez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petit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0157 -0.43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alors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ême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d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éjà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encore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349 -0.43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1" dirty="0" err="1" smtClean="0"/>
              <a:t>L'œuf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Pinokio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	La </a:t>
            </a:r>
            <a:r>
              <a:rPr lang="en-US" sz="1800" dirty="0" err="1" smtClean="0"/>
              <a:t>nuit</a:t>
            </a:r>
            <a:r>
              <a:rPr lang="en-US" sz="1800" dirty="0" smtClean="0"/>
              <a:t> </a:t>
            </a:r>
            <a:r>
              <a:rPr lang="en-US" sz="1800" dirty="0" err="1" smtClean="0"/>
              <a:t>tombait</a:t>
            </a:r>
            <a:r>
              <a:rPr lang="en-US" sz="1800" dirty="0" smtClean="0"/>
              <a:t> et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, qui </a:t>
            </a:r>
            <a:r>
              <a:rPr lang="en-US" sz="1800" dirty="0" err="1" smtClean="0"/>
              <a:t>n'avait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mangé</a:t>
            </a:r>
            <a:r>
              <a:rPr lang="en-US" sz="1800" dirty="0" smtClean="0"/>
              <a:t> se </a:t>
            </a:r>
            <a:r>
              <a:rPr lang="en-US" sz="1800" dirty="0" err="1" smtClean="0"/>
              <a:t>sentit</a:t>
            </a:r>
            <a:r>
              <a:rPr lang="en-US" sz="1800" dirty="0" smtClean="0"/>
              <a:t> des </a:t>
            </a:r>
            <a:r>
              <a:rPr lang="en-US" sz="1800" dirty="0" err="1" smtClean="0"/>
              <a:t>tiraillements</a:t>
            </a:r>
            <a:r>
              <a:rPr lang="en-US" sz="1800" dirty="0" smtClean="0"/>
              <a:t> </a:t>
            </a:r>
            <a:r>
              <a:rPr lang="en-US" sz="1800" dirty="0" err="1" smtClean="0"/>
              <a:t>d'estomac</a:t>
            </a:r>
            <a:r>
              <a:rPr lang="en-US" sz="1800" dirty="0" smtClean="0"/>
              <a:t> qui </a:t>
            </a:r>
            <a:r>
              <a:rPr lang="en-US" sz="1800" b="1" dirty="0" smtClean="0">
                <a:solidFill>
                  <a:srgbClr val="FF0000"/>
                </a:solidFill>
              </a:rPr>
              <a:t>A22 </a:t>
            </a:r>
            <a:r>
              <a:rPr lang="en-US" sz="1800" dirty="0" smtClean="0">
                <a:solidFill>
                  <a:srgbClr val="FF0000"/>
                </a:solidFill>
              </a:rPr>
              <a:t>___ </a:t>
            </a:r>
            <a:r>
              <a:rPr lang="en-US" sz="1800" dirty="0" smtClean="0"/>
              <a:t>fort à de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A23 ________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les </a:t>
            </a:r>
            <a:r>
              <a:rPr lang="en-US" sz="1800" dirty="0" err="1" smtClean="0"/>
              <a:t>enfants</a:t>
            </a:r>
            <a:r>
              <a:rPr lang="en-US" sz="1800" dirty="0" smtClean="0"/>
              <a:t>,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grandit</a:t>
            </a:r>
            <a:r>
              <a:rPr lang="en-US" sz="1800" dirty="0" smtClean="0"/>
              <a:t> </a:t>
            </a:r>
            <a:r>
              <a:rPr lang="en-US" sz="1800" dirty="0" err="1" smtClean="0"/>
              <a:t>vite</a:t>
            </a:r>
            <a:r>
              <a:rPr lang="en-US" sz="1800" dirty="0" smtClean="0"/>
              <a:t>; et, en </a:t>
            </a:r>
            <a:r>
              <a:rPr lang="en-US" sz="1800" dirty="0" err="1" smtClean="0"/>
              <a:t>quelques</a:t>
            </a:r>
            <a:r>
              <a:rPr lang="en-US" sz="1800" dirty="0" smtClean="0"/>
              <a:t> instants </a:t>
            </a:r>
            <a:r>
              <a:rPr lang="en-US" sz="1800" dirty="0" err="1" smtClean="0"/>
              <a:t>l'appétit</a:t>
            </a:r>
            <a:r>
              <a:rPr lang="en-US" sz="1800" dirty="0" smtClean="0"/>
              <a:t> </a:t>
            </a:r>
            <a:r>
              <a:rPr lang="en-US" sz="1800" dirty="0" err="1" smtClean="0"/>
              <a:t>devint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faim</a:t>
            </a:r>
            <a:r>
              <a:rPr lang="en-US" sz="1800" dirty="0" smtClean="0"/>
              <a:t>; </a:t>
            </a:r>
            <a:r>
              <a:rPr lang="en-US" sz="1800" dirty="0" err="1" smtClean="0"/>
              <a:t>cette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, ne </a:t>
            </a:r>
            <a:r>
              <a:rPr lang="en-US" sz="1800" dirty="0" err="1" smtClean="0"/>
              <a:t>voyant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 </a:t>
            </a:r>
            <a:r>
              <a:rPr lang="en-US" sz="1800" dirty="0" err="1" smtClean="0"/>
              <a:t>venir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changea</a:t>
            </a:r>
            <a:r>
              <a:rPr lang="en-US" sz="1800" dirty="0" smtClean="0"/>
              <a:t> en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de </a:t>
            </a:r>
            <a:r>
              <a:rPr lang="en-US" sz="1800" b="1" dirty="0" smtClean="0">
                <a:solidFill>
                  <a:srgbClr val="FF0000"/>
                </a:solidFill>
              </a:rPr>
              <a:t>A24 ______ </a:t>
            </a:r>
            <a:r>
              <a:rPr lang="en-US" sz="1800" dirty="0" smtClean="0"/>
              <a:t>.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se </a:t>
            </a:r>
            <a:r>
              <a:rPr lang="en-US" sz="1800" b="1" dirty="0" smtClean="0">
                <a:solidFill>
                  <a:srgbClr val="FF0000"/>
                </a:solidFill>
              </a:rPr>
              <a:t>A25 _____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alors</a:t>
            </a:r>
            <a:r>
              <a:rPr lang="en-US" sz="1800" dirty="0" smtClean="0"/>
              <a:t> à </a:t>
            </a:r>
            <a:r>
              <a:rPr lang="en-US" sz="1800" dirty="0" err="1" smtClean="0"/>
              <a:t>courir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chambre</a:t>
            </a:r>
            <a:r>
              <a:rPr lang="en-US" sz="1800" dirty="0" smtClean="0"/>
              <a:t>, à </a:t>
            </a:r>
            <a:r>
              <a:rPr lang="en-US" sz="1800" dirty="0" err="1" smtClean="0"/>
              <a:t>fouiller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tiroirs</a:t>
            </a:r>
            <a:r>
              <a:rPr lang="en-US" sz="1800" dirty="0" smtClean="0"/>
              <a:t>, à </a:t>
            </a:r>
            <a:r>
              <a:rPr lang="en-US" sz="1800" dirty="0" err="1" smtClean="0"/>
              <a:t>fureter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tous</a:t>
            </a:r>
            <a:r>
              <a:rPr lang="en-US" sz="1800" dirty="0" smtClean="0"/>
              <a:t> les </a:t>
            </a:r>
            <a:r>
              <a:rPr lang="en-US" sz="1800" dirty="0" err="1" smtClean="0"/>
              <a:t>recoins</a:t>
            </a:r>
            <a:r>
              <a:rPr lang="en-US" sz="1800" dirty="0" smtClean="0"/>
              <a:t> à la </a:t>
            </a:r>
            <a:r>
              <a:rPr lang="en-US" sz="1800" dirty="0" err="1" smtClean="0"/>
              <a:t>recherchce</a:t>
            </a:r>
            <a:r>
              <a:rPr lang="en-US" sz="1800" dirty="0" smtClean="0"/>
              <a:t> d'un </a:t>
            </a:r>
            <a:r>
              <a:rPr lang="en-US" sz="1800" b="1" dirty="0" smtClean="0">
                <a:solidFill>
                  <a:srgbClr val="FF0000"/>
                </a:solidFill>
              </a:rPr>
              <a:t>A26 ____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de pain, </a:t>
            </a:r>
            <a:r>
              <a:rPr lang="en-US" sz="1800" b="1" dirty="0" smtClean="0">
                <a:solidFill>
                  <a:srgbClr val="FF0000"/>
                </a:solidFill>
              </a:rPr>
              <a:t>A27 ______ </a:t>
            </a:r>
            <a:r>
              <a:rPr lang="en-US" sz="1800" dirty="0" smtClean="0"/>
              <a:t>tout </a:t>
            </a:r>
            <a:r>
              <a:rPr lang="en-US" sz="1800" dirty="0" err="1" smtClean="0"/>
              <a:t>rassis</a:t>
            </a:r>
            <a:r>
              <a:rPr lang="en-US" sz="1800" dirty="0" smtClean="0"/>
              <a:t>, d'un petit </a:t>
            </a:r>
            <a:r>
              <a:rPr lang="en-US" sz="1800" dirty="0" err="1" smtClean="0"/>
              <a:t>croûton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vieil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, d'un </a:t>
            </a:r>
            <a:r>
              <a:rPr lang="en-US" sz="1800" dirty="0" err="1" smtClean="0"/>
              <a:t>peu</a:t>
            </a:r>
            <a:r>
              <a:rPr lang="en-US" sz="1800" dirty="0" smtClean="0"/>
              <a:t> de </a:t>
            </a:r>
            <a:r>
              <a:rPr lang="en-US" sz="1800" dirty="0" err="1" smtClean="0"/>
              <a:t>soupe</a:t>
            </a:r>
            <a:r>
              <a:rPr lang="en-US" sz="1800" dirty="0" smtClean="0"/>
              <a:t> </a:t>
            </a:r>
            <a:r>
              <a:rPr lang="en-US" sz="1800" dirty="0" err="1" smtClean="0"/>
              <a:t>moisie</a:t>
            </a:r>
            <a:r>
              <a:rPr lang="en-US" sz="1800" dirty="0" smtClean="0"/>
              <a:t>, </a:t>
            </a:r>
            <a:r>
              <a:rPr lang="en-US" sz="1800" dirty="0" err="1" smtClean="0"/>
              <a:t>d'une</a:t>
            </a:r>
            <a:r>
              <a:rPr lang="en-US" sz="1800" dirty="0" smtClean="0"/>
              <a:t> arête de </a:t>
            </a:r>
            <a:r>
              <a:rPr lang="en-US" sz="1800" dirty="0" err="1" smtClean="0"/>
              <a:t>poisson</a:t>
            </a:r>
            <a:r>
              <a:rPr lang="en-US" sz="1800" dirty="0" smtClean="0"/>
              <a:t>, d'un </a:t>
            </a:r>
            <a:r>
              <a:rPr lang="en-US" sz="1800" dirty="0" err="1" smtClean="0"/>
              <a:t>noyau</a:t>
            </a:r>
            <a:r>
              <a:rPr lang="en-US" sz="1800" dirty="0" smtClean="0"/>
              <a:t> de cerise, en </a:t>
            </a:r>
            <a:r>
              <a:rPr lang="en-US" sz="1800" dirty="0" err="1" smtClean="0"/>
              <a:t>somme</a:t>
            </a:r>
            <a:r>
              <a:rPr lang="en-US" sz="1800" dirty="0" smtClean="0"/>
              <a:t> de </a:t>
            </a:r>
            <a:r>
              <a:rPr lang="en-US" sz="1800" dirty="0" err="1" smtClean="0"/>
              <a:t>quelque</a:t>
            </a:r>
            <a:r>
              <a:rPr lang="en-US" sz="1800" dirty="0" smtClean="0"/>
              <a:t> chose à </a:t>
            </a:r>
            <a:r>
              <a:rPr lang="en-US" sz="1800" b="1" dirty="0" smtClean="0">
                <a:solidFill>
                  <a:srgbClr val="FF0000"/>
                </a:solidFill>
              </a:rPr>
              <a:t>A28 ____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;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ne </a:t>
            </a:r>
            <a:r>
              <a:rPr lang="en-US" sz="1800" dirty="0" err="1" smtClean="0"/>
              <a:t>trouva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, </a:t>
            </a:r>
            <a:r>
              <a:rPr lang="en-US" sz="1800" dirty="0" err="1" smtClean="0"/>
              <a:t>rien</a:t>
            </a:r>
            <a:r>
              <a:rPr lang="en-US" sz="1800" dirty="0" smtClean="0"/>
              <a:t> de </a:t>
            </a:r>
            <a:r>
              <a:rPr lang="en-US" sz="1800" dirty="0" err="1" smtClean="0"/>
              <a:t>absolument</a:t>
            </a:r>
            <a:r>
              <a:rPr lang="en-US" sz="1800" dirty="0" smtClean="0"/>
              <a:t> </a:t>
            </a:r>
            <a:r>
              <a:rPr lang="en-US" sz="1800" dirty="0" err="1" smtClean="0"/>
              <a:t>rien</a:t>
            </a:r>
            <a:r>
              <a:rPr lang="en-US" sz="1800" dirty="0" smtClean="0"/>
              <a:t>. Pendant </a:t>
            </a:r>
            <a:r>
              <a:rPr lang="en-US" sz="1800" dirty="0" err="1" smtClean="0"/>
              <a:t>ce</a:t>
            </a:r>
            <a:r>
              <a:rPr lang="en-US" sz="1800" dirty="0" smtClean="0"/>
              <a:t> temps,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, </a:t>
            </a:r>
            <a:r>
              <a:rPr lang="en-US" sz="1800" dirty="0" err="1" smtClean="0"/>
              <a:t>grandissait</a:t>
            </a:r>
            <a:r>
              <a:rPr lang="en-US" sz="1800" dirty="0" smtClean="0"/>
              <a:t> sans </a:t>
            </a:r>
            <a:r>
              <a:rPr lang="en-US" sz="1800" dirty="0" err="1" smtClean="0"/>
              <a:t>cesse</a:t>
            </a:r>
            <a:r>
              <a:rPr lang="en-US" sz="1800" dirty="0" smtClean="0"/>
              <a:t>; le </a:t>
            </a:r>
            <a:r>
              <a:rPr lang="en-US" sz="1800" dirty="0" err="1" smtClean="0"/>
              <a:t>pauvre</a:t>
            </a:r>
            <a:r>
              <a:rPr lang="en-US" sz="1800" dirty="0" smtClean="0"/>
              <a:t> </a:t>
            </a:r>
            <a:r>
              <a:rPr lang="en-US" sz="1800" dirty="0" err="1" smtClean="0"/>
              <a:t>Pinokio</a:t>
            </a:r>
            <a:r>
              <a:rPr lang="en-US" sz="1800" dirty="0" smtClean="0"/>
              <a:t> ne </a:t>
            </a:r>
            <a:r>
              <a:rPr lang="en-US" sz="1800" dirty="0" err="1" smtClean="0"/>
              <a:t>réussissait</a:t>
            </a:r>
            <a:r>
              <a:rPr lang="en-US" sz="1800" dirty="0" smtClean="0"/>
              <a:t> à </a:t>
            </a:r>
            <a:r>
              <a:rPr lang="en-US" sz="1800" dirty="0" err="1" smtClean="0"/>
              <a:t>tromper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faim</a:t>
            </a:r>
            <a:r>
              <a:rPr lang="en-US" sz="1800" dirty="0" smtClean="0"/>
              <a:t> </a:t>
            </a:r>
            <a:r>
              <a:rPr lang="en-US" sz="1800" dirty="0" err="1" smtClean="0"/>
              <a:t>qu'en</a:t>
            </a:r>
            <a:r>
              <a:rPr lang="en-US" sz="1800" dirty="0" smtClean="0"/>
              <a:t> </a:t>
            </a:r>
            <a:r>
              <a:rPr lang="en-US" sz="1800" dirty="0" err="1" smtClean="0"/>
              <a:t>bâillant</a:t>
            </a:r>
            <a:r>
              <a:rPr lang="en-US" sz="1800" dirty="0" smtClean="0"/>
              <a:t> </a:t>
            </a:r>
            <a:r>
              <a:rPr lang="en-US" sz="1800" dirty="0" err="1" smtClean="0"/>
              <a:t>longuement</a:t>
            </a:r>
            <a:r>
              <a:rPr lang="en-US" sz="1800" dirty="0" smtClean="0"/>
              <a:t>. Il </a:t>
            </a:r>
            <a:r>
              <a:rPr lang="en-US" sz="1800" dirty="0" err="1" smtClean="0"/>
              <a:t>bâillait</a:t>
            </a:r>
            <a:r>
              <a:rPr lang="en-US" sz="1800" dirty="0" smtClean="0"/>
              <a:t> </a:t>
            </a:r>
            <a:r>
              <a:rPr lang="en-US" sz="1800" dirty="0" err="1" smtClean="0"/>
              <a:t>même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fort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bouche</a:t>
            </a:r>
            <a:r>
              <a:rPr lang="en-US" sz="1800" dirty="0" smtClean="0"/>
              <a:t> </a:t>
            </a:r>
            <a:r>
              <a:rPr lang="en-US" sz="1800" dirty="0" err="1" smtClean="0"/>
              <a:t>s'ouvrait</a:t>
            </a:r>
            <a:r>
              <a:rPr lang="en-US" sz="1800" dirty="0" smtClean="0"/>
              <a:t> </a:t>
            </a:r>
            <a:r>
              <a:rPr lang="en-US" sz="1800" dirty="0" err="1" smtClean="0"/>
              <a:t>parfois</a:t>
            </a:r>
            <a:r>
              <a:rPr lang="en-US" sz="1800" dirty="0" smtClean="0"/>
              <a:t> </a:t>
            </a:r>
            <a:r>
              <a:rPr lang="en-US" sz="1800" dirty="0" err="1" smtClean="0"/>
              <a:t>jusqu'aux</a:t>
            </a:r>
            <a:r>
              <a:rPr lang="en-US" sz="1800" dirty="0" smtClean="0"/>
              <a:t> </a:t>
            </a:r>
            <a:r>
              <a:rPr lang="en-US" sz="1800" dirty="0" err="1" smtClean="0"/>
              <a:t>oreilles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 algn="just">
              <a:lnSpc>
                <a:spcPct val="150000"/>
              </a:lnSpc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86520"/>
            <a:ext cx="18573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âcher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4287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marcher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2858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acheter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6286520"/>
            <a:ext cx="192882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vendre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61893 -0.3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4.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Martine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suivait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Daniel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dans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le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sentier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parmi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les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herbes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folles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. Les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chiens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les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ont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reçus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avec des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aboiements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ils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ne _________ pas encore Martine.      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CONNAÎTRE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6" y="2428868"/>
            <a:ext cx="271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CONNAISSAIENT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5.</a:t>
            </a:r>
            <a:r>
              <a:rPr lang="en-US" sz="2800" dirty="0" smtClean="0"/>
              <a:t> A la </a:t>
            </a:r>
            <a:r>
              <a:rPr lang="en-US" sz="2800" dirty="0" err="1" smtClean="0"/>
              <a:t>porte</a:t>
            </a:r>
            <a:r>
              <a:rPr lang="en-US" sz="2800" dirty="0" smtClean="0"/>
              <a:t> de la cuisine Daniel a </a:t>
            </a:r>
            <a:r>
              <a:rPr lang="en-US" sz="2800" dirty="0" err="1" smtClean="0"/>
              <a:t>dit</a:t>
            </a:r>
            <a:r>
              <a:rPr lang="en-US" sz="2800" dirty="0" smtClean="0"/>
              <a:t>: «Je </a:t>
            </a:r>
            <a:r>
              <a:rPr lang="en-US" sz="2800" dirty="0" err="1" smtClean="0"/>
              <a:t>vais</a:t>
            </a:r>
            <a:r>
              <a:rPr lang="en-US" sz="2800" dirty="0" smtClean="0"/>
              <a:t> faire un tour. .. ».  Martine ____________ 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chambre</a:t>
            </a:r>
            <a:r>
              <a:rPr lang="en-US" sz="2800" dirty="0" smtClean="0"/>
              <a:t>. 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                                                                                                     </a:t>
            </a:r>
            <a:r>
              <a:rPr lang="en-US" sz="2800" b="1" dirty="0" smtClean="0"/>
              <a:t>MONTER</a:t>
            </a:r>
            <a:endParaRPr lang="ru-RU" sz="2800" dirty="0" smtClean="0"/>
          </a:p>
          <a:p>
            <a:pPr algn="r">
              <a:lnSpc>
                <a:spcPct val="150000"/>
              </a:lnSpc>
              <a:buNone/>
            </a:pP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6" y="1785926"/>
            <a:ext cx="221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EST MONT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ÉE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en-US" sz="3200" b="1" dirty="0" smtClean="0">
                <a:solidFill>
                  <a:srgbClr val="FF0000"/>
                </a:solidFill>
              </a:rPr>
              <a:t>13. </a:t>
            </a:r>
            <a:r>
              <a:rPr lang="en-US" sz="4000" dirty="0" smtClean="0">
                <a:solidFill>
                  <a:srgbClr val="002060"/>
                </a:solidFill>
              </a:rPr>
              <a:t>Le premier </a:t>
            </a:r>
            <a:r>
              <a:rPr lang="en-US" sz="4000" dirty="0" err="1" smtClean="0">
                <a:solidFill>
                  <a:srgbClr val="002060"/>
                </a:solidFill>
              </a:rPr>
              <a:t>dimanche</a:t>
            </a:r>
            <a:r>
              <a:rPr lang="en-US" sz="4000" dirty="0" smtClean="0">
                <a:solidFill>
                  <a:srgbClr val="002060"/>
                </a:solidFill>
              </a:rPr>
              <a:t> de la </a:t>
            </a:r>
            <a:r>
              <a:rPr lang="en-US" sz="4000" dirty="0" err="1" smtClean="0">
                <a:solidFill>
                  <a:srgbClr val="002060"/>
                </a:solidFill>
              </a:rPr>
              <a:t>Carême</a:t>
            </a:r>
            <a:r>
              <a:rPr lang="en-US" sz="4000" dirty="0" smtClean="0">
                <a:solidFill>
                  <a:srgbClr val="002060"/>
                </a:solidFill>
              </a:rPr>
              <a:t>, on y </a:t>
            </a:r>
            <a:r>
              <a:rPr lang="en-US" sz="4000" dirty="0" err="1" smtClean="0">
                <a:solidFill>
                  <a:srgbClr val="002060"/>
                </a:solidFill>
              </a:rPr>
              <a:t>allume</a:t>
            </a:r>
            <a:r>
              <a:rPr lang="en-US" sz="4000" dirty="0" smtClean="0">
                <a:solidFill>
                  <a:srgbClr val="002060"/>
                </a:solidFill>
              </a:rPr>
              <a:t> le grand </a:t>
            </a:r>
            <a:r>
              <a:rPr lang="en-US" sz="4000" dirty="0" err="1" smtClean="0">
                <a:solidFill>
                  <a:srgbClr val="002060"/>
                </a:solidFill>
              </a:rPr>
              <a:t>feu</a:t>
            </a:r>
            <a:r>
              <a:rPr lang="en-US" sz="4000" dirty="0" smtClean="0">
                <a:solidFill>
                  <a:srgbClr val="002060"/>
                </a:solidFill>
              </a:rPr>
              <a:t>. A la </a:t>
            </a:r>
            <a:r>
              <a:rPr lang="en-US" sz="4000" dirty="0" err="1" smtClean="0">
                <a:solidFill>
                  <a:srgbClr val="002060"/>
                </a:solidFill>
              </a:rPr>
              <a:t>tombée</a:t>
            </a:r>
            <a:r>
              <a:rPr lang="en-US" sz="4000" dirty="0" smtClean="0">
                <a:solidFill>
                  <a:srgbClr val="002060"/>
                </a:solidFill>
              </a:rPr>
              <a:t> de la </a:t>
            </a:r>
            <a:r>
              <a:rPr lang="en-US" sz="4000" dirty="0" err="1" smtClean="0">
                <a:solidFill>
                  <a:srgbClr val="002060"/>
                </a:solidFill>
              </a:rPr>
              <a:t>nuit</a:t>
            </a:r>
            <a:r>
              <a:rPr lang="en-US" sz="4000" dirty="0" smtClean="0">
                <a:solidFill>
                  <a:srgbClr val="002060"/>
                </a:solidFill>
              </a:rPr>
              <a:t>, six </a:t>
            </a:r>
            <a:r>
              <a:rPr lang="en-US" sz="4000" dirty="0" err="1" smtClean="0">
                <a:solidFill>
                  <a:srgbClr val="002060"/>
                </a:solidFill>
              </a:rPr>
              <a:t>feu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sont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d'abord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allumés</a:t>
            </a:r>
            <a:r>
              <a:rPr lang="en-US" sz="4000" dirty="0" smtClean="0">
                <a:solidFill>
                  <a:srgbClr val="002060"/>
                </a:solidFill>
              </a:rPr>
              <a:t> aux </a:t>
            </a:r>
            <a:r>
              <a:rPr lang="en-US" sz="4000" dirty="0" err="1" smtClean="0">
                <a:solidFill>
                  <a:srgbClr val="002060"/>
                </a:solidFill>
              </a:rPr>
              <a:t>quatres</a:t>
            </a:r>
            <a:r>
              <a:rPr lang="en-US" sz="4000" dirty="0" smtClean="0">
                <a:solidFill>
                  <a:srgbClr val="002060"/>
                </a:solidFill>
              </a:rPr>
              <a:t> coins des </a:t>
            </a:r>
            <a:r>
              <a:rPr lang="en-US" sz="4000" dirty="0" err="1" smtClean="0">
                <a:solidFill>
                  <a:srgbClr val="002060"/>
                </a:solidFill>
              </a:rPr>
              <a:t>collines</a:t>
            </a:r>
            <a:r>
              <a:rPr lang="en-US" sz="4000" dirty="0" smtClean="0">
                <a:solidFill>
                  <a:srgbClr val="002060"/>
                </a:solidFill>
              </a:rPr>
              <a:t> ____________  pour </a:t>
            </a:r>
            <a:r>
              <a:rPr lang="en-US" sz="4000" dirty="0" err="1" smtClean="0">
                <a:solidFill>
                  <a:srgbClr val="002060"/>
                </a:solidFill>
              </a:rPr>
              <a:t>créer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une</a:t>
            </a:r>
            <a:r>
              <a:rPr lang="en-US" sz="4000" dirty="0" smtClean="0">
                <a:solidFill>
                  <a:srgbClr val="002060"/>
                </a:solidFill>
              </a:rPr>
              <a:t> ambiance </a:t>
            </a:r>
            <a:r>
              <a:rPr lang="en-US" sz="4000" dirty="0" err="1" smtClean="0">
                <a:solidFill>
                  <a:srgbClr val="002060"/>
                </a:solidFill>
              </a:rPr>
              <a:t>magique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</a:p>
          <a:p>
            <a:pPr algn="r">
              <a:buNone/>
            </a:pPr>
            <a:r>
              <a:rPr lang="en-US" sz="4000" dirty="0" smtClean="0"/>
              <a:t>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AVOISINANT</a:t>
            </a:r>
            <a:r>
              <a:rPr lang="en-US" sz="4000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364331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avoisinantes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6.</a:t>
            </a:r>
            <a:r>
              <a:rPr lang="en-US" sz="2800" dirty="0" smtClean="0"/>
              <a:t> Elle a </a:t>
            </a:r>
            <a:r>
              <a:rPr lang="en-US" sz="2800" dirty="0" err="1" smtClean="0"/>
              <a:t>changé</a:t>
            </a:r>
            <a:r>
              <a:rPr lang="en-US" sz="2800" dirty="0" smtClean="0"/>
              <a:t> de </a:t>
            </a:r>
            <a:r>
              <a:rPr lang="en-US" sz="2800" dirty="0" err="1" smtClean="0"/>
              <a:t>souliers</a:t>
            </a:r>
            <a:r>
              <a:rPr lang="en-US" sz="2800" dirty="0" smtClean="0"/>
              <a:t>, __________ 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beauté</a:t>
            </a:r>
            <a:r>
              <a:rPr lang="en-US" sz="2800" dirty="0" smtClean="0"/>
              <a:t>.              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SE REFAIRE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500042"/>
            <a:ext cx="221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S’EST REFAITE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7.</a:t>
            </a:r>
            <a:r>
              <a:rPr lang="en-US" sz="2800" dirty="0" smtClean="0"/>
              <a:t> </a:t>
            </a:r>
            <a:r>
              <a:rPr lang="en-US" sz="2800" dirty="0" err="1" smtClean="0"/>
              <a:t>Ça</a:t>
            </a:r>
            <a:r>
              <a:rPr lang="en-US" sz="2800" dirty="0" smtClean="0"/>
              <a:t> </a:t>
            </a:r>
            <a:r>
              <a:rPr lang="en-US" sz="2800" dirty="0" err="1" smtClean="0"/>
              <a:t>l'agaçait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Daniel </a:t>
            </a:r>
            <a:r>
              <a:rPr lang="en-US" sz="2800" dirty="0" err="1" smtClean="0"/>
              <a:t>partait</a:t>
            </a:r>
            <a:r>
              <a:rPr lang="en-US" sz="2800" dirty="0" smtClean="0"/>
              <a:t> __________   un tour.                  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FAIRE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142984"/>
            <a:ext cx="221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FAIRE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8.</a:t>
            </a:r>
            <a:r>
              <a:rPr lang="en-US" sz="2800" dirty="0" smtClean="0"/>
              <a:t> Des </a:t>
            </a:r>
            <a:r>
              <a:rPr lang="en-US" sz="2800" dirty="0" err="1" smtClean="0"/>
              <a:t>voix</a:t>
            </a:r>
            <a:r>
              <a:rPr lang="en-US" sz="2800" dirty="0" smtClean="0"/>
              <a:t> en bas. Martine a </a:t>
            </a:r>
            <a:r>
              <a:rPr lang="en-US" sz="2800" dirty="0" err="1" smtClean="0"/>
              <a:t>jeté</a:t>
            </a:r>
            <a:r>
              <a:rPr lang="en-US" sz="2800" dirty="0" smtClean="0"/>
              <a:t> un coup </a:t>
            </a:r>
            <a:r>
              <a:rPr lang="en-US" sz="2800" dirty="0" err="1" smtClean="0"/>
              <a:t>d'œil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glace au </a:t>
            </a:r>
            <a:r>
              <a:rPr lang="en-US" sz="2800" dirty="0" err="1" smtClean="0"/>
              <a:t>mur</a:t>
            </a:r>
            <a:r>
              <a:rPr lang="en-US" sz="2800" dirty="0" smtClean="0"/>
              <a:t> et __________ 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cuisine. 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                                             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DESCENDRE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85736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EST DESCENDUE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9.</a:t>
            </a:r>
            <a:r>
              <a:rPr lang="en-US" sz="2800" dirty="0" smtClean="0"/>
              <a:t> Elle _____________ </a:t>
            </a:r>
            <a:r>
              <a:rPr lang="en-US" sz="2800" dirty="0" err="1" smtClean="0"/>
              <a:t>sur</a:t>
            </a:r>
            <a:r>
              <a:rPr lang="en-US" sz="2800" dirty="0" smtClean="0"/>
              <a:t> la </a:t>
            </a:r>
            <a:r>
              <a:rPr lang="en-US" sz="2800" dirty="0" err="1" smtClean="0"/>
              <a:t>dernière</a:t>
            </a:r>
            <a:r>
              <a:rPr lang="en-US" sz="2800" dirty="0" smtClean="0"/>
              <a:t> </a:t>
            </a:r>
            <a:r>
              <a:rPr lang="en-US" sz="2800" dirty="0" err="1" smtClean="0"/>
              <a:t>marche</a:t>
            </a:r>
            <a:r>
              <a:rPr lang="en-US" sz="2800" dirty="0" smtClean="0"/>
              <a:t>, </a:t>
            </a:r>
            <a:r>
              <a:rPr lang="en-US" sz="2800" dirty="0" err="1" smtClean="0"/>
              <a:t>gênée</a:t>
            </a:r>
            <a:r>
              <a:rPr lang="en-US" sz="2800" dirty="0" smtClean="0"/>
              <a:t>: </a:t>
            </a:r>
            <a:r>
              <a:rPr lang="en-US" sz="2800" dirty="0" err="1" smtClean="0"/>
              <a:t>il</a:t>
            </a:r>
            <a:r>
              <a:rPr lang="en-US" sz="2800" dirty="0" smtClean="0"/>
              <a:t> y </a:t>
            </a:r>
            <a:r>
              <a:rPr lang="en-US" sz="2800" dirty="0" err="1" smtClean="0"/>
              <a:t>avait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dizaine</a:t>
            </a:r>
            <a:r>
              <a:rPr lang="en-US" sz="2800" dirty="0" smtClean="0"/>
              <a:t> </a:t>
            </a:r>
            <a:r>
              <a:rPr lang="en-US" sz="2800" dirty="0" err="1" smtClean="0"/>
              <a:t>d'hommes</a:t>
            </a:r>
            <a:r>
              <a:rPr lang="en-US" sz="2800" dirty="0" smtClean="0"/>
              <a:t>.        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                                                                                              </a:t>
            </a:r>
            <a:r>
              <a:rPr lang="en-US" sz="2800" b="1" dirty="0" smtClean="0"/>
              <a:t>S'ARRÊTER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538443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S’EST ARRET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ÉE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10.</a:t>
            </a:r>
            <a:r>
              <a:rPr lang="en-US" sz="2800" dirty="0" smtClean="0"/>
              <a:t> Daniel n' ____________pas </a:t>
            </a:r>
            <a:r>
              <a:rPr lang="en-US" sz="2800" dirty="0" err="1" smtClean="0"/>
              <a:t>là</a:t>
            </a:r>
            <a:r>
              <a:rPr lang="en-US" sz="2800" dirty="0" smtClean="0"/>
              <a:t> et Martine ne </a:t>
            </a:r>
            <a:r>
              <a:rPr lang="en-US" sz="2800" dirty="0" err="1" smtClean="0"/>
              <a:t>pensait</a:t>
            </a:r>
            <a:r>
              <a:rPr lang="en-US" sz="2800" dirty="0" smtClean="0"/>
              <a:t> </a:t>
            </a:r>
            <a:r>
              <a:rPr lang="en-US" sz="2800" dirty="0" err="1" smtClean="0"/>
              <a:t>qu'à</a:t>
            </a:r>
            <a:r>
              <a:rPr lang="en-US" sz="2800" dirty="0" smtClean="0"/>
              <a:t> </a:t>
            </a:r>
            <a:r>
              <a:rPr lang="en-US" sz="2800" dirty="0" err="1" smtClean="0"/>
              <a:t>cette</a:t>
            </a:r>
            <a:r>
              <a:rPr lang="en-US" sz="2800" dirty="0" smtClean="0"/>
              <a:t> absence. </a:t>
            </a:r>
          </a:p>
          <a:p>
            <a:pPr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/>
              <a:t>ÊTRE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57148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ÉTAIT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11.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C'était</a:t>
            </a:r>
            <a:r>
              <a:rPr lang="en-US" sz="2800" dirty="0" smtClean="0"/>
              <a:t> la fin des </a:t>
            </a:r>
            <a:r>
              <a:rPr lang="en-US" sz="2800" dirty="0" err="1" smtClean="0"/>
              <a:t>études</a:t>
            </a:r>
            <a:r>
              <a:rPr lang="en-US" sz="2800" dirty="0" smtClean="0"/>
              <a:t> de Martine. </a:t>
            </a:r>
            <a:r>
              <a:rPr lang="en-US" sz="2800" dirty="0" err="1" smtClean="0"/>
              <a:t>L'institutrice</a:t>
            </a:r>
            <a:r>
              <a:rPr lang="en-US" sz="2800" dirty="0" smtClean="0"/>
              <a:t>  _____________ de la persuader de continuer. Avec le brevet </a:t>
            </a:r>
            <a:r>
              <a:rPr lang="en-US" sz="2800" dirty="0" err="1" smtClean="0"/>
              <a:t>supérieur</a:t>
            </a:r>
            <a:r>
              <a:rPr lang="en-US" sz="2800" dirty="0" smtClean="0"/>
              <a:t>, </a:t>
            </a:r>
            <a:r>
              <a:rPr lang="en-US" sz="2800" dirty="0" err="1" smtClean="0"/>
              <a:t>elle</a:t>
            </a:r>
            <a:r>
              <a:rPr lang="en-US" sz="2800" dirty="0" smtClean="0"/>
              <a:t> </a:t>
            </a:r>
            <a:r>
              <a:rPr lang="en-US" sz="2800" dirty="0" err="1" smtClean="0"/>
              <a:t>aurait</a:t>
            </a:r>
            <a:r>
              <a:rPr lang="en-US" sz="2800" dirty="0" smtClean="0"/>
              <a:t> plus de chances de </a:t>
            </a:r>
            <a:r>
              <a:rPr lang="en-US" sz="2800" dirty="0" err="1" smtClean="0"/>
              <a:t>réussite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vie ...                                                                                                 </a:t>
            </a:r>
          </a:p>
          <a:p>
            <a:pPr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ESSAYER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r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121442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AVAIT  ESSAYÉ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12.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Non, Martine ne </a:t>
            </a:r>
            <a:r>
              <a:rPr lang="en-US" sz="2800" dirty="0" err="1" smtClean="0"/>
              <a:t>voulait</a:t>
            </a:r>
            <a:r>
              <a:rPr lang="en-US" sz="2800" dirty="0" smtClean="0"/>
              <a:t> pas en entendre </a:t>
            </a:r>
            <a:r>
              <a:rPr lang="en-US" sz="2800" dirty="0" err="1" smtClean="0"/>
              <a:t>parler</a:t>
            </a:r>
            <a:r>
              <a:rPr lang="en-US" sz="2800" dirty="0" smtClean="0"/>
              <a:t> et </a:t>
            </a:r>
            <a:r>
              <a:rPr lang="en-US" sz="2800" dirty="0" err="1" smtClean="0"/>
              <a:t>puisque</a:t>
            </a:r>
            <a:r>
              <a:rPr lang="en-US" sz="2800" dirty="0" smtClean="0"/>
              <a:t> Mme </a:t>
            </a:r>
            <a:r>
              <a:rPr lang="en-US" sz="2800" dirty="0" err="1" smtClean="0"/>
              <a:t>Donzert</a:t>
            </a:r>
            <a:r>
              <a:rPr lang="en-US" sz="2800" dirty="0" smtClean="0"/>
              <a:t> </a:t>
            </a:r>
            <a:r>
              <a:rPr lang="en-US" sz="2800" dirty="0" err="1" smtClean="0"/>
              <a:t>était</a:t>
            </a:r>
            <a:r>
              <a:rPr lang="en-US" sz="2800" dirty="0" smtClean="0"/>
              <a:t> </a:t>
            </a:r>
            <a:r>
              <a:rPr lang="en-US" sz="2800" dirty="0" err="1" smtClean="0"/>
              <a:t>d'accord</a:t>
            </a:r>
            <a:r>
              <a:rPr lang="en-US" sz="2800" dirty="0" smtClean="0"/>
              <a:t>, Martine _____________ chez </a:t>
            </a:r>
            <a:r>
              <a:rPr lang="en-US" sz="2800" dirty="0" err="1" smtClean="0"/>
              <a:t>elle</a:t>
            </a:r>
            <a:r>
              <a:rPr lang="en-US" sz="2800" dirty="0" smtClean="0"/>
              <a:t>                                                 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RESTER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43504" y="185736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EST RESTEÉ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13.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et a </a:t>
            </a:r>
            <a:r>
              <a:rPr lang="en-US" sz="2800" dirty="0" err="1" smtClean="0"/>
              <a:t>commencé</a:t>
            </a:r>
            <a:r>
              <a:rPr lang="en-US" sz="2800" dirty="0" smtClean="0"/>
              <a:t> à y </a:t>
            </a:r>
            <a:r>
              <a:rPr lang="en-US" sz="2800" dirty="0" err="1" smtClean="0"/>
              <a:t>apprendre</a:t>
            </a:r>
            <a:r>
              <a:rPr lang="en-US" sz="2800" dirty="0" smtClean="0"/>
              <a:t> le métier de _________________ 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COIFFER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114298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COIFFEUSE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14.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Maintenant</a:t>
            </a:r>
            <a:r>
              <a:rPr lang="en-US" sz="2800" dirty="0" smtClean="0"/>
              <a:t> </a:t>
            </a:r>
            <a:r>
              <a:rPr lang="en-US" sz="2800" dirty="0" err="1" smtClean="0"/>
              <a:t>qu'elle</a:t>
            </a:r>
            <a:r>
              <a:rPr lang="en-US" sz="2800" dirty="0" smtClean="0"/>
              <a:t> </a:t>
            </a:r>
            <a:r>
              <a:rPr lang="en-US" sz="2800" dirty="0" err="1" smtClean="0"/>
              <a:t>avait</a:t>
            </a:r>
            <a:r>
              <a:rPr lang="en-US" sz="2800" dirty="0" smtClean="0"/>
              <a:t> </a:t>
            </a:r>
            <a:r>
              <a:rPr lang="en-US" sz="2800" dirty="0" err="1" smtClean="0"/>
              <a:t>terminé</a:t>
            </a:r>
            <a:r>
              <a:rPr lang="en-US" sz="2800" dirty="0" smtClean="0"/>
              <a:t> </a:t>
            </a:r>
            <a:r>
              <a:rPr lang="en-US" sz="2800" dirty="0" err="1" smtClean="0"/>
              <a:t>l'école</a:t>
            </a:r>
            <a:r>
              <a:rPr lang="en-US" sz="2800" dirty="0" smtClean="0"/>
              <a:t> et </a:t>
            </a:r>
            <a:r>
              <a:rPr lang="en-US" sz="2800" dirty="0" err="1" smtClean="0"/>
              <a:t>qu'elle</a:t>
            </a:r>
            <a:r>
              <a:rPr lang="en-US" sz="2800" dirty="0" smtClean="0"/>
              <a:t> </a:t>
            </a:r>
            <a:r>
              <a:rPr lang="en-US" sz="2800" dirty="0" err="1" smtClean="0"/>
              <a:t>allait</a:t>
            </a:r>
            <a:r>
              <a:rPr lang="en-US" sz="2800" dirty="0" smtClean="0"/>
              <a:t> </a:t>
            </a:r>
            <a:r>
              <a:rPr lang="en-US" sz="2800" dirty="0" err="1" smtClean="0"/>
              <a:t>travailler</a:t>
            </a:r>
            <a:r>
              <a:rPr lang="en-US" sz="2800" dirty="0" smtClean="0"/>
              <a:t> au salon de ____________,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mère</a:t>
            </a:r>
            <a:r>
              <a:rPr lang="en-US" sz="2800" dirty="0" smtClean="0"/>
              <a:t> </a:t>
            </a:r>
            <a:r>
              <a:rPr lang="en-US" sz="2800" dirty="0" err="1" smtClean="0"/>
              <a:t>n'avait</a:t>
            </a:r>
            <a:r>
              <a:rPr lang="en-US" sz="2800" dirty="0" smtClean="0"/>
              <a:t> plus </a:t>
            </a:r>
            <a:r>
              <a:rPr lang="en-US" sz="2800" dirty="0" err="1" smtClean="0"/>
              <a:t>rien</a:t>
            </a:r>
            <a:r>
              <a:rPr lang="en-US" sz="2800" dirty="0" smtClean="0"/>
              <a:t> à dire. 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/>
              <a:t>COIFFER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185736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COIFFURE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15.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Mme </a:t>
            </a:r>
            <a:r>
              <a:rPr lang="en-US" sz="2800" dirty="0" err="1" smtClean="0"/>
              <a:t>Donzert</a:t>
            </a:r>
            <a:r>
              <a:rPr lang="en-US" sz="2800" dirty="0" smtClean="0"/>
              <a:t> </a:t>
            </a:r>
            <a:r>
              <a:rPr lang="en-US" sz="2800" dirty="0" err="1" smtClean="0"/>
              <a:t>était</a:t>
            </a:r>
            <a:r>
              <a:rPr lang="en-US" sz="2800" dirty="0" smtClean="0"/>
              <a:t> _____________: Beaucoup de gens </a:t>
            </a:r>
            <a:r>
              <a:rPr lang="en-US" sz="2800" dirty="0" err="1" smtClean="0"/>
              <a:t>venaient</a:t>
            </a:r>
            <a:r>
              <a:rPr lang="en-US" sz="2800" dirty="0" smtClean="0"/>
              <a:t> se faire </a:t>
            </a:r>
            <a:r>
              <a:rPr lang="en-US" sz="2800" dirty="0" err="1" smtClean="0"/>
              <a:t>coiffer</a:t>
            </a:r>
            <a:r>
              <a:rPr lang="en-US" sz="2800" dirty="0" smtClean="0"/>
              <a:t> chez </a:t>
            </a:r>
            <a:r>
              <a:rPr lang="en-US" sz="2800" dirty="0" err="1" smtClean="0"/>
              <a:t>elle</a:t>
            </a:r>
            <a:r>
              <a:rPr lang="en-US" sz="2800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/>
              <a:t>VEUF </a:t>
            </a: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50004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VEUVE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3500" b="1" dirty="0" smtClean="0">
                <a:solidFill>
                  <a:srgbClr val="FF0000"/>
                </a:solidFill>
              </a:rPr>
              <a:t>В</a:t>
            </a:r>
            <a:r>
              <a:rPr lang="en-US" sz="3500" b="1" dirty="0" smtClean="0">
                <a:solidFill>
                  <a:srgbClr val="FF0000"/>
                </a:solidFill>
              </a:rPr>
              <a:t>14. </a:t>
            </a:r>
            <a:r>
              <a:rPr lang="en-US" sz="3900" dirty="0" err="1" smtClean="0">
                <a:solidFill>
                  <a:srgbClr val="002060"/>
                </a:solidFill>
              </a:rPr>
              <a:t>Ensuite</a:t>
            </a:r>
            <a:r>
              <a:rPr lang="en-US" sz="3900" dirty="0" smtClean="0">
                <a:solidFill>
                  <a:srgbClr val="002060"/>
                </a:solidFill>
              </a:rPr>
              <a:t>, les </a:t>
            </a:r>
            <a:r>
              <a:rPr lang="en-US" sz="3900" dirty="0" err="1" smtClean="0">
                <a:solidFill>
                  <a:srgbClr val="002060"/>
                </a:solidFill>
              </a:rPr>
              <a:t>membres</a:t>
            </a:r>
            <a:r>
              <a:rPr lang="en-US" sz="3900" dirty="0" smtClean="0">
                <a:solidFill>
                  <a:srgbClr val="002060"/>
                </a:solidFill>
              </a:rPr>
              <a:t> de </a:t>
            </a:r>
            <a:r>
              <a:rPr lang="en-US" sz="3900" dirty="0" err="1" smtClean="0">
                <a:solidFill>
                  <a:srgbClr val="002060"/>
                </a:solidFill>
              </a:rPr>
              <a:t>cette</a:t>
            </a:r>
            <a:r>
              <a:rPr lang="en-US" sz="3900" dirty="0" smtClean="0">
                <a:solidFill>
                  <a:srgbClr val="002060"/>
                </a:solidFill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</a:rPr>
              <a:t>Confrérie</a:t>
            </a:r>
            <a:r>
              <a:rPr lang="en-US" sz="3900" dirty="0" smtClean="0">
                <a:solidFill>
                  <a:srgbClr val="002060"/>
                </a:solidFill>
              </a:rPr>
              <a:t> nocturne _________ le </a:t>
            </a:r>
            <a:r>
              <a:rPr lang="en-US" sz="3900" dirty="0" err="1" smtClean="0">
                <a:solidFill>
                  <a:srgbClr val="002060"/>
                </a:solidFill>
              </a:rPr>
              <a:t>Bonhomme</a:t>
            </a:r>
            <a:r>
              <a:rPr lang="en-US" sz="3900" dirty="0" smtClean="0">
                <a:solidFill>
                  <a:srgbClr val="002060"/>
                </a:solidFill>
              </a:rPr>
              <a:t> Hiver </a:t>
            </a:r>
            <a:r>
              <a:rPr lang="en-US" sz="3900" dirty="0" err="1" smtClean="0">
                <a:solidFill>
                  <a:srgbClr val="002060"/>
                </a:solidFill>
              </a:rPr>
              <a:t>jusqu'à</a:t>
            </a:r>
            <a:r>
              <a:rPr lang="en-US" sz="3900" dirty="0" smtClean="0">
                <a:solidFill>
                  <a:srgbClr val="002060"/>
                </a:solidFill>
              </a:rPr>
              <a:t> un </a:t>
            </a:r>
            <a:r>
              <a:rPr lang="en-US" sz="3900" dirty="0" err="1" smtClean="0">
                <a:solidFill>
                  <a:srgbClr val="002060"/>
                </a:solidFill>
              </a:rPr>
              <a:t>bûcher</a:t>
            </a:r>
            <a:r>
              <a:rPr lang="en-US" sz="3900" dirty="0" smtClean="0">
                <a:solidFill>
                  <a:srgbClr val="002060"/>
                </a:solidFill>
              </a:rPr>
              <a:t> haut de 15 </a:t>
            </a:r>
            <a:r>
              <a:rPr lang="en-US" sz="3900" dirty="0" err="1" smtClean="0">
                <a:solidFill>
                  <a:srgbClr val="002060"/>
                </a:solidFill>
              </a:rPr>
              <a:t>mètres</a:t>
            </a:r>
            <a:r>
              <a:rPr lang="en-US" sz="3900" dirty="0" smtClean="0">
                <a:solidFill>
                  <a:srgbClr val="002060"/>
                </a:solidFill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</a:rPr>
              <a:t>composé</a:t>
            </a:r>
            <a:r>
              <a:rPr lang="en-US" sz="3900" dirty="0" smtClean="0">
                <a:solidFill>
                  <a:srgbClr val="002060"/>
                </a:solidFill>
              </a:rPr>
              <a:t> de fagots de branches de </a:t>
            </a:r>
            <a:r>
              <a:rPr lang="en-US" sz="3900" dirty="0" err="1" smtClean="0">
                <a:solidFill>
                  <a:srgbClr val="002060"/>
                </a:solidFill>
              </a:rPr>
              <a:t>sapin</a:t>
            </a:r>
            <a:r>
              <a:rPr lang="en-US" sz="3900" dirty="0" smtClean="0">
                <a:solidFill>
                  <a:srgbClr val="002060"/>
                </a:solidFill>
              </a:rPr>
              <a:t>.                                      </a:t>
            </a:r>
          </a:p>
          <a:p>
            <a:pPr algn="just">
              <a:buNone/>
            </a:pPr>
            <a:endParaRPr lang="en-US" sz="3600" b="1" dirty="0" smtClean="0"/>
          </a:p>
          <a:p>
            <a:pPr algn="just">
              <a:buNone/>
            </a:pPr>
            <a:endParaRPr lang="en-US" sz="3600" b="1" dirty="0" smtClean="0"/>
          </a:p>
          <a:p>
            <a:pPr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EMMENER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4000" dirty="0" smtClean="0"/>
              <a:t>                                   </a:t>
            </a:r>
            <a:r>
              <a:rPr lang="en-US" sz="4000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1558341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emm</a:t>
            </a:r>
            <a:r>
              <a:rPr lang="en-US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ènent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en-US" sz="2800" b="1" dirty="0" smtClean="0">
                <a:solidFill>
                  <a:srgbClr val="C00000"/>
                </a:solidFill>
              </a:rPr>
              <a:t>16.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L' ___________  de Martine </a:t>
            </a:r>
            <a:r>
              <a:rPr lang="en-US" sz="2800" dirty="0" err="1" smtClean="0"/>
              <a:t>n'était</a:t>
            </a:r>
            <a:r>
              <a:rPr lang="en-US" sz="2800" dirty="0" smtClean="0"/>
              <a:t> pas de trop. 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/>
              <a:t>AIDER </a:t>
            </a: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/>
              <a:t> </a:t>
            </a: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2860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AIDE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3500" b="1" dirty="0" smtClean="0">
                <a:solidFill>
                  <a:srgbClr val="FF0000"/>
                </a:solidFill>
              </a:rPr>
              <a:t>В</a:t>
            </a:r>
            <a:r>
              <a:rPr lang="en-US" sz="3500" b="1" dirty="0" smtClean="0">
                <a:solidFill>
                  <a:srgbClr val="FF0000"/>
                </a:solidFill>
              </a:rPr>
              <a:t>15. </a:t>
            </a:r>
            <a:r>
              <a:rPr lang="en-US" sz="2800" dirty="0" smtClean="0">
                <a:solidFill>
                  <a:srgbClr val="002060"/>
                </a:solidFill>
              </a:rPr>
              <a:t>Bien attaché, </a:t>
            </a:r>
            <a:r>
              <a:rPr lang="en-US" sz="2800" dirty="0" err="1" smtClean="0">
                <a:solidFill>
                  <a:srgbClr val="002060"/>
                </a:solidFill>
              </a:rPr>
              <a:t>il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va</a:t>
            </a:r>
            <a:r>
              <a:rPr lang="en-US" sz="2800" dirty="0" smtClean="0">
                <a:solidFill>
                  <a:srgbClr val="002060"/>
                </a:solidFill>
              </a:rPr>
              <a:t> petit à petit </a:t>
            </a:r>
            <a:r>
              <a:rPr lang="en-US" sz="2800" dirty="0" err="1" smtClean="0">
                <a:solidFill>
                  <a:srgbClr val="002060"/>
                </a:solidFill>
              </a:rPr>
              <a:t>s'enflammer</a:t>
            </a:r>
            <a:r>
              <a:rPr lang="en-US" sz="2800" dirty="0" smtClean="0">
                <a:solidFill>
                  <a:srgbClr val="002060"/>
                </a:solidFill>
              </a:rPr>
              <a:t> et </a:t>
            </a:r>
            <a:r>
              <a:rPr lang="en-US" sz="2800" dirty="0" err="1" smtClean="0">
                <a:solidFill>
                  <a:srgbClr val="002060"/>
                </a:solidFill>
              </a:rPr>
              <a:t>ce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feu</a:t>
            </a:r>
            <a:r>
              <a:rPr lang="en-US" sz="2800" dirty="0" smtClean="0">
                <a:solidFill>
                  <a:srgbClr val="002060"/>
                </a:solidFill>
              </a:rPr>
              <a:t> sera visible à plus de 20 _________  </a:t>
            </a:r>
            <a:r>
              <a:rPr lang="en-US" sz="2800" dirty="0" err="1" smtClean="0">
                <a:solidFill>
                  <a:srgbClr val="002060"/>
                </a:solidFill>
              </a:rPr>
              <a:t>autour</a:t>
            </a:r>
            <a:r>
              <a:rPr lang="en-US" sz="2800" dirty="0" smtClean="0">
                <a:solidFill>
                  <a:srgbClr val="002060"/>
                </a:solidFill>
              </a:rPr>
              <a:t> de la </a:t>
            </a:r>
            <a:r>
              <a:rPr lang="en-US" sz="2800" dirty="0" err="1" smtClean="0">
                <a:solidFill>
                  <a:srgbClr val="002060"/>
                </a:solidFill>
              </a:rPr>
              <a:t>Bouge</a:t>
            </a:r>
            <a:r>
              <a:rPr lang="en-US" sz="2800" dirty="0" smtClean="0">
                <a:solidFill>
                  <a:srgbClr val="002060"/>
                </a:solidFill>
              </a:rPr>
              <a:t>.                                                                                                                      </a:t>
            </a:r>
          </a:p>
          <a:p>
            <a:pPr algn="just">
              <a:lnSpc>
                <a:spcPct val="170000"/>
              </a:lnSpc>
              <a:buNone/>
            </a:pPr>
            <a:endParaRPr lang="en-US" sz="2800" b="1" dirty="0" smtClean="0"/>
          </a:p>
          <a:p>
            <a:pPr algn="r">
              <a:lnSpc>
                <a:spcPct val="17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KILOMÈTRE</a:t>
            </a:r>
            <a:r>
              <a:rPr lang="en-US" sz="2800" b="1" dirty="0" smtClean="0"/>
              <a:t>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4000" dirty="0" smtClean="0"/>
              <a:t>                                   </a:t>
            </a:r>
            <a:r>
              <a:rPr lang="en-US" sz="4000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786058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KILOMÈTRES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5800" b="1" dirty="0" smtClean="0">
                <a:solidFill>
                  <a:srgbClr val="FF0000"/>
                </a:solidFill>
              </a:rPr>
              <a:t>В</a:t>
            </a:r>
            <a:r>
              <a:rPr lang="en-US" sz="5800" b="1" dirty="0" smtClean="0">
                <a:solidFill>
                  <a:srgbClr val="FF0000"/>
                </a:solidFill>
              </a:rPr>
              <a:t>16. </a:t>
            </a:r>
            <a:r>
              <a:rPr lang="en-US" sz="4500" dirty="0" err="1" smtClean="0">
                <a:solidFill>
                  <a:srgbClr val="002060"/>
                </a:solidFill>
              </a:rPr>
              <a:t>Aujourd'hui</a:t>
            </a:r>
            <a:r>
              <a:rPr lang="en-US" sz="4500" dirty="0" smtClean="0">
                <a:solidFill>
                  <a:srgbClr val="002060"/>
                </a:solidFill>
              </a:rPr>
              <a:t> le </a:t>
            </a:r>
            <a:r>
              <a:rPr lang="en-US" sz="4500" dirty="0" err="1" smtClean="0">
                <a:solidFill>
                  <a:srgbClr val="002060"/>
                </a:solidFill>
              </a:rPr>
              <a:t>feu</a:t>
            </a:r>
            <a:r>
              <a:rPr lang="en-US" sz="4500" dirty="0" smtClean="0">
                <a:solidFill>
                  <a:srgbClr val="002060"/>
                </a:solidFill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</a:rPr>
              <a:t>d'artifice</a:t>
            </a:r>
            <a:r>
              <a:rPr lang="en-US" sz="4500" dirty="0" smtClean="0">
                <a:solidFill>
                  <a:srgbClr val="002060"/>
                </a:solidFill>
              </a:rPr>
              <a:t> illumine _____________ le </a:t>
            </a:r>
            <a:r>
              <a:rPr lang="en-US" sz="4500" dirty="0" err="1" smtClean="0">
                <a:solidFill>
                  <a:srgbClr val="002060"/>
                </a:solidFill>
              </a:rPr>
              <a:t>ciel</a:t>
            </a:r>
            <a:r>
              <a:rPr lang="en-US" sz="4500" dirty="0" smtClean="0">
                <a:solidFill>
                  <a:srgbClr val="002060"/>
                </a:solidFill>
              </a:rPr>
              <a:t> au-</a:t>
            </a:r>
            <a:r>
              <a:rPr lang="en-US" sz="4500" dirty="0" err="1" smtClean="0">
                <a:solidFill>
                  <a:srgbClr val="002060"/>
                </a:solidFill>
              </a:rPr>
              <a:t>dessus</a:t>
            </a:r>
            <a:r>
              <a:rPr lang="en-US" sz="4500" dirty="0" smtClean="0">
                <a:solidFill>
                  <a:srgbClr val="002060"/>
                </a:solidFill>
              </a:rPr>
              <a:t> de la fume encore </a:t>
            </a:r>
            <a:r>
              <a:rPr lang="en-US" sz="4500" dirty="0" err="1" smtClean="0">
                <a:solidFill>
                  <a:srgbClr val="002060"/>
                </a:solidFill>
              </a:rPr>
              <a:t>flottante</a:t>
            </a:r>
            <a:r>
              <a:rPr lang="en-US" sz="4500" dirty="0" smtClean="0">
                <a:solidFill>
                  <a:srgbClr val="002060"/>
                </a:solidFill>
              </a:rPr>
              <a:t> du grand </a:t>
            </a:r>
            <a:r>
              <a:rPr lang="en-US" sz="4500" dirty="0" err="1" smtClean="0">
                <a:solidFill>
                  <a:srgbClr val="002060"/>
                </a:solidFill>
              </a:rPr>
              <a:t>ciel</a:t>
            </a:r>
            <a:r>
              <a:rPr lang="en-US" sz="4500" dirty="0" smtClean="0">
                <a:solidFill>
                  <a:srgbClr val="002060"/>
                </a:solidFill>
              </a:rPr>
              <a:t>.                 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5100" b="1" dirty="0" smtClean="0">
                <a:solidFill>
                  <a:srgbClr val="C00000"/>
                </a:solidFill>
              </a:rPr>
              <a:t>BRUYANT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r">
              <a:lnSpc>
                <a:spcPct val="170000"/>
              </a:lnSpc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4000" dirty="0" smtClean="0"/>
              <a:t>                                   </a:t>
            </a:r>
            <a:r>
              <a:rPr lang="en-US" sz="4000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752889"/>
            <a:ext cx="2154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bruyamment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239000" cy="552706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</a:t>
            </a:r>
            <a:r>
              <a:rPr lang="ru-RU" sz="5800" b="1" dirty="0" smtClean="0">
                <a:solidFill>
                  <a:srgbClr val="FF0000"/>
                </a:solidFill>
              </a:rPr>
              <a:t>В</a:t>
            </a:r>
            <a:r>
              <a:rPr lang="en-US" sz="5800" b="1" dirty="0" smtClean="0">
                <a:solidFill>
                  <a:srgbClr val="FF0000"/>
                </a:solidFill>
              </a:rPr>
              <a:t>16. </a:t>
            </a:r>
            <a:r>
              <a:rPr lang="en-US" sz="4500" dirty="0" err="1" smtClean="0">
                <a:solidFill>
                  <a:srgbClr val="002060"/>
                </a:solidFill>
              </a:rPr>
              <a:t>Aujourd'hui</a:t>
            </a:r>
            <a:r>
              <a:rPr lang="en-US" sz="4500" dirty="0" smtClean="0">
                <a:solidFill>
                  <a:srgbClr val="002060"/>
                </a:solidFill>
              </a:rPr>
              <a:t> le </a:t>
            </a:r>
            <a:r>
              <a:rPr lang="en-US" sz="4500" dirty="0" err="1" smtClean="0">
                <a:solidFill>
                  <a:srgbClr val="002060"/>
                </a:solidFill>
              </a:rPr>
              <a:t>feu</a:t>
            </a:r>
            <a:r>
              <a:rPr lang="en-US" sz="4500" dirty="0" smtClean="0">
                <a:solidFill>
                  <a:srgbClr val="002060"/>
                </a:solidFill>
              </a:rPr>
              <a:t> </a:t>
            </a:r>
            <a:r>
              <a:rPr lang="en-US" sz="4500" dirty="0" err="1" smtClean="0">
                <a:solidFill>
                  <a:srgbClr val="002060"/>
                </a:solidFill>
              </a:rPr>
              <a:t>d'artifice</a:t>
            </a:r>
            <a:r>
              <a:rPr lang="en-US" sz="4500" dirty="0" smtClean="0">
                <a:solidFill>
                  <a:srgbClr val="002060"/>
                </a:solidFill>
              </a:rPr>
              <a:t> illumine _____________ le </a:t>
            </a:r>
            <a:r>
              <a:rPr lang="en-US" sz="4500" dirty="0" err="1" smtClean="0">
                <a:solidFill>
                  <a:srgbClr val="002060"/>
                </a:solidFill>
              </a:rPr>
              <a:t>ciel</a:t>
            </a:r>
            <a:r>
              <a:rPr lang="en-US" sz="4500" dirty="0" smtClean="0">
                <a:solidFill>
                  <a:srgbClr val="002060"/>
                </a:solidFill>
              </a:rPr>
              <a:t> au-</a:t>
            </a:r>
            <a:r>
              <a:rPr lang="en-US" sz="4500" dirty="0" err="1" smtClean="0">
                <a:solidFill>
                  <a:srgbClr val="002060"/>
                </a:solidFill>
              </a:rPr>
              <a:t>dessus</a:t>
            </a:r>
            <a:r>
              <a:rPr lang="en-US" sz="4500" dirty="0" smtClean="0">
                <a:solidFill>
                  <a:srgbClr val="002060"/>
                </a:solidFill>
              </a:rPr>
              <a:t> de la fume encore </a:t>
            </a:r>
            <a:r>
              <a:rPr lang="en-US" sz="4500" dirty="0" err="1" smtClean="0">
                <a:solidFill>
                  <a:srgbClr val="002060"/>
                </a:solidFill>
              </a:rPr>
              <a:t>flottante</a:t>
            </a:r>
            <a:r>
              <a:rPr lang="en-US" sz="4500" dirty="0" smtClean="0">
                <a:solidFill>
                  <a:srgbClr val="002060"/>
                </a:solidFill>
              </a:rPr>
              <a:t> du grand </a:t>
            </a:r>
            <a:r>
              <a:rPr lang="en-US" sz="4500" dirty="0" err="1" smtClean="0">
                <a:solidFill>
                  <a:srgbClr val="002060"/>
                </a:solidFill>
              </a:rPr>
              <a:t>ciel</a:t>
            </a:r>
            <a:r>
              <a:rPr lang="en-US" sz="4500" dirty="0" smtClean="0">
                <a:solidFill>
                  <a:srgbClr val="002060"/>
                </a:solidFill>
              </a:rPr>
              <a:t>.                 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        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5100" b="1" dirty="0" smtClean="0">
                <a:solidFill>
                  <a:srgbClr val="C00000"/>
                </a:solidFill>
              </a:rPr>
              <a:t>BRUYANT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r">
              <a:lnSpc>
                <a:spcPct val="170000"/>
              </a:lnSpc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sz="4000" dirty="0" smtClean="0"/>
              <a:t>                                   </a:t>
            </a:r>
            <a:r>
              <a:rPr lang="en-US" sz="4000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929618" cy="484632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Du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platanes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		Le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en </a:t>
            </a:r>
            <a:r>
              <a:rPr lang="en-US" sz="1600" b="1" dirty="0" err="1" smtClean="0">
                <a:solidFill>
                  <a:srgbClr val="002060"/>
                </a:solidFill>
              </a:rPr>
              <a:t>ouvrant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leurs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volets</a:t>
            </a:r>
            <a:r>
              <a:rPr lang="en-US" sz="1600" b="1" dirty="0" smtClean="0">
                <a:solidFill>
                  <a:srgbClr val="002060"/>
                </a:solidFill>
              </a:rPr>
              <a:t>, les habitants de la place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Émilion</a:t>
            </a:r>
            <a:r>
              <a:rPr lang="en-US" sz="1600" b="1" dirty="0" smtClean="0">
                <a:solidFill>
                  <a:srgbClr val="002060"/>
                </a:solidFill>
              </a:rPr>
              <a:t> à Bordeaux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surpris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se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A22 ____  </a:t>
            </a:r>
            <a:r>
              <a:rPr lang="en-US" sz="1600" b="1" dirty="0" smtClean="0">
                <a:solidFill>
                  <a:srgbClr val="002060"/>
                </a:solidFill>
              </a:rPr>
              <a:t>les </a:t>
            </a:r>
            <a:r>
              <a:rPr lang="en-US" sz="1600" b="1" dirty="0" err="1" smtClean="0">
                <a:solidFill>
                  <a:srgbClr val="002060"/>
                </a:solidFill>
              </a:rPr>
              <a:t>yeux</a:t>
            </a:r>
            <a:r>
              <a:rPr lang="en-US" sz="1600" b="1" dirty="0" smtClean="0">
                <a:solidFill>
                  <a:srgbClr val="002060"/>
                </a:solidFill>
              </a:rPr>
              <a:t>, pour </a:t>
            </a:r>
            <a:r>
              <a:rPr lang="en-US" sz="1600" b="1" dirty="0" err="1" smtClean="0">
                <a:solidFill>
                  <a:srgbClr val="002060"/>
                </a:solidFill>
              </a:rPr>
              <a:t>s'assurer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qu'ils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réveillés</a:t>
            </a:r>
            <a:r>
              <a:rPr lang="en-US" sz="1600" b="1" dirty="0" smtClean="0">
                <a:solidFill>
                  <a:srgbClr val="002060"/>
                </a:solidFill>
              </a:rPr>
              <a:t>: des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de raisin </a:t>
            </a:r>
            <a:r>
              <a:rPr lang="en-US" sz="1600" b="1" dirty="0" err="1" smtClean="0">
                <a:solidFill>
                  <a:srgbClr val="002060"/>
                </a:solidFill>
              </a:rPr>
              <a:t>pendaient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hallucination collective, </a:t>
            </a:r>
            <a:r>
              <a:rPr lang="en-US" sz="1600" b="1" dirty="0" err="1" smtClean="0">
                <a:solidFill>
                  <a:srgbClr val="002060"/>
                </a:solidFill>
              </a:rPr>
              <a:t>dans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ville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où</a:t>
            </a:r>
            <a:r>
              <a:rPr lang="en-US" sz="1600" b="1" dirty="0" smtClean="0">
                <a:solidFill>
                  <a:srgbClr val="002060"/>
                </a:solidFill>
              </a:rPr>
              <a:t> le </a:t>
            </a:r>
            <a:r>
              <a:rPr lang="en-US" sz="1600" b="1" dirty="0" err="1" smtClean="0">
                <a:solidFill>
                  <a:srgbClr val="002060"/>
                </a:solidFill>
              </a:rPr>
              <a:t>vignoble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vendanges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occupent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tous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smtClean="0">
                <a:solidFill>
                  <a:srgbClr val="FF0000"/>
                </a:solidFill>
              </a:rPr>
              <a:t>A23 _____ </a:t>
            </a:r>
            <a:r>
              <a:rPr lang="en-US" sz="1600" b="1" dirty="0" smtClean="0">
                <a:solidFill>
                  <a:srgbClr val="002060"/>
                </a:solidFill>
              </a:rPr>
              <a:t>? Non! En </a:t>
            </a:r>
            <a:r>
              <a:rPr lang="en-US" sz="1600" b="1" dirty="0" err="1" smtClean="0">
                <a:solidFill>
                  <a:srgbClr val="002060"/>
                </a:solidFill>
              </a:rPr>
              <a:t>allant</a:t>
            </a:r>
            <a:r>
              <a:rPr lang="en-US" sz="1600" b="1" dirty="0" smtClean="0">
                <a:solidFill>
                  <a:srgbClr val="002060"/>
                </a:solidFill>
              </a:rPr>
              <a:t> y </a:t>
            </a:r>
            <a:r>
              <a:rPr lang="en-US" sz="1600" b="1" dirty="0" err="1" smtClean="0">
                <a:solidFill>
                  <a:srgbClr val="002060"/>
                </a:solidFill>
              </a:rPr>
              <a:t>voir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A24 ___, </a:t>
            </a:r>
            <a:r>
              <a:rPr lang="en-US" sz="1600" b="1" dirty="0" err="1" smtClean="0">
                <a:solidFill>
                  <a:srgbClr val="002060"/>
                </a:solidFill>
              </a:rPr>
              <a:t>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A25 ____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étaient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! Un outrage pour </a:t>
            </a:r>
            <a:r>
              <a:rPr lang="en-US" sz="1600" b="1" dirty="0" err="1" smtClean="0">
                <a:solidFill>
                  <a:srgbClr val="002060"/>
                </a:solidFill>
              </a:rPr>
              <a:t>toute</a:t>
            </a:r>
            <a:r>
              <a:rPr lang="en-US" sz="1600" b="1" dirty="0" smtClean="0">
                <a:solidFill>
                  <a:srgbClr val="002060"/>
                </a:solidFill>
              </a:rPr>
              <a:t> la commune, </a:t>
            </a:r>
            <a:r>
              <a:rPr lang="en-US" sz="1600" b="1" dirty="0" err="1" smtClean="0">
                <a:solidFill>
                  <a:srgbClr val="002060"/>
                </a:solidFill>
              </a:rPr>
              <a:t>capitale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mondiale</a:t>
            </a:r>
            <a:r>
              <a:rPr lang="en-US" sz="1600" b="1" dirty="0" smtClean="0">
                <a:solidFill>
                  <a:srgbClr val="002060"/>
                </a:solidFill>
              </a:rPr>
              <a:t> du bon </a:t>
            </a:r>
            <a:r>
              <a:rPr lang="en-US" sz="1600" b="1" dirty="0" err="1" smtClean="0">
                <a:solidFill>
                  <a:srgbClr val="002060"/>
                </a:solidFill>
              </a:rPr>
              <a:t>vin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A26 ____ </a:t>
            </a:r>
            <a:r>
              <a:rPr lang="en-US" sz="1600" b="1" dirty="0" err="1" smtClean="0">
                <a:solidFill>
                  <a:srgbClr val="002060"/>
                </a:solidFill>
              </a:rPr>
              <a:t>n'a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rien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entendu</a:t>
            </a:r>
            <a:r>
              <a:rPr lang="en-US" sz="1600" b="1" dirty="0" smtClean="0">
                <a:solidFill>
                  <a:srgbClr val="002060"/>
                </a:solidFill>
              </a:rPr>
              <a:t>. Il </a:t>
            </a:r>
            <a:r>
              <a:rPr lang="en-US" sz="1600" b="1" dirty="0" err="1" smtClean="0">
                <a:solidFill>
                  <a:srgbClr val="002060"/>
                </a:solidFill>
              </a:rPr>
              <a:t>faut</a:t>
            </a:r>
            <a:r>
              <a:rPr lang="en-US" sz="1600" b="1" dirty="0" smtClean="0">
                <a:solidFill>
                  <a:srgbClr val="002060"/>
                </a:solidFill>
              </a:rPr>
              <a:t> dire </a:t>
            </a:r>
            <a:r>
              <a:rPr lang="en-US" sz="1600" b="1" dirty="0" err="1" smtClean="0">
                <a:solidFill>
                  <a:srgbClr val="002060"/>
                </a:solidFill>
              </a:rPr>
              <a:t>que</a:t>
            </a:r>
            <a:r>
              <a:rPr lang="en-US" sz="1600" b="1" dirty="0" smtClean="0">
                <a:solidFill>
                  <a:srgbClr val="002060"/>
                </a:solidFill>
              </a:rPr>
              <a:t> le vent a soufflé </a:t>
            </a:r>
            <a:r>
              <a:rPr lang="en-US" sz="1600" b="1" dirty="0" err="1" smtClean="0">
                <a:solidFill>
                  <a:srgbClr val="002060"/>
                </a:solidFill>
              </a:rPr>
              <a:t>assez</a:t>
            </a:r>
            <a:r>
              <a:rPr lang="en-US" sz="1600" b="1" dirty="0" smtClean="0">
                <a:solidFill>
                  <a:srgbClr val="002060"/>
                </a:solidFill>
              </a:rPr>
              <a:t> fort </a:t>
            </a:r>
            <a:r>
              <a:rPr lang="en-US" sz="1600" b="1" dirty="0" err="1" smtClean="0">
                <a:solidFill>
                  <a:srgbClr val="002060"/>
                </a:solidFill>
              </a:rPr>
              <a:t>cette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. Les gendarmes </a:t>
            </a:r>
            <a:r>
              <a:rPr lang="en-US" sz="1600" b="1" dirty="0" err="1" smtClean="0">
                <a:solidFill>
                  <a:srgbClr val="002060"/>
                </a:solidFill>
              </a:rPr>
              <a:t>sont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venus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constater</a:t>
            </a:r>
            <a:r>
              <a:rPr lang="en-US" sz="1600" b="1" dirty="0" smtClean="0">
                <a:solidFill>
                  <a:srgbClr val="002060"/>
                </a:solidFill>
              </a:rPr>
              <a:t> les </a:t>
            </a:r>
            <a:r>
              <a:rPr lang="en-US" sz="1600" b="1" dirty="0" err="1" smtClean="0">
                <a:solidFill>
                  <a:srgbClr val="002060"/>
                </a:solidFill>
              </a:rPr>
              <a:t>faits</a:t>
            </a:r>
            <a:r>
              <a:rPr lang="en-US" sz="1600" b="1" dirty="0" smtClean="0">
                <a:solidFill>
                  <a:srgbClr val="002060"/>
                </a:solidFill>
              </a:rPr>
              <a:t> et </a:t>
            </a:r>
            <a:r>
              <a:rPr lang="en-US" sz="1600" b="1" dirty="0" err="1" smtClean="0">
                <a:solidFill>
                  <a:srgbClr val="002060"/>
                </a:solidFill>
              </a:rPr>
              <a:t>municipalité</a:t>
            </a:r>
            <a:r>
              <a:rPr lang="en-US" sz="1600" b="1" dirty="0" smtClean="0">
                <a:solidFill>
                  <a:srgbClr val="002060"/>
                </a:solidFill>
              </a:rPr>
              <a:t> a fait </a:t>
            </a:r>
            <a:r>
              <a:rPr lang="en-US" sz="1600" b="1" dirty="0" err="1" smtClean="0">
                <a:solidFill>
                  <a:srgbClr val="002060"/>
                </a:solidFill>
              </a:rPr>
              <a:t>nettoyer</a:t>
            </a:r>
            <a:r>
              <a:rPr lang="en-US" sz="1600" b="1" dirty="0" smtClean="0">
                <a:solidFill>
                  <a:srgbClr val="002060"/>
                </a:solidFill>
              </a:rPr>
              <a:t> la place. </a:t>
            </a:r>
            <a:r>
              <a:rPr lang="en-US" sz="1600" b="1" dirty="0" err="1" smtClean="0">
                <a:solidFill>
                  <a:srgbClr val="002060"/>
                </a:solidFill>
              </a:rPr>
              <a:t>Une</a:t>
            </a:r>
            <a:r>
              <a:rPr lang="en-US" sz="1600" b="1" dirty="0" smtClean="0">
                <a:solidFill>
                  <a:srgbClr val="002060"/>
                </a:solidFill>
              </a:rPr>
              <a:t> question </a:t>
            </a:r>
            <a:r>
              <a:rPr lang="en-US" sz="1600" b="1" dirty="0" err="1" smtClean="0">
                <a:solidFill>
                  <a:srgbClr val="002060"/>
                </a:solidFill>
              </a:rPr>
              <a:t>reste</a:t>
            </a:r>
            <a:r>
              <a:rPr lang="en-US" sz="1600" b="1" dirty="0" smtClean="0">
                <a:solidFill>
                  <a:srgbClr val="002060"/>
                </a:solidFill>
              </a:rPr>
              <a:t> pose : y a-t-</a:t>
            </a:r>
            <a:r>
              <a:rPr lang="en-US" sz="1600" b="1" dirty="0" err="1" smtClean="0">
                <a:solidFill>
                  <a:srgbClr val="002060"/>
                </a:solidFill>
              </a:rPr>
              <a:t>il</a:t>
            </a:r>
            <a:r>
              <a:rPr lang="en-US" sz="1600" b="1" dirty="0" smtClean="0">
                <a:solidFill>
                  <a:srgbClr val="002060"/>
                </a:solidFill>
              </a:rPr>
              <a:t> un rapport entre les </a:t>
            </a:r>
            <a:r>
              <a:rPr lang="en-US" sz="1600" b="1" dirty="0" err="1" smtClean="0">
                <a:solidFill>
                  <a:srgbClr val="002060"/>
                </a:solidFill>
              </a:rPr>
              <a:t>grappes</a:t>
            </a:r>
            <a:r>
              <a:rPr lang="en-US" sz="1600" b="1" dirty="0" smtClean="0">
                <a:solidFill>
                  <a:srgbClr val="002060"/>
                </a:solidFill>
              </a:rPr>
              <a:t> en </a:t>
            </a:r>
            <a:r>
              <a:rPr lang="en-US" sz="1600" b="1" dirty="0" err="1" smtClean="0">
                <a:solidFill>
                  <a:srgbClr val="002060"/>
                </a:solidFill>
              </a:rPr>
              <a:t>plastique</a:t>
            </a:r>
            <a:r>
              <a:rPr lang="en-US" sz="1600" b="1" dirty="0" smtClean="0">
                <a:solidFill>
                  <a:srgbClr val="002060"/>
                </a:solidFill>
              </a:rPr>
              <a:t> de Saint-</a:t>
            </a:r>
            <a:r>
              <a:rPr lang="en-US" sz="1600" b="1" dirty="0" err="1" smtClean="0">
                <a:solidFill>
                  <a:srgbClr val="002060"/>
                </a:solidFill>
              </a:rPr>
              <a:t>Emilion</a:t>
            </a:r>
            <a:r>
              <a:rPr lang="en-US" sz="1600" b="1" dirty="0" smtClean="0">
                <a:solidFill>
                  <a:srgbClr val="002060"/>
                </a:solidFill>
              </a:rPr>
              <a:t> et les </a:t>
            </a:r>
            <a:r>
              <a:rPr lang="en-US" sz="1600" b="1" dirty="0" err="1" smtClean="0">
                <a:solidFill>
                  <a:srgbClr val="002060"/>
                </a:solidFill>
              </a:rPr>
              <a:t>appareils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cassés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A27 ______ </a:t>
            </a:r>
            <a:r>
              <a:rPr lang="en-US" sz="1600" b="1" dirty="0" err="1" smtClean="0">
                <a:solidFill>
                  <a:srgbClr val="002060"/>
                </a:solidFill>
              </a:rPr>
              <a:t>ont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été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retrouvés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</a:rPr>
              <a:t>A28___ </a:t>
            </a:r>
            <a:r>
              <a:rPr lang="en-US" sz="1600" b="1" dirty="0" err="1" smtClean="0">
                <a:solidFill>
                  <a:srgbClr val="002060"/>
                </a:solidFill>
              </a:rPr>
              <a:t>matin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</a:rPr>
              <a:t>pendus</a:t>
            </a:r>
            <a:r>
              <a:rPr lang="en-US" sz="1600" b="1" dirty="0" smtClean="0">
                <a:solidFill>
                  <a:srgbClr val="002060"/>
                </a:solidFill>
              </a:rPr>
              <a:t> aux </a:t>
            </a:r>
            <a:r>
              <a:rPr lang="en-US" sz="1600" b="1" dirty="0" err="1" smtClean="0">
                <a:solidFill>
                  <a:srgbClr val="002060"/>
                </a:solidFill>
              </a:rPr>
              <a:t>arbres</a:t>
            </a:r>
            <a:r>
              <a:rPr lang="en-US" sz="1600" b="1" dirty="0" smtClean="0">
                <a:solidFill>
                  <a:srgbClr val="002060"/>
                </a:solidFill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</a:rPr>
              <a:t>l'esplanade</a:t>
            </a:r>
            <a:r>
              <a:rPr lang="en-US" sz="1600" b="1" dirty="0" smtClean="0">
                <a:solidFill>
                  <a:srgbClr val="002060"/>
                </a:solidFill>
              </a:rPr>
              <a:t> des </a:t>
            </a:r>
            <a:r>
              <a:rPr lang="en-US" sz="1600" b="1" dirty="0" err="1" smtClean="0">
                <a:solidFill>
                  <a:srgbClr val="002060"/>
                </a:solidFill>
              </a:rPr>
              <a:t>Quinconces</a:t>
            </a:r>
            <a:r>
              <a:rPr lang="en-US" sz="1600" b="1" dirty="0" smtClean="0">
                <a:solidFill>
                  <a:srgbClr val="002060"/>
                </a:solidFill>
              </a:rPr>
              <a:t>?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85789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15716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ouverts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6286520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ferm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274378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frott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6274378"/>
            <a:ext cx="15716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clign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és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8698 -0.746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738</Words>
  <Application>Microsoft Office PowerPoint</Application>
  <PresentationFormat>Экран (4:3)</PresentationFormat>
  <Paragraphs>304</Paragraphs>
  <Slides>50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Изящная</vt:lpstr>
      <vt:lpstr>Подготовка учащихся к егэ  по французскому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La Maison de la radio.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2012-06-01T11:16:32Z</dcterms:created>
  <dcterms:modified xsi:type="dcterms:W3CDTF">2013-01-17T12:56:26Z</dcterms:modified>
</cp:coreProperties>
</file>