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90" r:id="rId3"/>
    <p:sldId id="258" r:id="rId4"/>
    <p:sldId id="291" r:id="rId5"/>
    <p:sldId id="259" r:id="rId6"/>
    <p:sldId id="292" r:id="rId7"/>
    <p:sldId id="293" r:id="rId8"/>
    <p:sldId id="294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4" r:id="rId17"/>
    <p:sldId id="278" r:id="rId18"/>
    <p:sldId id="282" r:id="rId19"/>
    <p:sldId id="283" r:id="rId20"/>
    <p:sldId id="288" r:id="rId21"/>
    <p:sldId id="284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CD5EF-C84A-48E9-8A52-8079CFDE5FFB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1325-CE43-4B09-A291-8DFFAE4A2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719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EF170D-6BF9-4881-A625-E9CC5E8D1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4BF31-739D-4A49-A616-9CBAA6A6A492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B5A0-2238-45D5-B500-9EC873419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2;&#1086;&#1080;%20&#1076;&#1086;&#1082;&#1091;&#1084;&#1077;&#1085;&#1090;&#1099;\&#1052;&#1072;&#1084;&#1072;\10%20&#1082;&#1083;&#1072;&#1089;&#1089;\&#1061;&#1080;&#1084;&#1080;&#1103;\v852.avi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&#1052;&#1086;&#1080;%20&#1076;&#1086;&#1082;&#1091;&#1084;&#1077;&#1085;&#1090;&#1099;\&#1052;&#1072;&#1084;&#1072;\10%20&#1082;&#1083;&#1072;&#1089;&#1089;\&#1061;&#1080;&#1084;&#1080;&#1103;\v854.avi" TargetMode="External"/><Relationship Id="rId1" Type="http://schemas.openxmlformats.org/officeDocument/2006/relationships/video" Target="file:///E:\&#1052;&#1086;&#1080;%20&#1076;&#1086;&#1082;&#1091;&#1084;&#1077;&#1085;&#1090;&#1099;\&#1052;&#1072;&#1084;&#1072;\10%20&#1082;&#1083;&#1072;&#1089;&#1089;\&#1061;&#1080;&#1084;&#1080;&#1103;\v853.avi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755650" y="2276475"/>
            <a:ext cx="8064500" cy="16795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31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Карбоновые 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ла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2"/>
            <a:ext cx="7848872" cy="5619328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971600" y="4675495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Уксусная    </a:t>
            </a:r>
            <a:r>
              <a:rPr lang="ru-RU" b="1" dirty="0" smtClean="0"/>
              <a:t>               </a:t>
            </a:r>
            <a:r>
              <a:rPr lang="ru-RU" b="1" dirty="0"/>
              <a:t>Щавелевая     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</a:t>
            </a:r>
            <a:r>
              <a:rPr lang="ru-RU" b="1" dirty="0"/>
              <a:t>Лимонная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r>
              <a:rPr lang="ru-RU"/>
              <a:t>Физические свойства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540067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400" dirty="0"/>
              <a:t>С</a:t>
            </a:r>
            <a:r>
              <a:rPr lang="ru-RU" sz="2400" baseline="-25000" dirty="0"/>
              <a:t>1</a:t>
            </a:r>
            <a:r>
              <a:rPr lang="ru-RU" sz="2400" dirty="0"/>
              <a:t>- С</a:t>
            </a:r>
            <a:r>
              <a:rPr lang="ru-RU" sz="2400" baseline="-25000" dirty="0"/>
              <a:t>3</a:t>
            </a:r>
            <a:r>
              <a:rPr lang="ru-RU" sz="2400" dirty="0"/>
              <a:t>  </a:t>
            </a:r>
            <a:r>
              <a:rPr lang="ru-RU" sz="2400" dirty="0" smtClean="0"/>
              <a:t>     жидкости </a:t>
            </a:r>
            <a:r>
              <a:rPr lang="ru-RU" sz="2400" dirty="0"/>
              <a:t>с характерным резким запахом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С</a:t>
            </a:r>
            <a:r>
              <a:rPr lang="ru-RU" sz="2400" baseline="-25000" dirty="0"/>
              <a:t>4</a:t>
            </a:r>
            <a:r>
              <a:rPr lang="ru-RU" sz="2400" dirty="0"/>
              <a:t>- С</a:t>
            </a:r>
            <a:r>
              <a:rPr lang="ru-RU" sz="2400" baseline="-25000" dirty="0"/>
              <a:t>9</a:t>
            </a:r>
            <a:r>
              <a:rPr lang="ru-RU" sz="2400" dirty="0"/>
              <a:t>   </a:t>
            </a:r>
            <a:r>
              <a:rPr lang="ru-RU" sz="2400" dirty="0" smtClean="0"/>
              <a:t>     вязкие </a:t>
            </a:r>
            <a:r>
              <a:rPr lang="ru-RU" sz="2400" dirty="0"/>
              <a:t>маслянистые жидкости с неприятным запахом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/>
              <a:t>c</a:t>
            </a:r>
            <a:r>
              <a:rPr lang="ru-RU" sz="2400" dirty="0" smtClean="0"/>
              <a:t> </a:t>
            </a:r>
            <a:r>
              <a:rPr lang="en-US" sz="2400" dirty="0" smtClean="0"/>
              <a:t>  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10           </a:t>
            </a:r>
            <a:r>
              <a:rPr lang="ru-RU" sz="2400" dirty="0"/>
              <a:t>твердые нерастворимые вещества</a:t>
            </a:r>
            <a:endParaRPr lang="en-US" sz="2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Карбоновые кислоты имеют </a:t>
            </a:r>
            <a:r>
              <a:rPr lang="ru-RU" sz="2400" dirty="0" smtClean="0"/>
              <a:t> </a:t>
            </a:r>
            <a:r>
              <a:rPr lang="ru-RU" sz="2400" dirty="0"/>
              <a:t>высокие температуры кипения из-за наличия межмолекулярных водородных связей и существуют в основном в виде </a:t>
            </a:r>
            <a:r>
              <a:rPr lang="ru-RU" sz="2400" dirty="0" err="1"/>
              <a:t>димеров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800" dirty="0">
                <a:solidFill>
                  <a:srgbClr val="002060"/>
                </a:solidFill>
              </a:rPr>
              <a:t>С ростом относительной молекулярной массы температура кипения предельных одноосновных кислот увеличивается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Природные источники 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карбоновых кислот</a:t>
            </a:r>
            <a:endParaRPr lang="ru-RU" dirty="0"/>
          </a:p>
        </p:txBody>
      </p:sp>
      <p:pic>
        <p:nvPicPr>
          <p:cNvPr id="4" name="Picture 13" descr="щавель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84784"/>
            <a:ext cx="1800200" cy="1944216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267744" y="1916832"/>
            <a:ext cx="3223126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ru-RU" b="1" dirty="0">
                <a:latin typeface="Arial" charset="0"/>
              </a:rPr>
              <a:t>Щавелевая кислота</a:t>
            </a:r>
          </a:p>
        </p:txBody>
      </p:sp>
      <p:pic>
        <p:nvPicPr>
          <p:cNvPr id="6" name="Picture 14" descr="валериан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432050" cy="27368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68144" y="4536996"/>
            <a:ext cx="327585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ru-RU" b="1" dirty="0">
                <a:latin typeface="Arial" charset="0"/>
              </a:rPr>
              <a:t>Валериановая кислота</a:t>
            </a:r>
          </a:p>
        </p:txBody>
      </p:sp>
      <p:pic>
        <p:nvPicPr>
          <p:cNvPr id="9" name="Picture 4" descr="ACC7FCC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489589" y="2852936"/>
            <a:ext cx="358609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7" y="4653136"/>
            <a:ext cx="21602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Муравьиную кислоту выделяют: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1 – медуза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2 – крапива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3 – муравей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6680" cy="14919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Природные источники 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карбоновых кислот</a:t>
            </a:r>
            <a:endParaRPr lang="ru-RU" dirty="0"/>
          </a:p>
        </p:txBody>
      </p:sp>
      <p:pic>
        <p:nvPicPr>
          <p:cNvPr id="4" name="Picture 7" descr="коз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2060848"/>
            <a:ext cx="2520280" cy="208823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3203848" y="2276872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</a:rPr>
              <a:t>Капроновая кислота </a:t>
            </a:r>
          </a:p>
          <a:p>
            <a:pPr algn="ctr"/>
            <a:r>
              <a:rPr lang="ru-RU" b="1" dirty="0">
                <a:latin typeface="Arial" charset="0"/>
              </a:rPr>
              <a:t>(в козьем жире)</a:t>
            </a:r>
          </a:p>
        </p:txBody>
      </p:sp>
      <p:pic>
        <p:nvPicPr>
          <p:cNvPr id="6" name="Picture 8" descr="палтьм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4149725"/>
            <a:ext cx="3416300" cy="2254250"/>
          </a:xfrm>
          <a:prstGeom prst="rect">
            <a:avLst/>
          </a:prstGeo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899592" y="467549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</a:rPr>
              <a:t>Пальмитиновая кислота </a:t>
            </a:r>
          </a:p>
          <a:p>
            <a:pPr algn="ctr"/>
            <a:r>
              <a:rPr lang="ru-RU" b="1" dirty="0">
                <a:latin typeface="Arial" charset="0"/>
              </a:rPr>
              <a:t>( в пальмовом дереве)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 </a:t>
            </a:r>
            <a:endParaRPr lang="ru-RU" sz="40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60648"/>
            <a:ext cx="8382000" cy="593536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i="1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err="1" smtClean="0">
                <a:solidFill>
                  <a:schemeClr val="tx2"/>
                </a:solidFill>
              </a:rPr>
              <a:t>НСООН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rgbClr val="CC6600"/>
                </a:solidFill>
              </a:rPr>
              <a:t>     </a:t>
            </a:r>
            <a:r>
              <a:rPr lang="ru-RU" b="1" dirty="0" smtClean="0">
                <a:solidFill>
                  <a:schemeClr val="tx2"/>
                </a:solidFill>
              </a:rPr>
              <a:t>Муравьиная, или метановая</a:t>
            </a:r>
            <a:r>
              <a:rPr lang="ru-RU" b="1" i="1" dirty="0" smtClean="0">
                <a:solidFill>
                  <a:srgbClr val="CC66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     Жидкость </a:t>
            </a:r>
            <a:r>
              <a:rPr lang="ru-RU" sz="2800" b="1" dirty="0" smtClean="0">
                <a:solidFill>
                  <a:srgbClr val="CC6600"/>
                </a:solidFill>
              </a:rPr>
              <a:t>с резким запахом, температура кипения </a:t>
            </a:r>
            <a:r>
              <a:rPr lang="ru-RU" sz="2800" b="1" dirty="0" err="1" smtClean="0">
                <a:solidFill>
                  <a:srgbClr val="CC6600"/>
                </a:solidFill>
              </a:rPr>
              <a:t>100,8</a:t>
            </a:r>
            <a:r>
              <a:rPr lang="ru-RU" sz="2800" b="1" dirty="0" err="1" smtClean="0">
                <a:solidFill>
                  <a:srgbClr val="CC6600"/>
                </a:solidFill>
                <a:cs typeface="Times New Roman" pitchFamily="18" charset="0"/>
              </a:rPr>
              <a:t>°</a:t>
            </a:r>
            <a:r>
              <a:rPr lang="ru-RU" sz="2800" b="1" dirty="0" smtClean="0">
                <a:solidFill>
                  <a:srgbClr val="CC6600"/>
                </a:solidFill>
              </a:rPr>
              <a:t>, </a:t>
            </a:r>
            <a:endParaRPr lang="ru-RU" sz="2800" b="1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хорошо </a:t>
            </a:r>
            <a:r>
              <a:rPr lang="ru-RU" sz="2800" b="1" dirty="0" smtClean="0">
                <a:solidFill>
                  <a:srgbClr val="CC6600"/>
                </a:solidFill>
              </a:rPr>
              <a:t>растворима в воде, </a:t>
            </a:r>
            <a:endParaRPr lang="ru-RU" sz="2800" b="1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u="sng" dirty="0" smtClean="0">
                <a:solidFill>
                  <a:srgbClr val="CC6600"/>
                </a:solidFill>
              </a:rPr>
              <a:t>ядовита</a:t>
            </a:r>
            <a:r>
              <a:rPr lang="ru-RU" sz="2800" b="1" u="sng" dirty="0" smtClean="0">
                <a:solidFill>
                  <a:srgbClr val="CC6600"/>
                </a:solidFill>
              </a:rPr>
              <a:t>, </a:t>
            </a:r>
            <a:endParaRPr lang="ru-RU" sz="2800" b="1" u="sng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u="sng" dirty="0" smtClean="0">
                <a:solidFill>
                  <a:srgbClr val="CC6600"/>
                </a:solidFill>
              </a:rPr>
              <a:t>вызывает </a:t>
            </a:r>
            <a:r>
              <a:rPr lang="ru-RU" sz="2800" b="1" u="sng" dirty="0" smtClean="0">
                <a:solidFill>
                  <a:srgbClr val="CC6600"/>
                </a:solidFill>
              </a:rPr>
              <a:t>ожоги, </a:t>
            </a:r>
            <a:endParaRPr lang="ru-RU" sz="2800" b="1" u="sng" dirty="0" smtClean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обладает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дезинфицирующим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действием</a:t>
            </a:r>
            <a:r>
              <a:rPr lang="ru-RU" b="1" i="1" dirty="0" smtClean="0">
                <a:solidFill>
                  <a:srgbClr val="CC6600"/>
                </a:solidFill>
              </a:rPr>
              <a:t>         </a:t>
            </a:r>
            <a:endParaRPr lang="ru-RU" b="1" i="1" dirty="0" smtClean="0">
              <a:solidFill>
                <a:srgbClr val="CC6600"/>
              </a:solidFill>
            </a:endParaRPr>
          </a:p>
        </p:txBody>
      </p:sp>
      <p:pic>
        <p:nvPicPr>
          <p:cNvPr id="5" name="Picture 4" descr="353699F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EFB"/>
              </a:clrFrom>
              <a:clrTo>
                <a:srgbClr val="F5FEFB">
                  <a:alpha val="0"/>
                </a:srgbClr>
              </a:clrTo>
            </a:clrChange>
            <a:lum bright="-12000"/>
          </a:blip>
          <a:srcRect b="2327"/>
          <a:stretch>
            <a:fillRect/>
          </a:stretch>
        </p:blipFill>
        <p:spPr bwMode="auto">
          <a:xfrm>
            <a:off x="3923928" y="2636912"/>
            <a:ext cx="49685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</a:t>
            </a:r>
            <a:r>
              <a:rPr lang="ru-RU" sz="4000" b="1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5344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solidFill>
                  <a:srgbClr val="CC6600"/>
                </a:solidFill>
              </a:rPr>
              <a:t>   </a:t>
            </a:r>
            <a:r>
              <a:rPr lang="ru-RU" b="1" dirty="0" err="1" smtClean="0">
                <a:cs typeface="Times New Roman" pitchFamily="18" charset="0"/>
              </a:rPr>
              <a:t>СН</a:t>
            </a:r>
            <a:r>
              <a:rPr lang="ru-RU" b="1" baseline="-30000" dirty="0" err="1" smtClean="0">
                <a:cs typeface="Times New Roman" pitchFamily="18" charset="0"/>
              </a:rPr>
              <a:t>3</a:t>
            </a:r>
            <a:r>
              <a:rPr lang="ru-RU" b="1" dirty="0" err="1" smtClean="0">
                <a:cs typeface="Times New Roman" pitchFamily="18" charset="0"/>
              </a:rPr>
              <a:t>СООН</a:t>
            </a:r>
            <a:r>
              <a:rPr lang="ru-RU" b="1" dirty="0" smtClean="0">
                <a:solidFill>
                  <a:srgbClr val="CC6600"/>
                </a:solidFill>
              </a:rPr>
              <a:t>      </a:t>
            </a:r>
            <a:r>
              <a:rPr lang="ru-RU" b="1" dirty="0" smtClean="0"/>
              <a:t>Уксусная или </a:t>
            </a:r>
            <a:r>
              <a:rPr lang="ru-RU" b="1" dirty="0" err="1" smtClean="0"/>
              <a:t>этановая</a:t>
            </a:r>
            <a:r>
              <a:rPr lang="ru-RU" b="1" i="1" dirty="0" smtClean="0">
                <a:solidFill>
                  <a:srgbClr val="CC6600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      Бесцветная </a:t>
            </a:r>
            <a:r>
              <a:rPr lang="ru-RU" sz="2800" b="1" dirty="0" smtClean="0">
                <a:solidFill>
                  <a:srgbClr val="CC6600"/>
                </a:solidFill>
              </a:rPr>
              <a:t>жидкость, характерный </a:t>
            </a:r>
            <a:r>
              <a:rPr lang="ru-RU" sz="2800" b="1" dirty="0" smtClean="0">
                <a:solidFill>
                  <a:srgbClr val="CC6600"/>
                </a:solidFill>
              </a:rPr>
              <a:t>запах, растворима </a:t>
            </a:r>
            <a:r>
              <a:rPr lang="ru-RU" sz="2800" b="1" dirty="0" smtClean="0">
                <a:solidFill>
                  <a:srgbClr val="CC6600"/>
                </a:solidFill>
              </a:rPr>
              <a:t>в воде, хороший растворитель многих органических веществ, опасна при попадании на кожу.</a:t>
            </a:r>
            <a:r>
              <a:rPr lang="ru-RU" b="1" i="1" dirty="0" smtClean="0">
                <a:solidFill>
                  <a:srgbClr val="CC6600"/>
                </a:solidFill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Водные </a:t>
            </a:r>
            <a:r>
              <a:rPr lang="ru-RU" sz="2800" b="1" i="1" dirty="0" smtClean="0"/>
              <a:t>растворы: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3-5</a:t>
            </a:r>
            <a:r>
              <a:rPr lang="ru-RU" sz="2800" b="1" dirty="0" smtClean="0">
                <a:solidFill>
                  <a:srgbClr val="CC6600"/>
                </a:solidFill>
              </a:rPr>
              <a:t>% раствор </a:t>
            </a:r>
            <a:r>
              <a:rPr lang="ru-RU" sz="2800" b="1" dirty="0" smtClean="0">
                <a:solidFill>
                  <a:srgbClr val="CC6600"/>
                </a:solidFill>
              </a:rPr>
              <a:t>–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«</a:t>
            </a:r>
            <a:r>
              <a:rPr lang="ru-RU" sz="2800" b="1" dirty="0" smtClean="0">
                <a:solidFill>
                  <a:srgbClr val="CC6600"/>
                </a:solidFill>
              </a:rPr>
              <a:t>столовый уксус»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70-80% раствор </a:t>
            </a:r>
            <a:r>
              <a:rPr lang="ru-RU" sz="2800" b="1" dirty="0" smtClean="0">
                <a:solidFill>
                  <a:srgbClr val="CC6600"/>
                </a:solidFill>
              </a:rPr>
              <a:t>– 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6600"/>
                </a:solidFill>
              </a:rPr>
              <a:t>«</a:t>
            </a:r>
            <a:r>
              <a:rPr lang="ru-RU" sz="2800" b="1" dirty="0" smtClean="0">
                <a:solidFill>
                  <a:srgbClr val="CC6600"/>
                </a:solidFill>
              </a:rPr>
              <a:t>уксусная эссенция»</a:t>
            </a:r>
            <a:r>
              <a:rPr lang="ru-RU" sz="2800" b="1" i="1" dirty="0" smtClean="0">
                <a:solidFill>
                  <a:srgbClr val="CC6600"/>
                </a:solidFill>
              </a:rPr>
              <a:t>     </a:t>
            </a:r>
          </a:p>
        </p:txBody>
      </p:sp>
      <p:pic>
        <p:nvPicPr>
          <p:cNvPr id="5" name="Picture 4" descr="5944B3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F3F3"/>
              </a:clrFrom>
              <a:clrTo>
                <a:srgbClr val="EDF3F3">
                  <a:alpha val="0"/>
                </a:srgbClr>
              </a:clrTo>
            </a:clrChange>
            <a:lum bright="-12000"/>
          </a:blip>
          <a:srcRect r="1746"/>
          <a:stretch>
            <a:fillRect/>
          </a:stretch>
        </p:blipFill>
        <p:spPr bwMode="auto">
          <a:xfrm>
            <a:off x="3634178" y="2276872"/>
            <a:ext cx="5509822" cy="43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Получение</a:t>
            </a:r>
            <a:r>
              <a:rPr lang="en-US" sz="4000" b="1" dirty="0" smtClean="0"/>
              <a:t> </a:t>
            </a:r>
            <a:r>
              <a:rPr lang="ru-RU" sz="4000" b="1" dirty="0" smtClean="0"/>
              <a:t>карбоновых кислот</a:t>
            </a:r>
            <a:endParaRPr lang="ru-RU" sz="40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435975" cy="5400675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Окисление первичных спиртов и альдегидов (кислородом на </a:t>
            </a:r>
            <a:r>
              <a:rPr lang="ru-RU" sz="2400" dirty="0" smtClean="0"/>
              <a:t>катализаторе</a:t>
            </a:r>
            <a:r>
              <a:rPr lang="en-US" sz="2400" dirty="0" smtClean="0"/>
              <a:t> </a:t>
            </a:r>
            <a:r>
              <a:rPr lang="ru-RU" sz="2400" dirty="0" smtClean="0"/>
              <a:t>и  </a:t>
            </a:r>
            <a:r>
              <a:rPr lang="ru-RU" sz="2400" dirty="0"/>
              <a:t>KMnO</a:t>
            </a:r>
            <a:r>
              <a:rPr lang="ru-RU" sz="2400" baseline="-25000" dirty="0"/>
              <a:t>4</a:t>
            </a:r>
            <a:r>
              <a:rPr lang="ru-RU" sz="2400" dirty="0"/>
              <a:t>; K</a:t>
            </a:r>
            <a:r>
              <a:rPr lang="ru-RU" sz="2400" baseline="-25000" dirty="0"/>
              <a:t>2</a:t>
            </a:r>
            <a:r>
              <a:rPr lang="ru-RU" sz="2400" dirty="0"/>
              <a:t>Cr</a:t>
            </a:r>
            <a:r>
              <a:rPr lang="ru-RU" sz="2400" baseline="-25000" dirty="0"/>
              <a:t>2</a:t>
            </a:r>
            <a:r>
              <a:rPr lang="ru-RU" sz="2400" dirty="0"/>
              <a:t>O</a:t>
            </a:r>
            <a:r>
              <a:rPr lang="ru-RU" sz="2400" baseline="-25000" dirty="0"/>
              <a:t>7</a:t>
            </a:r>
            <a:r>
              <a:rPr lang="ru-RU" sz="2400" dirty="0"/>
              <a:t>):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 smtClean="0"/>
              <a:t>              </a:t>
            </a:r>
            <a:r>
              <a:rPr lang="en-US" sz="2400" dirty="0" smtClean="0"/>
              <a:t>R</a:t>
            </a:r>
            <a:r>
              <a:rPr lang="ru-RU" sz="2400" dirty="0" smtClean="0"/>
              <a:t>-C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ru-RU" sz="2400" dirty="0" err="1" smtClean="0"/>
              <a:t>OH</a:t>
            </a:r>
            <a:r>
              <a:rPr lang="ru-RU" sz="2400" dirty="0" smtClean="0"/>
              <a:t> </a:t>
            </a:r>
            <a:r>
              <a:rPr lang="ru-RU" sz="2400" dirty="0" smtClean="0">
                <a:cs typeface="Arial" charset="0"/>
              </a:rPr>
              <a:t>→</a:t>
            </a:r>
            <a:r>
              <a:rPr lang="ru-RU" sz="2400" dirty="0" smtClean="0"/>
              <a:t> </a:t>
            </a:r>
            <a:r>
              <a:rPr lang="en-US" sz="2400" dirty="0" err="1" smtClean="0"/>
              <a:t>RCOH</a:t>
            </a:r>
            <a:r>
              <a:rPr lang="en-US" sz="2400" dirty="0" smtClean="0"/>
              <a:t> </a:t>
            </a:r>
            <a:r>
              <a:rPr lang="ru-RU" sz="2400" dirty="0" smtClean="0">
                <a:cs typeface="Arial" charset="0"/>
              </a:rPr>
              <a:t>→</a:t>
            </a:r>
            <a:r>
              <a:rPr lang="en-US" sz="2400" dirty="0" smtClean="0"/>
              <a:t> </a:t>
            </a:r>
            <a:r>
              <a:rPr lang="en-US" sz="2400" dirty="0" smtClean="0"/>
              <a:t>RCOOH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 smtClean="0"/>
              <a:t>    каталитическое окисление метана: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              </a:t>
            </a:r>
            <a:r>
              <a:rPr lang="ru-RU" sz="2400" dirty="0" err="1"/>
              <a:t>2CH</a:t>
            </a:r>
            <a:r>
              <a:rPr lang="ru-RU" sz="2400" baseline="-25000" dirty="0" err="1"/>
              <a:t>4</a:t>
            </a:r>
            <a:r>
              <a:rPr lang="ru-RU" sz="2400" dirty="0"/>
              <a:t> + </a:t>
            </a:r>
            <a:r>
              <a:rPr lang="ru-RU" sz="2400" dirty="0" err="1"/>
              <a:t>3O</a:t>
            </a:r>
            <a:r>
              <a:rPr lang="ru-RU" sz="2400" baseline="-25000" dirty="0" err="1"/>
              <a:t>2</a:t>
            </a:r>
            <a:r>
              <a:rPr lang="ru-RU" sz="2400" dirty="0"/>
              <a:t>  </a:t>
            </a:r>
            <a:r>
              <a:rPr lang="ru-RU" sz="2400" dirty="0">
                <a:cs typeface="Arial" charset="0"/>
              </a:rPr>
              <a:t>→</a:t>
            </a:r>
            <a:r>
              <a:rPr lang="ru-RU" sz="2400" dirty="0"/>
              <a:t>   </a:t>
            </a:r>
            <a:r>
              <a:rPr lang="ru-RU" sz="2400" dirty="0" err="1"/>
              <a:t>2H</a:t>
            </a:r>
            <a:r>
              <a:rPr lang="ru-RU" sz="2400" dirty="0"/>
              <a:t>–</a:t>
            </a:r>
            <a:r>
              <a:rPr lang="ru-RU" sz="2400" dirty="0" err="1"/>
              <a:t>COOH</a:t>
            </a:r>
            <a:r>
              <a:rPr lang="ru-RU" sz="2400" dirty="0"/>
              <a:t> + </a:t>
            </a:r>
            <a:r>
              <a:rPr lang="ru-RU" sz="2400" dirty="0" err="1"/>
              <a:t>2H</a:t>
            </a:r>
            <a:r>
              <a:rPr lang="ru-RU" sz="2400" baseline="-25000" dirty="0" err="1"/>
              <a:t>2</a:t>
            </a:r>
            <a:r>
              <a:rPr lang="ru-RU" sz="2400" dirty="0" err="1"/>
              <a:t>O</a:t>
            </a:r>
            <a:endParaRPr lang="ru-RU" sz="2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каталитическое окисление бутана: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   </a:t>
            </a:r>
            <a:r>
              <a:rPr lang="ru-RU" sz="2400" dirty="0" err="1"/>
              <a:t>2CH</a:t>
            </a:r>
            <a:r>
              <a:rPr lang="ru-RU" sz="2400" baseline="-25000" dirty="0" err="1"/>
              <a:t>3</a:t>
            </a:r>
            <a:r>
              <a:rPr lang="ru-RU" sz="2400" dirty="0"/>
              <a:t>–</a:t>
            </a:r>
            <a:r>
              <a:rPr lang="ru-RU" sz="2400" dirty="0" err="1"/>
              <a:t>CH</a:t>
            </a:r>
            <a:r>
              <a:rPr lang="ru-RU" sz="2400" baseline="-25000" dirty="0" err="1"/>
              <a:t>2</a:t>
            </a:r>
            <a:r>
              <a:rPr lang="ru-RU" sz="2400" dirty="0"/>
              <a:t>–</a:t>
            </a:r>
            <a:r>
              <a:rPr lang="ru-RU" sz="2400" dirty="0" err="1"/>
              <a:t>CH</a:t>
            </a:r>
            <a:r>
              <a:rPr lang="ru-RU" sz="2400" baseline="-25000" dirty="0" err="1"/>
              <a:t>2</a:t>
            </a:r>
            <a:r>
              <a:rPr lang="ru-RU" sz="2400" dirty="0"/>
              <a:t>–</a:t>
            </a:r>
            <a:r>
              <a:rPr lang="ru-RU" sz="2400" dirty="0" err="1"/>
              <a:t>CH</a:t>
            </a:r>
            <a:r>
              <a:rPr lang="ru-RU" sz="2400" baseline="-25000" dirty="0" err="1"/>
              <a:t>3</a:t>
            </a:r>
            <a:r>
              <a:rPr lang="ru-RU" sz="2400" dirty="0"/>
              <a:t> + </a:t>
            </a:r>
            <a:r>
              <a:rPr lang="ru-RU" sz="2400" dirty="0" err="1"/>
              <a:t>5O</a:t>
            </a:r>
            <a:r>
              <a:rPr lang="ru-RU" sz="2400" baseline="-25000" dirty="0" err="1"/>
              <a:t>2</a:t>
            </a:r>
            <a:r>
              <a:rPr lang="ru-RU" sz="2400" dirty="0"/>
              <a:t>  </a:t>
            </a:r>
            <a:r>
              <a:rPr lang="ru-RU" sz="2400" dirty="0">
                <a:cs typeface="Arial" charset="0"/>
              </a:rPr>
              <a:t>→</a:t>
            </a:r>
            <a:r>
              <a:rPr lang="ru-RU" sz="2400" dirty="0"/>
              <a:t>   </a:t>
            </a:r>
            <a:r>
              <a:rPr lang="ru-RU" sz="2400" dirty="0" err="1"/>
              <a:t>4CH</a:t>
            </a:r>
            <a:r>
              <a:rPr lang="ru-RU" sz="2400" baseline="-25000" dirty="0" err="1"/>
              <a:t>3</a:t>
            </a:r>
            <a:r>
              <a:rPr lang="ru-RU" sz="2400" dirty="0" err="1"/>
              <a:t>COOH</a:t>
            </a:r>
            <a:r>
              <a:rPr lang="ru-RU" sz="2400" dirty="0"/>
              <a:t> + </a:t>
            </a:r>
            <a:r>
              <a:rPr lang="ru-RU" sz="2400" dirty="0" err="1"/>
              <a:t>2H</a:t>
            </a:r>
            <a:r>
              <a:rPr lang="ru-RU" sz="2400" baseline="-25000" dirty="0" err="1"/>
              <a:t>2</a:t>
            </a:r>
            <a:r>
              <a:rPr lang="ru-RU" sz="2400" dirty="0" err="1"/>
              <a:t>O</a:t>
            </a:r>
            <a:endParaRPr lang="ru-RU" sz="24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dirty="0"/>
              <a:t> Ароматические кислоты синтезируют окислением гомологов бензола:</a:t>
            </a:r>
            <a:r>
              <a:rPr lang="en-US" sz="2400" dirty="0"/>
              <a:t> </a:t>
            </a:r>
            <a:r>
              <a:rPr lang="ru-RU" sz="2400" dirty="0"/>
              <a:t>в качестве окислителя можно использовать растворы </a:t>
            </a:r>
            <a:r>
              <a:rPr lang="en-US" sz="2400" dirty="0" err="1"/>
              <a:t>KMnO</a:t>
            </a:r>
            <a:r>
              <a:rPr lang="en-US" sz="2400" baseline="-25000" dirty="0" err="1"/>
              <a:t>4</a:t>
            </a:r>
            <a:r>
              <a:rPr lang="en-US" sz="2400" dirty="0"/>
              <a:t> </a:t>
            </a:r>
            <a:r>
              <a:rPr lang="ru-RU" sz="2400" dirty="0"/>
              <a:t>или </a:t>
            </a:r>
            <a:r>
              <a:rPr lang="en-US" sz="2400" dirty="0" err="1"/>
              <a:t>K</a:t>
            </a:r>
            <a:r>
              <a:rPr lang="en-US" sz="2400" baseline="-25000" dirty="0" err="1"/>
              <a:t>2</a:t>
            </a:r>
            <a:r>
              <a:rPr lang="en-US" sz="2400" dirty="0" err="1"/>
              <a:t>Cr</a:t>
            </a:r>
            <a:r>
              <a:rPr lang="en-US" sz="2400" baseline="-25000" dirty="0" err="1"/>
              <a:t>2</a:t>
            </a:r>
            <a:r>
              <a:rPr lang="en-US" sz="2400" dirty="0" err="1"/>
              <a:t>O</a:t>
            </a:r>
            <a:r>
              <a:rPr lang="en-US" sz="2400" baseline="-25000" dirty="0" err="1"/>
              <a:t>7</a:t>
            </a:r>
            <a:r>
              <a:rPr lang="en-US" sz="2400" dirty="0"/>
              <a:t> </a:t>
            </a:r>
            <a:r>
              <a:rPr lang="ru-RU" sz="2400" dirty="0"/>
              <a:t>в кислой среде:</a:t>
            </a:r>
            <a:endParaRPr lang="ru-RU" sz="2400" baseline="-25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err="1" smtClean="0"/>
              <a:t>C</a:t>
            </a:r>
            <a:r>
              <a:rPr lang="en-US" sz="2400" baseline="-25000" dirty="0" err="1" smtClean="0"/>
              <a:t>6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5</a:t>
            </a:r>
            <a:r>
              <a:rPr lang="en-US" sz="2400" dirty="0" err="1" smtClean="0"/>
              <a:t>CH</a:t>
            </a:r>
            <a:r>
              <a:rPr lang="en-US" sz="2400" baseline="-25000" dirty="0" err="1" smtClean="0"/>
              <a:t>3</a:t>
            </a:r>
            <a:r>
              <a:rPr lang="ru-RU" sz="2400" baseline="-25000" dirty="0" smtClean="0"/>
              <a:t> </a:t>
            </a:r>
            <a:r>
              <a:rPr lang="ru-RU" sz="2400" baseline="-25000" dirty="0" smtClean="0"/>
              <a:t>          </a:t>
            </a:r>
            <a:r>
              <a:rPr lang="ru-RU" sz="2400" dirty="0" err="1" smtClean="0"/>
              <a:t>С</a:t>
            </a:r>
            <a:r>
              <a:rPr lang="ru-RU" sz="1600" dirty="0" err="1" smtClean="0"/>
              <a:t>6</a:t>
            </a:r>
            <a:r>
              <a:rPr lang="ru-RU" sz="1800" dirty="0" smtClean="0"/>
              <a:t> </a:t>
            </a:r>
            <a:r>
              <a:rPr lang="ru-RU" sz="2400" dirty="0" smtClean="0"/>
              <a:t>Н</a:t>
            </a:r>
            <a:r>
              <a:rPr lang="ru-RU" sz="1600" dirty="0" smtClean="0"/>
              <a:t>5 </a:t>
            </a:r>
            <a:r>
              <a:rPr lang="en-US" sz="2400" dirty="0" smtClean="0"/>
              <a:t>COOH + H</a:t>
            </a:r>
            <a:r>
              <a:rPr lang="en-US" sz="1600" dirty="0" smtClean="0"/>
              <a:t>2 </a:t>
            </a:r>
            <a:r>
              <a:rPr lang="en-US" sz="2400" dirty="0" smtClean="0"/>
              <a:t>O</a:t>
            </a:r>
            <a:endParaRPr lang="ru-RU" sz="1200" dirty="0" smtClean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(</a:t>
            </a:r>
            <a:r>
              <a:rPr lang="ru-RU" sz="2400" dirty="0" smtClean="0"/>
              <a:t>5</a:t>
            </a:r>
            <a:r>
              <a:rPr lang="en-US" sz="2400" dirty="0"/>
              <a:t>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5</a:t>
            </a:r>
            <a:r>
              <a:rPr lang="en-US" sz="2400" dirty="0"/>
              <a:t>CH</a:t>
            </a:r>
            <a:r>
              <a:rPr lang="en-US" sz="2400" baseline="-25000" dirty="0"/>
              <a:t>3</a:t>
            </a:r>
            <a:r>
              <a:rPr lang="ru-RU" sz="2400" dirty="0"/>
              <a:t> + 6KMnO</a:t>
            </a:r>
            <a:r>
              <a:rPr lang="ru-RU" sz="2400" baseline="-25000" dirty="0"/>
              <a:t>4</a:t>
            </a:r>
            <a:r>
              <a:rPr lang="ru-RU" sz="2400" dirty="0"/>
              <a:t> + 9H</a:t>
            </a:r>
            <a:r>
              <a:rPr lang="ru-RU" sz="2400" baseline="-25000" dirty="0"/>
              <a:t>2</a:t>
            </a:r>
            <a:r>
              <a:rPr lang="ru-RU" sz="2400" dirty="0"/>
              <a:t>SO</a:t>
            </a:r>
            <a:r>
              <a:rPr lang="ru-RU" sz="2400" baseline="-25000" dirty="0"/>
              <a:t>4</a:t>
            </a:r>
            <a:r>
              <a:rPr lang="ru-RU" sz="2800" dirty="0"/>
              <a:t> </a:t>
            </a:r>
            <a:r>
              <a:rPr lang="ru-RU" sz="2400" dirty="0">
                <a:cs typeface="Arial" charset="0"/>
              </a:rPr>
              <a:t>→</a:t>
            </a: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5</a:t>
            </a:r>
            <a:r>
              <a:rPr lang="en-US" sz="2400" dirty="0">
                <a:cs typeface="Arial" charset="0"/>
              </a:rPr>
              <a:t>C</a:t>
            </a:r>
            <a:r>
              <a:rPr lang="en-US" sz="2400" baseline="-25000" dirty="0">
                <a:cs typeface="Arial" charset="0"/>
              </a:rPr>
              <a:t>6</a:t>
            </a:r>
            <a:r>
              <a:rPr lang="en-US" sz="2400" dirty="0">
                <a:cs typeface="Arial" charset="0"/>
              </a:rPr>
              <a:t>H</a:t>
            </a:r>
            <a:r>
              <a:rPr lang="en-US" sz="2400" baseline="-25000" dirty="0">
                <a:cs typeface="Arial" charset="0"/>
              </a:rPr>
              <a:t>5</a:t>
            </a:r>
            <a:r>
              <a:rPr lang="en-US" sz="2400" dirty="0">
                <a:cs typeface="Arial" charset="0"/>
              </a:rPr>
              <a:t>COOH </a:t>
            </a:r>
            <a:r>
              <a:rPr lang="ru-RU" sz="2400" dirty="0"/>
              <a:t>+ 3K</a:t>
            </a:r>
            <a:r>
              <a:rPr lang="ru-RU" sz="2400" baseline="-25000" dirty="0"/>
              <a:t>2</a:t>
            </a:r>
            <a:r>
              <a:rPr lang="ru-RU" sz="2400" dirty="0"/>
              <a:t>SO</a:t>
            </a:r>
            <a:r>
              <a:rPr lang="ru-RU" sz="2400" baseline="-25000" dirty="0"/>
              <a:t>4</a:t>
            </a:r>
            <a:r>
              <a:rPr lang="ru-RU" sz="2400" dirty="0"/>
              <a:t> +                 6MnSO</a:t>
            </a:r>
            <a:r>
              <a:rPr lang="ru-RU" sz="2400" baseline="-25000" dirty="0"/>
              <a:t>4 </a:t>
            </a:r>
            <a:r>
              <a:rPr lang="ru-RU" sz="2400" dirty="0"/>
              <a:t>+ </a:t>
            </a:r>
            <a:r>
              <a:rPr lang="ru-RU" sz="2400" dirty="0" smtClean="0"/>
              <a:t>14H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O</a:t>
            </a:r>
            <a:r>
              <a:rPr lang="en-US" sz="2400" dirty="0" smtClean="0"/>
              <a:t>)</a:t>
            </a:r>
            <a:endParaRPr lang="ru-RU" sz="2400" dirty="0"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714744" y="185736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67144" y="200976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accent2"/>
                </a:solidFill>
              </a:rPr>
              <a:t>Химические свойства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CC6600"/>
                </a:solidFill>
              </a:rPr>
              <a:t> </a:t>
            </a:r>
            <a:r>
              <a:rPr lang="ru-RU" sz="2800" dirty="0" smtClean="0"/>
              <a:t> </a:t>
            </a:r>
            <a:r>
              <a:rPr lang="ru-RU" sz="3600" b="1" i="1" dirty="0" smtClean="0">
                <a:solidFill>
                  <a:srgbClr val="CC6600"/>
                </a:solidFill>
              </a:rPr>
              <a:t>Кислотные свойства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а) взаимодействие с металлами, стоящими в ряду напряжений до водорода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err="1" smtClean="0">
                <a:cs typeface="Times New Roman" pitchFamily="18" charset="0"/>
              </a:rPr>
              <a:t>2СН</a:t>
            </a:r>
            <a:r>
              <a:rPr lang="ru-RU" b="1" baseline="-30000" dirty="0" err="1" smtClean="0">
                <a:cs typeface="Times New Roman" pitchFamily="18" charset="0"/>
              </a:rPr>
              <a:t>3</a:t>
            </a:r>
            <a:r>
              <a:rPr lang="ru-RU" b="1" dirty="0" err="1" smtClean="0">
                <a:cs typeface="Times New Roman" pitchFamily="18" charset="0"/>
              </a:rPr>
              <a:t>СООН</a:t>
            </a:r>
            <a:r>
              <a:rPr lang="ru-RU" b="1" dirty="0" smtClean="0">
                <a:cs typeface="Times New Roman" pitchFamily="18" charset="0"/>
              </a:rPr>
              <a:t> + </a:t>
            </a:r>
            <a:r>
              <a:rPr lang="en-US" b="1" dirty="0" smtClean="0">
                <a:cs typeface="Times New Roman" pitchFamily="18" charset="0"/>
              </a:rPr>
              <a:t>Mg</a:t>
            </a:r>
            <a:r>
              <a:rPr lang="ru-RU" b="1" dirty="0" smtClean="0">
                <a:cs typeface="Times New Roman" pitchFamily="18" charset="0"/>
              </a:rPr>
              <a:t>        (СН</a:t>
            </a:r>
            <a:r>
              <a:rPr lang="ru-RU" b="1" baseline="-30000" dirty="0" smtClean="0">
                <a:cs typeface="Times New Roman" pitchFamily="18" charset="0"/>
              </a:rPr>
              <a:t>3</a:t>
            </a:r>
            <a:r>
              <a:rPr lang="ru-RU" b="1" dirty="0" smtClean="0">
                <a:cs typeface="Times New Roman" pitchFamily="18" charset="0"/>
              </a:rPr>
              <a:t>СОО)</a:t>
            </a:r>
            <a:r>
              <a:rPr lang="ru-RU" b="1" baseline="-30000" dirty="0" smtClean="0">
                <a:cs typeface="Times New Roman" pitchFamily="18" charset="0"/>
              </a:rPr>
              <a:t>2 </a:t>
            </a:r>
            <a:r>
              <a:rPr lang="en-US" b="1" dirty="0" smtClean="0">
                <a:cs typeface="Times New Roman" pitchFamily="18" charset="0"/>
              </a:rPr>
              <a:t>Mg</a:t>
            </a:r>
            <a:r>
              <a:rPr lang="ru-RU" b="1" dirty="0" smtClean="0">
                <a:cs typeface="Times New Roman" pitchFamily="18" charset="0"/>
              </a:rPr>
              <a:t> + </a:t>
            </a:r>
            <a:r>
              <a:rPr lang="ru-RU" b="1" dirty="0" err="1" smtClean="0">
                <a:cs typeface="Times New Roman" pitchFamily="18" charset="0"/>
              </a:rPr>
              <a:t>Н</a:t>
            </a:r>
            <a:r>
              <a:rPr lang="ru-RU" b="1" baseline="-30000" dirty="0" err="1" smtClean="0">
                <a:cs typeface="Times New Roman" pitchFamily="18" charset="0"/>
              </a:rPr>
              <a:t>2</a:t>
            </a:r>
            <a:r>
              <a:rPr lang="ru-RU" b="1" dirty="0" err="1" smtClean="0">
                <a:cs typeface="Times New Roman" pitchFamily="18" charset="0"/>
              </a:rPr>
              <a:t>↑</a:t>
            </a:r>
            <a:r>
              <a:rPr lang="ru-RU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                                          </a:t>
            </a:r>
            <a:r>
              <a:rPr lang="ru-RU" sz="2800" dirty="0" smtClean="0"/>
              <a:t> ацетат магния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б) взаимодействие с основными и </a:t>
            </a:r>
            <a:r>
              <a:rPr lang="ru-RU" sz="2800" dirty="0" err="1" smtClean="0"/>
              <a:t>амфотерными</a:t>
            </a:r>
            <a:r>
              <a:rPr lang="ru-RU" sz="2800" dirty="0" smtClean="0"/>
              <a:t> оксидами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</a:t>
            </a:r>
            <a:r>
              <a:rPr lang="ru-RU" b="1" dirty="0" err="1" smtClean="0">
                <a:cs typeface="Times New Roman" pitchFamily="18" charset="0"/>
              </a:rPr>
              <a:t>2СН</a:t>
            </a:r>
            <a:r>
              <a:rPr lang="ru-RU" b="1" baseline="-30000" dirty="0" err="1" smtClean="0">
                <a:cs typeface="Times New Roman" pitchFamily="18" charset="0"/>
              </a:rPr>
              <a:t>3</a:t>
            </a:r>
            <a:r>
              <a:rPr lang="ru-RU" b="1" dirty="0" err="1" smtClean="0">
                <a:cs typeface="Times New Roman" pitchFamily="18" charset="0"/>
              </a:rPr>
              <a:t>СООН</a:t>
            </a:r>
            <a:r>
              <a:rPr lang="ru-RU" b="1" dirty="0" smtClean="0">
                <a:cs typeface="Times New Roman" pitchFamily="18" charset="0"/>
              </a:rPr>
              <a:t> + </a:t>
            </a:r>
            <a:r>
              <a:rPr lang="en-US" b="1" dirty="0" smtClean="0">
                <a:cs typeface="Times New Roman" pitchFamily="18" charset="0"/>
              </a:rPr>
              <a:t>Mg</a:t>
            </a:r>
            <a:r>
              <a:rPr lang="ru-RU" b="1" dirty="0" smtClean="0">
                <a:cs typeface="Times New Roman" pitchFamily="18" charset="0"/>
              </a:rPr>
              <a:t>О    (</a:t>
            </a:r>
            <a:r>
              <a:rPr lang="ru-RU" b="1" dirty="0" err="1" smtClean="0">
                <a:cs typeface="Times New Roman" pitchFamily="18" charset="0"/>
              </a:rPr>
              <a:t>СН</a:t>
            </a:r>
            <a:r>
              <a:rPr lang="ru-RU" b="1" baseline="-30000" dirty="0" err="1" smtClean="0">
                <a:cs typeface="Times New Roman" pitchFamily="18" charset="0"/>
              </a:rPr>
              <a:t>3</a:t>
            </a:r>
            <a:r>
              <a:rPr lang="ru-RU" b="1" dirty="0" err="1" smtClean="0">
                <a:cs typeface="Times New Roman" pitchFamily="18" charset="0"/>
              </a:rPr>
              <a:t>СОО</a:t>
            </a:r>
            <a:r>
              <a:rPr lang="ru-RU" b="1" dirty="0" smtClean="0">
                <a:cs typeface="Times New Roman" pitchFamily="18" charset="0"/>
              </a:rPr>
              <a:t>)</a:t>
            </a:r>
            <a:r>
              <a:rPr lang="ru-RU" b="1" baseline="-30000" dirty="0" smtClean="0">
                <a:cs typeface="Times New Roman" pitchFamily="18" charset="0"/>
              </a:rPr>
              <a:t>2 </a:t>
            </a:r>
            <a:r>
              <a:rPr lang="en-US" b="1" dirty="0" smtClean="0">
                <a:cs typeface="Times New Roman" pitchFamily="18" charset="0"/>
              </a:rPr>
              <a:t>Mg</a:t>
            </a:r>
            <a:r>
              <a:rPr lang="ru-RU" b="1" dirty="0" smtClean="0">
                <a:cs typeface="Times New Roman" pitchFamily="18" charset="0"/>
              </a:rPr>
              <a:t> + </a:t>
            </a:r>
            <a:r>
              <a:rPr lang="ru-RU" b="1" dirty="0" err="1" smtClean="0">
                <a:cs typeface="Times New Roman" pitchFamily="18" charset="0"/>
              </a:rPr>
              <a:t>Н</a:t>
            </a:r>
            <a:r>
              <a:rPr lang="ru-RU" b="1" baseline="-30000" dirty="0" err="1" smtClean="0">
                <a:cs typeface="Times New Roman" pitchFamily="18" charset="0"/>
              </a:rPr>
              <a:t>2</a:t>
            </a:r>
            <a:r>
              <a:rPr lang="ru-RU" b="1" dirty="0" err="1" smtClean="0">
                <a:cs typeface="Times New Roman" pitchFamily="18" charset="0"/>
              </a:rPr>
              <a:t>О</a:t>
            </a:r>
            <a:r>
              <a:rPr lang="ru-RU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                                          </a:t>
            </a:r>
            <a:r>
              <a:rPr lang="ru-RU" sz="2800" dirty="0" smtClean="0"/>
              <a:t>ацетат магния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131840" y="314096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563888" y="5229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2" name="Рисунок 5" descr="a43d9363503945dc931de0399206a65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214313"/>
            <a:ext cx="7143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v85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3141663"/>
            <a:ext cx="5032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video fullScrn="1">
              <p:cMediaNode>
                <p:cTn id="5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video>
          </p:childTnLst>
        </p:cTn>
      </p:par>
    </p:tnLst>
    <p:bldLst>
      <p:bldP spid="13314" grpId="0"/>
      <p:bldP spid="13316" grpId="0" animBg="1"/>
      <p:bldP spid="133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156325" cy="13716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в) взаимодействие с основаниями и </a:t>
            </a:r>
            <a:r>
              <a:rPr lang="ru-RU" sz="3200" dirty="0" err="1" smtClean="0"/>
              <a:t>амфотерными</a:t>
            </a:r>
            <a:r>
              <a:rPr lang="ru-RU" sz="3200" dirty="0" smtClean="0"/>
              <a:t> </a:t>
            </a:r>
            <a:r>
              <a:rPr lang="ru-RU" sz="3200" dirty="0" err="1" smtClean="0"/>
              <a:t>гидроксидами</a:t>
            </a:r>
            <a:endParaRPr lang="ru-RU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686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 </a:t>
            </a:r>
            <a:r>
              <a:rPr lang="ru-RU" sz="2800" b="1" smtClean="0">
                <a:cs typeface="Times New Roman" pitchFamily="18" charset="0"/>
              </a:rPr>
              <a:t>2СН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СООН + </a:t>
            </a:r>
            <a:r>
              <a:rPr lang="en-US" sz="2800" b="1" smtClean="0">
                <a:cs typeface="Times New Roman" pitchFamily="18" charset="0"/>
              </a:rPr>
              <a:t>Mg</a:t>
            </a:r>
            <a:r>
              <a:rPr lang="ru-RU" sz="2800" b="1" smtClean="0">
                <a:cs typeface="Times New Roman" pitchFamily="18" charset="0"/>
              </a:rPr>
              <a:t>(ОН)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ru-RU" sz="2800" b="1" smtClean="0">
                <a:cs typeface="Times New Roman" pitchFamily="18" charset="0"/>
              </a:rPr>
              <a:t>    (СН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СОО)</a:t>
            </a:r>
            <a:r>
              <a:rPr lang="ru-RU" sz="2800" b="1" baseline="-30000" smtClean="0">
                <a:cs typeface="Times New Roman" pitchFamily="18" charset="0"/>
              </a:rPr>
              <a:t>2 </a:t>
            </a:r>
            <a:r>
              <a:rPr lang="en-US" sz="2800" b="1" smtClean="0">
                <a:cs typeface="Times New Roman" pitchFamily="18" charset="0"/>
              </a:rPr>
              <a:t>Mg</a:t>
            </a:r>
            <a:r>
              <a:rPr lang="ru-RU" sz="2800" b="1" smtClean="0">
                <a:cs typeface="Times New Roman" pitchFamily="18" charset="0"/>
              </a:rPr>
              <a:t> + 2Н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ru-RU" sz="2800" b="1" smtClean="0">
                <a:cs typeface="Times New Roman" pitchFamily="18" charset="0"/>
              </a:rPr>
              <a:t>О</a:t>
            </a:r>
            <a:r>
              <a:rPr lang="ru-RU" sz="28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                            ацетат магния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г)</a:t>
            </a:r>
            <a:r>
              <a:rPr lang="ru-RU" sz="2400" b="1" smtClean="0"/>
              <a:t> </a:t>
            </a:r>
            <a:r>
              <a:rPr lang="ru-RU" sz="2400" smtClean="0"/>
              <a:t>взаимодействие с солями</a:t>
            </a:r>
            <a:r>
              <a:rPr lang="ru-RU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cs typeface="Times New Roman" pitchFamily="18" charset="0"/>
              </a:rPr>
              <a:t>2СН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СООН + </a:t>
            </a:r>
            <a:r>
              <a:rPr lang="en-US" sz="2800" b="1" smtClean="0">
                <a:cs typeface="Times New Roman" pitchFamily="18" charset="0"/>
              </a:rPr>
              <a:t>Na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en-US" sz="2800" b="1" smtClean="0">
                <a:cs typeface="Times New Roman" pitchFamily="18" charset="0"/>
              </a:rPr>
              <a:t>SiO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    2СН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</a:t>
            </a:r>
            <a:r>
              <a:rPr lang="en-US" sz="2800" b="1" smtClean="0">
                <a:cs typeface="Times New Roman" pitchFamily="18" charset="0"/>
              </a:rPr>
              <a:t>Na</a:t>
            </a:r>
            <a:r>
              <a:rPr lang="ru-RU" sz="2800" b="1" smtClean="0">
                <a:cs typeface="Times New Roman" pitchFamily="18" charset="0"/>
              </a:rPr>
              <a:t> + Н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en-US" sz="2800" b="1" smtClean="0">
                <a:cs typeface="Times New Roman" pitchFamily="18" charset="0"/>
              </a:rPr>
              <a:t>SiO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 ↓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ru-RU" sz="2800" smtClean="0"/>
              <a:t>                                                 ацетат натрия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>
                <a:solidFill>
                  <a:srgbClr val="CC6600"/>
                </a:solidFill>
              </a:rPr>
              <a:t> Замещение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а)</a:t>
            </a:r>
            <a:r>
              <a:rPr lang="ru-RU" sz="2400" smtClean="0">
                <a:solidFill>
                  <a:srgbClr val="CC6600"/>
                </a:solidFill>
              </a:rPr>
              <a:t> </a:t>
            </a:r>
            <a:r>
              <a:rPr lang="ru-RU" sz="2400" smtClean="0"/>
              <a:t>этерификация ( со спиртами)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</a:t>
            </a:r>
            <a:r>
              <a:rPr lang="ru-RU" sz="2800" b="1" smtClean="0"/>
              <a:t> </a:t>
            </a:r>
            <a:r>
              <a:rPr lang="ru-RU" sz="2800" b="1" smtClean="0">
                <a:cs typeface="Times New Roman" pitchFamily="18" charset="0"/>
              </a:rPr>
              <a:t>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СООН + </a:t>
            </a:r>
            <a:r>
              <a:rPr lang="en-US" sz="2800" b="1" smtClean="0">
                <a:cs typeface="Times New Roman" pitchFamily="18" charset="0"/>
              </a:rPr>
              <a:t>C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ru-RU" sz="2800" b="1" smtClean="0">
                <a:cs typeface="Times New Roman" pitchFamily="18" charset="0"/>
              </a:rPr>
              <a:t>Н</a:t>
            </a:r>
            <a:r>
              <a:rPr lang="ru-RU" sz="2800" b="1" baseline="-30000" smtClean="0">
                <a:cs typeface="Times New Roman" pitchFamily="18" charset="0"/>
              </a:rPr>
              <a:t>5</a:t>
            </a:r>
            <a:r>
              <a:rPr lang="ru-RU" sz="2800" b="1" smtClean="0">
                <a:cs typeface="Times New Roman" pitchFamily="18" charset="0"/>
              </a:rPr>
              <a:t>ОН	        СН</a:t>
            </a:r>
            <a:r>
              <a:rPr lang="ru-RU" sz="2800" b="1" baseline="-30000" smtClean="0">
                <a:cs typeface="Times New Roman" pitchFamily="18" charset="0"/>
              </a:rPr>
              <a:t>3</a:t>
            </a:r>
            <a:r>
              <a:rPr lang="ru-RU" sz="2800" b="1" smtClean="0">
                <a:cs typeface="Times New Roman" pitchFamily="18" charset="0"/>
              </a:rPr>
              <a:t>СОО </a:t>
            </a:r>
            <a:r>
              <a:rPr lang="en-US" sz="2800" b="1" smtClean="0">
                <a:cs typeface="Times New Roman" pitchFamily="18" charset="0"/>
              </a:rPr>
              <a:t>C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ru-RU" sz="2800" b="1" smtClean="0">
                <a:cs typeface="Times New Roman" pitchFamily="18" charset="0"/>
              </a:rPr>
              <a:t>Н</a:t>
            </a:r>
            <a:r>
              <a:rPr lang="ru-RU" sz="2800" b="1" baseline="-30000" smtClean="0">
                <a:cs typeface="Times New Roman" pitchFamily="18" charset="0"/>
              </a:rPr>
              <a:t>5</a:t>
            </a:r>
            <a:r>
              <a:rPr lang="ru-RU" sz="2800" b="1" smtClean="0">
                <a:cs typeface="Times New Roman" pitchFamily="18" charset="0"/>
              </a:rPr>
              <a:t> + Н</a:t>
            </a:r>
            <a:r>
              <a:rPr lang="ru-RU" sz="2800" b="1" baseline="-30000" smtClean="0">
                <a:cs typeface="Times New Roman" pitchFamily="18" charset="0"/>
              </a:rPr>
              <a:t>2</a:t>
            </a:r>
            <a:r>
              <a:rPr lang="ru-RU" sz="2800" b="1" smtClean="0">
                <a:cs typeface="Times New Roman" pitchFamily="18" charset="0"/>
              </a:rPr>
              <a:t>О</a:t>
            </a:r>
            <a:r>
              <a:rPr lang="ru-RU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                                             </a:t>
            </a:r>
            <a:r>
              <a:rPr lang="ru-RU" sz="2800" smtClean="0"/>
              <a:t>этиловый эфир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                                             уксусной кислоты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563888" y="213285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779912" y="5373216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3419872" y="350100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4" name="v85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0"/>
            <a:ext cx="26273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v854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3213100"/>
            <a:ext cx="935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video>
              <p:cMediaNode>
                <p:cTn id="5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video fullScrn="1">
              <p:cMediaNode>
                <p:cTn id="5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video>
          </p:childTnLst>
        </p:cTn>
      </p:par>
    </p:tnLst>
    <p:bldLst>
      <p:bldP spid="14338" grpId="0"/>
      <p:bldP spid="14339" grpId="0" build="p"/>
      <p:bldP spid="14340" grpId="0" animBg="1"/>
      <p:bldP spid="14341" grpId="0" animBg="1"/>
      <p:bldP spid="143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073948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CH3-CH2-OH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(этанол)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)2-COH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бутаналь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CH3-CHOH-CH2OH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пропандиол-1,2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HCOOH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-CH(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CH2OH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метилпропанол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CH3-CO-CH3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пропанон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CH3-COOH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CH3-COH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этаналь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HOOC-COOH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-CH(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CH2-COH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3-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метилбутаналь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/>
              <a:t>б) Взаимодействие с галогенами: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CH</a:t>
            </a:r>
            <a:r>
              <a:rPr lang="en-US" b="1" baseline="-25000" dirty="0" smtClean="0"/>
              <a:t>3</a:t>
            </a:r>
            <a:r>
              <a:rPr lang="en-US" b="1" dirty="0" smtClean="0"/>
              <a:t>COOH + Cl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>
                <a:cs typeface="Arial" charset="0"/>
              </a:rPr>
              <a:t>→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err="1" smtClean="0">
                <a:cs typeface="Arial" charset="0"/>
              </a:rPr>
              <a:t>ClCH</a:t>
            </a:r>
            <a:r>
              <a:rPr lang="en-US" b="1" baseline="-25000" dirty="0" err="1" smtClean="0">
                <a:cs typeface="Arial" charset="0"/>
              </a:rPr>
              <a:t>2</a:t>
            </a:r>
            <a:r>
              <a:rPr lang="en-US" b="1" dirty="0" err="1" smtClean="0"/>
              <a:t>COOH</a:t>
            </a:r>
            <a:r>
              <a:rPr lang="en-US" b="1" dirty="0" smtClean="0"/>
              <a:t> + </a:t>
            </a:r>
            <a:r>
              <a:rPr lang="en-US" b="1" dirty="0" err="1" smtClean="0"/>
              <a:t>HCl</a:t>
            </a:r>
            <a:endParaRPr lang="en-US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dirty="0" smtClean="0"/>
              <a:t>Раствор муравьиной кислоты, в отличие от других карбоновых кислот дает реакцию «серебряного зеркала»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en-US" b="1" dirty="0" err="1" smtClean="0"/>
              <a:t>HCOOH</a:t>
            </a:r>
            <a:r>
              <a:rPr lang="en-US" b="1" dirty="0" smtClean="0"/>
              <a:t> + </a:t>
            </a:r>
            <a:r>
              <a:rPr lang="en-US" b="1" dirty="0" err="1" smtClean="0"/>
              <a:t>Ag</a:t>
            </a:r>
            <a:r>
              <a:rPr lang="en-US" b="1" baseline="-25000" dirty="0" err="1" smtClean="0"/>
              <a:t>2</a:t>
            </a:r>
            <a:r>
              <a:rPr lang="en-US" b="1" dirty="0" err="1" smtClean="0"/>
              <a:t>O</a:t>
            </a:r>
            <a:r>
              <a:rPr lang="en-US" b="1" dirty="0" smtClean="0"/>
              <a:t> </a:t>
            </a:r>
            <a:r>
              <a:rPr lang="ru-RU" b="1" dirty="0" smtClean="0">
                <a:cs typeface="Arial" charset="0"/>
              </a:rPr>
              <a:t>→</a:t>
            </a:r>
            <a:r>
              <a:rPr lang="en-US" b="1" dirty="0" smtClean="0">
                <a:cs typeface="Arial" charset="0"/>
              </a:rPr>
              <a:t> CO</a:t>
            </a:r>
            <a:r>
              <a:rPr lang="en-US" b="1" baseline="-25000" dirty="0" smtClean="0">
                <a:cs typeface="Arial" charset="0"/>
              </a:rPr>
              <a:t>2</a:t>
            </a:r>
            <a:r>
              <a:rPr lang="en-US" b="1" dirty="0" smtClean="0">
                <a:cs typeface="Arial" charset="0"/>
              </a:rPr>
              <a:t>+ </a:t>
            </a:r>
            <a:r>
              <a:rPr lang="en-US" b="1" dirty="0" err="1" smtClean="0">
                <a:cs typeface="Arial" charset="0"/>
              </a:rPr>
              <a:t>H</a:t>
            </a:r>
            <a:r>
              <a:rPr lang="en-US" b="1" baseline="-25000" dirty="0" err="1" smtClean="0">
                <a:cs typeface="Arial" charset="0"/>
              </a:rPr>
              <a:t>2</a:t>
            </a:r>
            <a:r>
              <a:rPr lang="en-US" b="1" dirty="0" err="1" smtClean="0">
                <a:cs typeface="Arial" charset="0"/>
              </a:rPr>
              <a:t>O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Применение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Муравьиная кислота</a:t>
            </a:r>
            <a:r>
              <a:rPr lang="ru-RU" sz="2000" dirty="0">
                <a:solidFill>
                  <a:srgbClr val="002060"/>
                </a:solidFill>
              </a:rPr>
              <a:t> – в </a:t>
            </a:r>
            <a:r>
              <a:rPr lang="ru-RU" sz="2000" dirty="0"/>
              <a:t>медицине, в пчеловодстве, в органическом синтезе, при получении растворителей и консервантов; в качестве сильного восстановителя.</a:t>
            </a:r>
            <a:br>
              <a:rPr lang="ru-RU" sz="2000" dirty="0"/>
            </a:br>
            <a:endParaRPr lang="ru-RU" sz="20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Уксусная кислота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– в пищевой и химической промышленности (производство ацетилцеллюлозы, из которой получают ацетатное волокно, органическое стекло, киноплёнку; для синтеза красителей, медикаментов и сложных эфиров).</a:t>
            </a:r>
            <a:br>
              <a:rPr lang="ru-RU" sz="2000" dirty="0"/>
            </a:br>
            <a:endParaRPr lang="ru-RU" sz="20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002060"/>
                </a:solidFill>
              </a:rPr>
              <a:t>Масляная кислота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– для получения ароматизирующих добавок, пластификаторов и </a:t>
            </a:r>
            <a:r>
              <a:rPr lang="ru-RU" sz="2000" dirty="0" err="1"/>
              <a:t>флотореагентов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>
                <a:solidFill>
                  <a:srgbClr val="002060"/>
                </a:solidFill>
              </a:rPr>
              <a:t>Щавелевая кислота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– в металлургической промышленности (удаление окалины).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ru-RU" sz="2000" dirty="0"/>
              <a:t> </a:t>
            </a:r>
            <a:br>
              <a:rPr lang="ru-RU" sz="2000" dirty="0"/>
            </a:br>
            <a:r>
              <a:rPr lang="ru-RU" sz="2400" b="1" dirty="0">
                <a:solidFill>
                  <a:srgbClr val="002060"/>
                </a:solidFill>
              </a:rPr>
              <a:t>Стеариновая</a:t>
            </a:r>
            <a:r>
              <a:rPr lang="ru-RU" sz="2000" dirty="0"/>
              <a:t> </a:t>
            </a:r>
            <a:r>
              <a:rPr lang="ru-RU" sz="2000" dirty="0" err="1"/>
              <a:t>C</a:t>
            </a:r>
            <a:r>
              <a:rPr lang="ru-RU" sz="2000" baseline="-25000" dirty="0" err="1"/>
              <a:t>17</a:t>
            </a:r>
            <a:r>
              <a:rPr lang="ru-RU" sz="2000" dirty="0" err="1"/>
              <a:t>H</a:t>
            </a:r>
            <a:r>
              <a:rPr lang="ru-RU" sz="2000" baseline="-25000" dirty="0" err="1"/>
              <a:t>35</a:t>
            </a:r>
            <a:r>
              <a:rPr lang="ru-RU" sz="2000" dirty="0" err="1"/>
              <a:t>COOH</a:t>
            </a:r>
            <a:r>
              <a:rPr lang="ru-RU" sz="2000" dirty="0"/>
              <a:t> и </a:t>
            </a:r>
            <a:r>
              <a:rPr lang="ru-RU" sz="2400" b="1" dirty="0">
                <a:solidFill>
                  <a:srgbClr val="002060"/>
                </a:solidFill>
              </a:rPr>
              <a:t>пальмитиновая</a:t>
            </a:r>
            <a:r>
              <a:rPr lang="ru-RU" sz="2000" dirty="0"/>
              <a:t> </a:t>
            </a:r>
            <a:r>
              <a:rPr lang="ru-RU" sz="2000" b="1" dirty="0"/>
              <a:t>кислота</a:t>
            </a:r>
            <a:r>
              <a:rPr lang="ru-RU" sz="2000" dirty="0"/>
              <a:t> </a:t>
            </a:r>
            <a:r>
              <a:rPr lang="ru-RU" sz="2000" dirty="0" err="1"/>
              <a:t>C</a:t>
            </a:r>
            <a:r>
              <a:rPr lang="ru-RU" sz="2000" baseline="-25000" dirty="0" err="1"/>
              <a:t>15</a:t>
            </a:r>
            <a:r>
              <a:rPr lang="ru-RU" sz="2000" dirty="0" err="1"/>
              <a:t>H</a:t>
            </a:r>
            <a:r>
              <a:rPr lang="ru-RU" sz="2000" baseline="-25000" dirty="0" err="1"/>
              <a:t>31</a:t>
            </a:r>
            <a:r>
              <a:rPr lang="ru-RU" sz="2000" dirty="0" err="1"/>
              <a:t>COOH</a:t>
            </a:r>
            <a:r>
              <a:rPr lang="ru-RU" sz="2000" dirty="0"/>
              <a:t> – в качестве поверхностно-активных веществ, смазочных материалов в металлообработке.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1" hangingPunct="1">
              <a:buFontTx/>
              <a:buAutoNum type="arabicPeriod"/>
            </a:pPr>
            <a:r>
              <a:rPr lang="ru-RU" sz="2600" dirty="0" smtClean="0"/>
              <a:t>Какое вещество вызывает жалящее действие крапивы и стрекательных клеток медуз: 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       а)муравьиной кислоты, б) муравьиного альдегида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2. Как снять боль от ожога, вызванного выделениями крапивы: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       а) смыть водой, б) смыть слабым раствором щелочи, 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       в) смыть слабым раствором уксусной кислоты.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3. Структурную формулу муравьиной кислоты можно записать и таким образом </a:t>
            </a:r>
            <a:r>
              <a:rPr lang="ru-RU" sz="2600" dirty="0" err="1" smtClean="0"/>
              <a:t>НО-СОН</a:t>
            </a:r>
            <a:r>
              <a:rPr lang="ru-RU" sz="2600" dirty="0" smtClean="0"/>
              <a:t>. Следовательно, эта кислота будет являться веществом с двойственной функцией. Как можно назвать ее: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        а) спирт, б) </a:t>
            </a:r>
            <a:r>
              <a:rPr lang="ru-RU" sz="2600" dirty="0" err="1" smtClean="0"/>
              <a:t>альдегидоспирт</a:t>
            </a:r>
            <a:r>
              <a:rPr lang="ru-RU" sz="2600" dirty="0" smtClean="0"/>
              <a:t>, в) кислота</a:t>
            </a:r>
          </a:p>
          <a:p>
            <a:pPr marL="457200" indent="-457200" algn="just" eaLnBrk="1" hangingPunct="1">
              <a:buFontTx/>
              <a:buNone/>
            </a:pPr>
            <a:r>
              <a:rPr lang="ru-RU" sz="2600" dirty="0" smtClean="0"/>
              <a:t>4. Можно ли рассматривать переход количественных отношений в качественные на примере изменения физических свойств карбоновых кислот в гомологическом ряду?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Контрольные вопросы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1971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>
              <a:tabLst>
                <a:tab pos="114300" algn="l"/>
              </a:tabLst>
            </a:pPr>
            <a:r>
              <a:rPr lang="ru-RU" sz="1200"/>
              <a:t> </a:t>
            </a:r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0825" y="457200"/>
            <a:ext cx="8497888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/>
              <a:t>5. </a:t>
            </a:r>
            <a:r>
              <a:rPr lang="ru-RU" sz="2800">
                <a:cs typeface="Times New Roman" pitchFamily="18" charset="0"/>
              </a:rPr>
              <a:t>Выпишите формулы карбоновых кислот из предложенных формул и назовите их: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СН</a:t>
            </a:r>
            <a:r>
              <a:rPr lang="ru-RU" sz="2800" baseline="-30000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, СН</a:t>
            </a:r>
            <a:r>
              <a:rPr lang="ru-RU" sz="2800" baseline="-30000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СООН, С</a:t>
            </a:r>
            <a:r>
              <a:rPr lang="ru-RU" sz="2800" baseline="-30000">
                <a:cs typeface="Times New Roman" pitchFamily="18" charset="0"/>
              </a:rPr>
              <a:t>2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5</a:t>
            </a:r>
            <a:r>
              <a:rPr lang="ru-RU" sz="2800">
                <a:cs typeface="Times New Roman" pitchFamily="18" charset="0"/>
              </a:rPr>
              <a:t>ОН, СН</a:t>
            </a:r>
            <a:r>
              <a:rPr lang="ru-RU" sz="2800" baseline="-30000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СОН, С</a:t>
            </a:r>
            <a:r>
              <a:rPr lang="ru-RU" sz="2800" baseline="-30000">
                <a:cs typeface="Times New Roman" pitchFamily="18" charset="0"/>
              </a:rPr>
              <a:t>2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4</a:t>
            </a:r>
            <a:r>
              <a:rPr lang="ru-RU" sz="2800">
                <a:cs typeface="Times New Roman" pitchFamily="18" charset="0"/>
              </a:rPr>
              <a:t>, С</a:t>
            </a:r>
            <a:r>
              <a:rPr lang="ru-RU" sz="2800" baseline="-30000">
                <a:cs typeface="Times New Roman" pitchFamily="18" charset="0"/>
              </a:rPr>
              <a:t>15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31</a:t>
            </a:r>
            <a:r>
              <a:rPr lang="ru-RU" sz="2800">
                <a:cs typeface="Times New Roman" pitchFamily="18" charset="0"/>
              </a:rPr>
              <a:t>СООН, С</a:t>
            </a:r>
            <a:r>
              <a:rPr lang="ru-RU" sz="2800" baseline="-30000">
                <a:cs typeface="Times New Roman" pitchFamily="18" charset="0"/>
              </a:rPr>
              <a:t>6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6</a:t>
            </a:r>
            <a:r>
              <a:rPr lang="ru-RU" sz="2800">
                <a:cs typeface="Times New Roman" pitchFamily="18" charset="0"/>
              </a:rPr>
              <a:t>, С</a:t>
            </a:r>
            <a:r>
              <a:rPr lang="ru-RU" sz="2800" baseline="-30000">
                <a:cs typeface="Times New Roman" pitchFamily="18" charset="0"/>
              </a:rPr>
              <a:t>5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11</a:t>
            </a:r>
            <a:r>
              <a:rPr lang="ru-RU" sz="2800">
                <a:cs typeface="Times New Roman" pitchFamily="18" charset="0"/>
              </a:rPr>
              <a:t>СООН, С</a:t>
            </a:r>
            <a:r>
              <a:rPr lang="ru-RU" sz="2800" baseline="-30000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Н</a:t>
            </a:r>
            <a:r>
              <a:rPr lang="ru-RU" sz="2800" baseline="-30000">
                <a:cs typeface="Times New Roman" pitchFamily="18" charset="0"/>
              </a:rPr>
              <a:t>7</a:t>
            </a:r>
            <a:r>
              <a:rPr lang="ru-RU" sz="2800">
                <a:cs typeface="Times New Roman" pitchFamily="18" charset="0"/>
              </a:rPr>
              <a:t>СООН</a:t>
            </a:r>
            <a:r>
              <a:rPr lang="ru-RU" sz="2800"/>
              <a:t>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/>
              <a:t>6. </a:t>
            </a:r>
            <a:r>
              <a:rPr lang="ru-RU" sz="2800">
                <a:cs typeface="Times New Roman" pitchFamily="18" charset="0"/>
              </a:rPr>
              <a:t>С какими веществами будет взаимодействовать уксусная кислота: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а) цинк, оксид натрия, гидроксид магния, карбонат натрия, спирт</a:t>
            </a:r>
            <a:r>
              <a:rPr lang="ru-RU" sz="2800"/>
              <a:t> (этиловый)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>
                <a:cs typeface="Times New Roman" pitchFamily="18" charset="0"/>
              </a:rPr>
              <a:t>б) цинк, оксид натрия, гидроксид магния, карбонат натрия, метан</a:t>
            </a:r>
            <a:endParaRPr lang="ru-RU" sz="2800"/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/>
              <a:t> Запишите уравнения реакций.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Определение карбоновых кислот</a:t>
            </a:r>
            <a:endParaRPr lang="ru-RU" dirty="0"/>
          </a:p>
        </p:txBody>
      </p:sp>
      <p:pic>
        <p:nvPicPr>
          <p:cNvPr id="4" name="Picture 10" descr="Карбоксильная г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988840"/>
            <a:ext cx="3873613" cy="41148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211960" y="1916832"/>
            <a:ext cx="475252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>
              <a:lnSpc>
                <a:spcPct val="90000"/>
              </a:lnSpc>
              <a:buFontTx/>
              <a:buNone/>
            </a:pPr>
            <a:r>
              <a:rPr lang="ru-RU" sz="2800" b="1" dirty="0" smtClean="0"/>
              <a:t>Карбоновые кислоты – органические вещества, молекулы которых содержат одну или несколько карбоксильных групп, связанных </a:t>
            </a:r>
            <a:r>
              <a:rPr lang="ru-RU" sz="2800" b="1" dirty="0" smtClean="0"/>
              <a:t>с </a:t>
            </a:r>
            <a:r>
              <a:rPr lang="ru-RU" sz="2800" b="1" dirty="0" smtClean="0"/>
              <a:t>углеводородным радикалом</a:t>
            </a:r>
          </a:p>
          <a:p>
            <a:pPr marL="0" indent="457200" algn="just">
              <a:lnSpc>
                <a:spcPct val="90000"/>
              </a:lnSpc>
              <a:buFontTx/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99592" y="824535"/>
            <a:ext cx="54806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HCOOH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CH3-COOH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HOOC-COOH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38"/>
            <a:ext cx="8001029" cy="4572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b="1" dirty="0" smtClean="0"/>
              <a:t>Общая формула     </a:t>
            </a:r>
            <a:r>
              <a:rPr lang="ru-RU" sz="4000" b="1" dirty="0" smtClean="0">
                <a:solidFill>
                  <a:schemeClr val="accent2"/>
                </a:solidFill>
                <a:cs typeface="Times New Roman" pitchFamily="18" charset="0"/>
              </a:rPr>
              <a:t>R</a:t>
            </a:r>
            <a:r>
              <a:rPr lang="ru-RU" sz="4000" b="1" dirty="0" smtClean="0">
                <a:solidFill>
                  <a:schemeClr val="accent2"/>
                </a:solidFill>
              </a:rPr>
              <a:t>-СООН     С</a:t>
            </a:r>
            <a:r>
              <a:rPr lang="en-US" sz="3000" b="1" dirty="0" smtClean="0">
                <a:solidFill>
                  <a:schemeClr val="accent2"/>
                </a:solidFill>
              </a:rPr>
              <a:t>n</a:t>
            </a:r>
            <a:r>
              <a:rPr lang="en-US" sz="4000" b="1" dirty="0" smtClean="0">
                <a:solidFill>
                  <a:schemeClr val="accent2"/>
                </a:solidFill>
              </a:rPr>
              <a:t>H</a:t>
            </a:r>
            <a:r>
              <a:rPr lang="en-US" sz="3000" b="1" dirty="0" smtClean="0">
                <a:solidFill>
                  <a:schemeClr val="accent2"/>
                </a:solidFill>
              </a:rPr>
              <a:t>2n</a:t>
            </a:r>
            <a:r>
              <a:rPr lang="en-US" sz="4000" b="1" dirty="0" smtClean="0">
                <a:solidFill>
                  <a:schemeClr val="accent2"/>
                </a:solidFill>
              </a:rPr>
              <a:t> O</a:t>
            </a:r>
            <a:r>
              <a:rPr lang="en-US" sz="3000" b="1" dirty="0" smtClean="0">
                <a:solidFill>
                  <a:schemeClr val="accent2"/>
                </a:solidFill>
              </a:rPr>
              <a:t>2</a:t>
            </a:r>
            <a:endParaRPr lang="ru-RU" sz="40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chemeClr val="accent2"/>
                </a:solidFill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chemeClr val="accent2"/>
                </a:solidFill>
              </a:rPr>
              <a:t> – </a:t>
            </a:r>
            <a:r>
              <a:rPr lang="ru-RU" b="1" dirty="0" smtClean="0"/>
              <a:t>углеводородный радикал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-СООН </a:t>
            </a:r>
            <a:r>
              <a:rPr lang="ru-RU" b="1" dirty="0" smtClean="0">
                <a:solidFill>
                  <a:schemeClr val="accent2"/>
                </a:solidFill>
              </a:rPr>
              <a:t>– </a:t>
            </a:r>
            <a:r>
              <a:rPr lang="ru-RU" b="1" dirty="0" smtClean="0"/>
              <a:t>карбоксильная группа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dirty="0" smtClean="0"/>
              <a:t>                     (функциональная)</a:t>
            </a:r>
          </a:p>
          <a:p>
            <a:pPr eaLnBrk="1" hangingPunct="1">
              <a:buFontTx/>
              <a:buNone/>
            </a:pPr>
            <a:endParaRPr lang="ru-RU" b="1" dirty="0" smtClean="0"/>
          </a:p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  <a:cs typeface="Times New Roman" pitchFamily="18" charset="0"/>
              </a:rPr>
              <a:t>С</a:t>
            </a:r>
            <a:r>
              <a:rPr lang="en-US" sz="3600" b="1" baseline="-30000" dirty="0" smtClean="0">
                <a:solidFill>
                  <a:schemeClr val="accent2"/>
                </a:solidFill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chemeClr val="accent2"/>
                </a:solidFill>
                <a:cs typeface="Times New Roman" pitchFamily="18" charset="0"/>
              </a:rPr>
              <a:t>H</a:t>
            </a:r>
            <a:r>
              <a:rPr lang="en-US" sz="3600" b="1" baseline="-30000" dirty="0" smtClean="0">
                <a:solidFill>
                  <a:schemeClr val="accent2"/>
                </a:solidFill>
                <a:cs typeface="Times New Roman" pitchFamily="18" charset="0"/>
              </a:rPr>
              <a:t>2n+1</a:t>
            </a:r>
            <a:r>
              <a:rPr lang="en-US" sz="3600" b="1" dirty="0" smtClean="0">
                <a:solidFill>
                  <a:schemeClr val="accent2"/>
                </a:solidFill>
                <a:cs typeface="Times New Roman" pitchFamily="18" charset="0"/>
              </a:rPr>
              <a:t>COOH</a:t>
            </a:r>
            <a:r>
              <a:rPr lang="ru-RU" b="1" dirty="0" smtClean="0"/>
              <a:t> – общая формула для предельных одноосновных кислот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Тривиальные названия кислот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1"/>
          <a:ext cx="8643999" cy="508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333"/>
                <a:gridCol w="2881333"/>
                <a:gridCol w="2881333"/>
              </a:tblGrid>
              <a:tr h="89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формула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Систематическое название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Тривиальное название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9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НСООН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Метановая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Муравьиная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9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Этановая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Уксусная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89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Бутановая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Масляная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89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Гексановая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Капроновая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897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(СН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СООН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Гексадекановая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Пальмитиновая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49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НООС-СООН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Этандиоловая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Щавелевая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8458200" cy="1131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Гомологический ряд карбоновых кислот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5" descr="генетический ряд кисло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8964488" cy="525658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3025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884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066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Классификация карбоновых кислот</a:t>
            </a:r>
            <a:endParaRPr lang="ru-RU" dirty="0"/>
          </a:p>
        </p:txBody>
      </p:sp>
      <p:pic>
        <p:nvPicPr>
          <p:cNvPr id="4" name="Picture 7" descr="Клас кислот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988840"/>
            <a:ext cx="3856820" cy="41148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467544" y="1988840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7663">
              <a:buFontTx/>
              <a:buNone/>
            </a:pPr>
            <a:r>
              <a:rPr lang="ru-RU" b="1" dirty="0"/>
              <a:t>В зависимости от природы радикала:</a:t>
            </a:r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r>
              <a:rPr lang="ru-RU" b="1" dirty="0" smtClean="0"/>
              <a:t>1.Предельные </a:t>
            </a:r>
            <a:r>
              <a:rPr lang="ru-RU" b="1" dirty="0"/>
              <a:t>– </a:t>
            </a:r>
            <a:r>
              <a:rPr lang="ru-RU" b="1" dirty="0" err="1"/>
              <a:t>пропионовая</a:t>
            </a:r>
            <a:r>
              <a:rPr lang="ru-RU" b="1" dirty="0"/>
              <a:t>;</a:t>
            </a:r>
          </a:p>
          <a:p>
            <a:pPr marL="0" indent="347663">
              <a:buFontTx/>
              <a:buNone/>
            </a:pPr>
            <a:endParaRPr lang="ru-RU" b="1" dirty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r>
              <a:rPr lang="ru-RU" b="1" dirty="0" smtClean="0"/>
              <a:t>2.Непредельные </a:t>
            </a:r>
            <a:r>
              <a:rPr lang="ru-RU" b="1" dirty="0"/>
              <a:t>– акриловая;</a:t>
            </a:r>
          </a:p>
          <a:p>
            <a:pPr marL="0" indent="347663">
              <a:buFontTx/>
              <a:buNone/>
            </a:pPr>
            <a:endParaRPr lang="ru-RU" b="1" dirty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endParaRPr lang="ru-RU" b="1" dirty="0" smtClean="0"/>
          </a:p>
          <a:p>
            <a:pPr marL="0" indent="347663">
              <a:buFontTx/>
              <a:buNone/>
            </a:pPr>
            <a:r>
              <a:rPr lang="ru-RU" b="1" dirty="0" smtClean="0"/>
              <a:t>3.Ароматические </a:t>
            </a:r>
            <a:r>
              <a:rPr lang="ru-RU" b="1" dirty="0"/>
              <a:t>– бензойная.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703</Words>
  <Application>Microsoft Office PowerPoint</Application>
  <PresentationFormat>Экран (4:3)</PresentationFormat>
  <Paragraphs>161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Определение карбоновых кислот</vt:lpstr>
      <vt:lpstr>Слайд 4</vt:lpstr>
      <vt:lpstr>Слайд 5</vt:lpstr>
      <vt:lpstr>Тривиальные названия кислот</vt:lpstr>
      <vt:lpstr> Гомологический ряд карбоновых кислот </vt:lpstr>
      <vt:lpstr>Слайд 8</vt:lpstr>
      <vt:lpstr>Классификация карбоновых кислот</vt:lpstr>
      <vt:lpstr>Слайд 10</vt:lpstr>
      <vt:lpstr>Физические свойства</vt:lpstr>
      <vt:lpstr>Слайд 12</vt:lpstr>
      <vt:lpstr>Природные источники  карбоновых кислот</vt:lpstr>
      <vt:lpstr>Природные источники  карбоновых кислот</vt:lpstr>
      <vt:lpstr> </vt:lpstr>
      <vt:lpstr>  </vt:lpstr>
      <vt:lpstr>Получение карбоновых кислот</vt:lpstr>
      <vt:lpstr>Химические свойства</vt:lpstr>
      <vt:lpstr>в) взаимодействие с основаниями и амфотерными гидроксидами</vt:lpstr>
      <vt:lpstr>Слайд 20</vt:lpstr>
      <vt:lpstr>Применение</vt:lpstr>
      <vt:lpstr>Слайд 22</vt:lpstr>
      <vt:lpstr>Слайд 23</vt:lpstr>
    </vt:vector>
  </TitlesOfParts>
  <Company>МОУ ШИЛИ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Химия</cp:lastModifiedBy>
  <cp:revision>22</cp:revision>
  <dcterms:created xsi:type="dcterms:W3CDTF">2013-01-20T21:18:20Z</dcterms:created>
  <dcterms:modified xsi:type="dcterms:W3CDTF">2013-01-27T17:19:32Z</dcterms:modified>
</cp:coreProperties>
</file>