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9D41A1-6908-438B-8B22-5413A97474C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8770D9-9A60-4194-AB57-B4F8E247F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Орфографическая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работа.</a:t>
            </a: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Составили учителя начальных классов МБОУ «СОШ №27 с углубленным изучением отдельных предметов»: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Думлер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Наталья Михайловна</a:t>
            </a:r>
          </a:p>
          <a:p>
            <a:pPr algn="r">
              <a:buNone/>
            </a:pP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Овчарова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Евгеньевна</a:t>
            </a:r>
          </a:p>
          <a:p>
            <a:pPr algn="r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закрыла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Закачались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закрыла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Закачались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закрыла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Закачались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закрыла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Закачались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620688"/>
            <a:ext cx="7406640" cy="5112568"/>
          </a:xfrm>
        </p:spPr>
        <p:txBody>
          <a:bodyPr/>
          <a:lstStyle/>
          <a:p>
            <a:r>
              <a:rPr lang="ru-RU" sz="4400" b="1" dirty="0" smtClean="0">
                <a:latin typeface="Royal Times New Roman" pitchFamily="18" charset="0"/>
              </a:rPr>
              <a:t>Мама</a:t>
            </a:r>
            <a:r>
              <a:rPr lang="ru-RU" sz="4400" dirty="0" smtClean="0">
                <a:latin typeface="Royal Times New Roman" pitchFamily="18" charset="0"/>
              </a:rPr>
              <a:t> – купила, хотела, сочла, сказала.</a:t>
            </a:r>
          </a:p>
          <a:p>
            <a:r>
              <a:rPr lang="ru-RU" sz="4400" b="1" dirty="0" smtClean="0">
                <a:latin typeface="Royal Times New Roman" pitchFamily="18" charset="0"/>
              </a:rPr>
              <a:t>Ваня</a:t>
            </a:r>
            <a:r>
              <a:rPr lang="ru-RU" sz="4400" dirty="0" smtClean="0">
                <a:latin typeface="Royal Times New Roman" pitchFamily="18" charset="0"/>
              </a:rPr>
              <a:t> – нюхал, ходил, не удержался, схватил, съел, заплакал.</a:t>
            </a:r>
          </a:p>
          <a:p>
            <a:r>
              <a:rPr lang="ru-RU" sz="4400" b="1" dirty="0" smtClean="0">
                <a:latin typeface="Royal Times New Roman" pitchFamily="18" charset="0"/>
              </a:rPr>
              <a:t>Другие дети </a:t>
            </a:r>
            <a:r>
              <a:rPr lang="ru-RU" sz="4400" dirty="0" smtClean="0">
                <a:latin typeface="Royal Times New Roman" pitchFamily="18" charset="0"/>
              </a:rPr>
              <a:t>– засмеялись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Клевать носом -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зарубить на носу -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повесить нос -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как корова языком слизала -</a:t>
            </a:r>
          </a:p>
          <a:p>
            <a:pPr>
              <a:buFont typeface="Wingdings" pitchFamily="2" charset="2"/>
              <a:buChar char="v"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закрыть рот на замок 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Клевать носом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засыпать,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зарубить на носу -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повесить нос -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как корова языком слизала -</a:t>
            </a:r>
          </a:p>
          <a:p>
            <a:pPr>
              <a:buFont typeface="Wingdings" pitchFamily="2" charset="2"/>
              <a:buChar char="v"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закрыть рот на замок 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Клевать носом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засыпать,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зарубить на носу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запомнить,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повесить нос -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как корова языком слизала -</a:t>
            </a:r>
          </a:p>
          <a:p>
            <a:pPr>
              <a:buFont typeface="Wingdings" pitchFamily="2" charset="2"/>
              <a:buChar char="v"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закрыть рот на замок 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Клевать носом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засыпать,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зарубить на носу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запомнить,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повесить нос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огорчиться,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как корова языком слизала -</a:t>
            </a:r>
          </a:p>
          <a:p>
            <a:pPr>
              <a:buFont typeface="Wingdings" pitchFamily="2" charset="2"/>
              <a:buChar char="v"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закрыть рот на замок 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Клевать носом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засыпать,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зарубить на носу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запомнить,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повесить нос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огорчиться,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как корова языком слизала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пропало, исчезло,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закрыть рот на замок 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yal Times New Roman" pitchFamily="18" charset="0"/>
              </a:rPr>
              <a:t>Словарь:</a:t>
            </a:r>
            <a:endParaRPr lang="ru-RU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yal 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Royal Times New Roman" pitchFamily="18" charset="0"/>
              </a:rPr>
              <a:t>в..</a:t>
            </a:r>
            <a:r>
              <a:rPr lang="ru-RU" sz="4400" b="1" dirty="0" err="1" smtClean="0">
                <a:latin typeface="Royal Times New Roman" pitchFamily="18" charset="0"/>
              </a:rPr>
              <a:t>рона</a:t>
            </a:r>
            <a:r>
              <a:rPr lang="ru-RU" sz="4400" b="1" dirty="0" smtClean="0">
                <a:latin typeface="Royal Times New Roman" pitchFamily="18" charset="0"/>
              </a:rPr>
              <a:t>,   </a:t>
            </a:r>
            <a:r>
              <a:rPr lang="ru-RU" sz="4400" b="1" dirty="0" err="1" smtClean="0">
                <a:latin typeface="Royal Times New Roman" pitchFamily="18" charset="0"/>
              </a:rPr>
              <a:t>жу</a:t>
            </a:r>
            <a:r>
              <a:rPr lang="ru-RU" sz="4400" b="1" dirty="0" smtClean="0">
                <a:latin typeface="Royal Times New Roman" pitchFamily="18" charset="0"/>
              </a:rPr>
              <a:t>….</a:t>
            </a:r>
            <a:r>
              <a:rPr lang="ru-RU" sz="4400" b="1" dirty="0" err="1" smtClean="0">
                <a:latin typeface="Royal Times New Roman" pitchFamily="18" charset="0"/>
              </a:rPr>
              <a:t>ать</a:t>
            </a:r>
            <a:r>
              <a:rPr lang="ru-RU" sz="4400" b="1" dirty="0" smtClean="0">
                <a:latin typeface="Royal Times New Roman" pitchFamily="18" charset="0"/>
              </a:rPr>
              <a:t>,   к..</a:t>
            </a:r>
            <a:r>
              <a:rPr lang="ru-RU" sz="4400" b="1" dirty="0" err="1" smtClean="0">
                <a:latin typeface="Royal Times New Roman" pitchFamily="18" charset="0"/>
              </a:rPr>
              <a:t>рзина</a:t>
            </a:r>
            <a:r>
              <a:rPr lang="ru-RU" sz="4400" b="1" dirty="0" smtClean="0">
                <a:latin typeface="Royal Times New Roman" pitchFamily="18" charset="0"/>
              </a:rPr>
              <a:t>, к..</a:t>
            </a:r>
            <a:r>
              <a:rPr lang="ru-RU" sz="4400" b="1" dirty="0" err="1" smtClean="0">
                <a:latin typeface="Royal Times New Roman" pitchFamily="18" charset="0"/>
              </a:rPr>
              <a:t>ртоф</a:t>
            </a:r>
            <a:r>
              <a:rPr lang="ru-RU" sz="4400" b="1" dirty="0" smtClean="0">
                <a:latin typeface="Royal Times New Roman" pitchFamily="18" charset="0"/>
              </a:rPr>
              <a:t>..ль,  и..</a:t>
            </a:r>
            <a:r>
              <a:rPr lang="ru-RU" sz="4400" b="1" dirty="0" err="1" smtClean="0">
                <a:latin typeface="Royal Times New Roman" pitchFamily="18" charset="0"/>
              </a:rPr>
              <a:t>ти</a:t>
            </a:r>
            <a:r>
              <a:rPr lang="ru-RU" sz="4400" b="1" dirty="0" smtClean="0">
                <a:latin typeface="Royal Times New Roman" pitchFamily="18" charset="0"/>
              </a:rPr>
              <a:t>,  </a:t>
            </a:r>
            <a:r>
              <a:rPr lang="ru-RU" sz="4400" b="1" dirty="0" err="1" smtClean="0">
                <a:latin typeface="Royal Times New Roman" pitchFamily="18" charset="0"/>
              </a:rPr>
              <a:t>изв</a:t>
            </a:r>
            <a:r>
              <a:rPr lang="ru-RU" sz="4400" b="1" dirty="0" smtClean="0">
                <a:latin typeface="Royal Times New Roman" pitchFamily="18" charset="0"/>
              </a:rPr>
              <a:t>..</a:t>
            </a:r>
            <a:r>
              <a:rPr lang="ru-RU" sz="4400" b="1" dirty="0" err="1" smtClean="0">
                <a:latin typeface="Royal Times New Roman" pitchFamily="18" charset="0"/>
              </a:rPr>
              <a:t>ните</a:t>
            </a:r>
            <a:r>
              <a:rPr lang="ru-RU" sz="4400" b="1" dirty="0" smtClean="0">
                <a:latin typeface="Royal Times New Roman" pitchFamily="18" charset="0"/>
              </a:rPr>
              <a:t>, </a:t>
            </a:r>
            <a:r>
              <a:rPr lang="ru-RU" sz="4400" b="1" dirty="0" err="1" smtClean="0">
                <a:latin typeface="Royal Times New Roman" pitchFamily="18" charset="0"/>
              </a:rPr>
              <a:t>кр</a:t>
            </a:r>
            <a:r>
              <a:rPr lang="ru-RU" sz="4400" b="1" dirty="0" smtClean="0">
                <a:latin typeface="Royal Times New Roman" pitchFamily="18" charset="0"/>
              </a:rPr>
              <a:t>..с..</a:t>
            </a:r>
            <a:r>
              <a:rPr lang="ru-RU" sz="4400" b="1" dirty="0" err="1" smtClean="0">
                <a:latin typeface="Royal Times New Roman" pitchFamily="18" charset="0"/>
              </a:rPr>
              <a:t>овки</a:t>
            </a:r>
            <a:r>
              <a:rPr lang="ru-RU" sz="4400" b="1" dirty="0" smtClean="0">
                <a:latin typeface="Royal Times New Roman" pitchFamily="18" charset="0"/>
              </a:rPr>
              <a:t>,   п..с..</a:t>
            </a:r>
            <a:r>
              <a:rPr lang="ru-RU" sz="4400" b="1" dirty="0" err="1" smtClean="0">
                <a:latin typeface="Royal Times New Roman" pitchFamily="18" charset="0"/>
              </a:rPr>
              <a:t>ажир</a:t>
            </a:r>
            <a:r>
              <a:rPr lang="ru-RU" sz="4400" b="1" dirty="0" smtClean="0">
                <a:latin typeface="Royal Times New Roman" pitchFamily="18" charset="0"/>
              </a:rPr>
              <a:t>, р..</a:t>
            </a:r>
            <a:r>
              <a:rPr lang="ru-RU" sz="4400" b="1" dirty="0" err="1" smtClean="0">
                <a:latin typeface="Royal Times New Roman" pitchFamily="18" charset="0"/>
              </a:rPr>
              <a:t>шать</a:t>
            </a:r>
            <a:r>
              <a:rPr lang="ru-RU" sz="4400" b="1" dirty="0" smtClean="0">
                <a:latin typeface="Royal Times New Roman" pitchFamily="18" charset="0"/>
              </a:rPr>
              <a:t>,   сев..</a:t>
            </a:r>
            <a:r>
              <a:rPr lang="ru-RU" sz="4400" b="1" dirty="0" err="1" smtClean="0">
                <a:latin typeface="Royal Times New Roman" pitchFamily="18" charset="0"/>
              </a:rPr>
              <a:t>р</a:t>
            </a:r>
            <a:r>
              <a:rPr lang="ru-RU" sz="4400" b="1" dirty="0" smtClean="0">
                <a:latin typeface="Royal Times New Roman" pitchFamily="18" charset="0"/>
              </a:rPr>
              <a:t>,   </a:t>
            </a:r>
            <a:r>
              <a:rPr lang="ru-RU" sz="4400" b="1" dirty="0" err="1" smtClean="0">
                <a:latin typeface="Royal Times New Roman" pitchFamily="18" charset="0"/>
              </a:rPr>
              <a:t>ш</a:t>
            </a:r>
            <a:r>
              <a:rPr lang="ru-RU" sz="4400" b="1" dirty="0" smtClean="0">
                <a:latin typeface="Royal Times New Roman" pitchFamily="18" charset="0"/>
              </a:rPr>
              <a:t>..л.</a:t>
            </a:r>
            <a:endParaRPr lang="ru-RU" sz="4400" b="1" dirty="0"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Клевать носом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засыпать,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зарубить на носу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запомнить,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повесить нос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огорчиться,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как корова языком слизала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пропало, исчезло,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закрыть рот на замок –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Royal Times New Roman" pitchFamily="18" charset="0"/>
              </a:rPr>
              <a:t>замолчать.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Royal Times New Roman" pitchFamily="18" charset="0"/>
              </a:rPr>
              <a:t>Сегодня на уроке я…</a:t>
            </a:r>
            <a:endParaRPr lang="ru-RU" sz="4800" b="1" dirty="0">
              <a:solidFill>
                <a:srgbClr val="FF0000"/>
              </a:solidFill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научился …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было интересно…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было трудно…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мои ощущения…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больше всего понравилось…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0629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Royal Times New Roman" pitchFamily="18" charset="0"/>
              </a:rPr>
              <a:t>Домашнее задание</a:t>
            </a:r>
            <a:endParaRPr lang="ru-RU" sz="5400" b="1" dirty="0">
              <a:latin typeface="Royal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Стр.3, №218 (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а,б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Royal Times New Roman" pitchFamily="18" charset="0"/>
              </a:rPr>
              <a:t>)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35608" y="548680"/>
            <a:ext cx="3657600" cy="5638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>
                <a:solidFill>
                  <a:schemeClr val="bg2">
                    <a:lumMod val="50000"/>
                  </a:schemeClr>
                </a:solidFill>
                <a:latin typeface="Royal Times New Roman" pitchFamily="18" charset="0"/>
              </a:rPr>
              <a:t>Мальчики</a:t>
            </a:r>
          </a:p>
          <a:p>
            <a:pPr>
              <a:buNone/>
            </a:pPr>
            <a:endParaRPr lang="ru-RU" sz="3200" dirty="0" smtClean="0">
              <a:latin typeface="Royal 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Royal Times New Roman" pitchFamily="18" charset="0"/>
              </a:rPr>
              <a:t>жу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жж</a:t>
            </a:r>
            <a:r>
              <a:rPr lang="ru-RU" sz="4000" b="1" dirty="0" smtClean="0">
                <a:latin typeface="Royal Times New Roman" pitchFamily="18" charset="0"/>
              </a:rPr>
              <a:t>ать,</a:t>
            </a:r>
          </a:p>
          <a:p>
            <a:pPr algn="ctr">
              <a:buNone/>
            </a:pPr>
            <a:r>
              <a:rPr lang="ru-RU" sz="4000" b="1" dirty="0" smtClean="0">
                <a:latin typeface="Royal Times New Roman" pitchFamily="18" charset="0"/>
              </a:rPr>
              <a:t> и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д</a:t>
            </a:r>
            <a:r>
              <a:rPr lang="ru-RU" sz="4000" b="1" dirty="0" smtClean="0">
                <a:latin typeface="Royal Times New Roman" pitchFamily="18" charset="0"/>
              </a:rPr>
              <a:t>ти, изв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и</a:t>
            </a:r>
            <a:r>
              <a:rPr lang="ru-RU" sz="4000" b="1" dirty="0" smtClean="0">
                <a:latin typeface="Royal Times New Roman" pitchFamily="18" charset="0"/>
              </a:rPr>
              <a:t>ните, р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е</a:t>
            </a:r>
            <a:r>
              <a:rPr lang="ru-RU" sz="4000" b="1" dirty="0" smtClean="0">
                <a:latin typeface="Royal Times New Roman" pitchFamily="18" charset="0"/>
              </a:rPr>
              <a:t>шать, </a:t>
            </a:r>
          </a:p>
          <a:p>
            <a:pPr algn="ctr">
              <a:buNone/>
            </a:pPr>
            <a:r>
              <a:rPr lang="ru-RU" sz="4000" b="1" dirty="0" smtClean="0">
                <a:latin typeface="Royal Times New Roman" pitchFamily="18" charset="0"/>
              </a:rPr>
              <a:t>ш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ё</a:t>
            </a:r>
            <a:r>
              <a:rPr lang="ru-RU" sz="4000" b="1" dirty="0" smtClean="0">
                <a:latin typeface="Royal Times New Roman" pitchFamily="18" charset="0"/>
              </a:rPr>
              <a:t>л.</a:t>
            </a:r>
            <a:endParaRPr lang="ru-RU" sz="3600" b="1" dirty="0">
              <a:latin typeface="Royal 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76088" y="548680"/>
            <a:ext cx="3657600" cy="5638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>
                <a:solidFill>
                  <a:schemeClr val="bg2">
                    <a:lumMod val="50000"/>
                  </a:schemeClr>
                </a:solidFill>
                <a:latin typeface="Royal Times New Roman" pitchFamily="18" charset="0"/>
              </a:rPr>
              <a:t>Девочки</a:t>
            </a:r>
          </a:p>
          <a:p>
            <a:pPr algn="ctr">
              <a:buNone/>
            </a:pPr>
            <a:endParaRPr lang="ru-RU" sz="3600" b="1" u="sng" dirty="0" smtClean="0">
              <a:latin typeface="Royal 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Royal Times New Roman" pitchFamily="18" charset="0"/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о</a:t>
            </a:r>
            <a:r>
              <a:rPr lang="ru-RU" sz="4000" b="1" dirty="0" smtClean="0">
                <a:latin typeface="Royal Times New Roman" pitchFamily="18" charset="0"/>
              </a:rPr>
              <a:t>рона, к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о</a:t>
            </a:r>
            <a:r>
              <a:rPr lang="ru-RU" sz="4000" b="1" dirty="0" smtClean="0">
                <a:latin typeface="Royal Times New Roman" pitchFamily="18" charset="0"/>
              </a:rPr>
              <a:t>рзина, к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а</a:t>
            </a:r>
            <a:r>
              <a:rPr lang="ru-RU" sz="4000" b="1" dirty="0" smtClean="0">
                <a:latin typeface="Royal Times New Roman" pitchFamily="18" charset="0"/>
              </a:rPr>
              <a:t>ртоф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е</a:t>
            </a:r>
            <a:r>
              <a:rPr lang="ru-RU" sz="4000" b="1" dirty="0" smtClean="0">
                <a:latin typeface="Royal Times New Roman" pitchFamily="18" charset="0"/>
              </a:rPr>
              <a:t>ль, кр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о</a:t>
            </a:r>
            <a:r>
              <a:rPr lang="ru-RU" sz="4000" b="1" dirty="0" smtClean="0">
                <a:latin typeface="Royal Times New Roman" pitchFamily="18" charset="0"/>
              </a:rPr>
              <a:t>с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с</a:t>
            </a:r>
            <a:r>
              <a:rPr lang="ru-RU" sz="4000" b="1" dirty="0" smtClean="0">
                <a:latin typeface="Royal Times New Roman" pitchFamily="18" charset="0"/>
              </a:rPr>
              <a:t>овки, п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а</a:t>
            </a:r>
            <a:r>
              <a:rPr lang="ru-RU" sz="4000" b="1" dirty="0" smtClean="0">
                <a:latin typeface="Royal Times New Roman" pitchFamily="18" charset="0"/>
              </a:rPr>
              <a:t>с</a:t>
            </a:r>
            <a:r>
              <a:rPr lang="ru-RU" sz="4000" b="1" dirty="0" smtClean="0">
                <a:solidFill>
                  <a:srgbClr val="FF0000"/>
                </a:solidFill>
                <a:latin typeface="Royal Times New Roman" pitchFamily="18" charset="0"/>
              </a:rPr>
              <a:t>с</a:t>
            </a:r>
            <a:r>
              <a:rPr lang="ru-RU" sz="4000" b="1" dirty="0" smtClean="0">
                <a:latin typeface="Royal Times New Roman" pitchFamily="18" charset="0"/>
              </a:rPr>
              <a:t>ажир</a:t>
            </a:r>
            <a:r>
              <a:rPr lang="ru-RU" sz="4000" b="1" smtClean="0">
                <a:latin typeface="Royal Times New Roman" pitchFamily="18" charset="0"/>
              </a:rPr>
              <a:t>, сев</a:t>
            </a:r>
            <a:r>
              <a:rPr lang="ru-RU" sz="4000" b="1" smtClean="0">
                <a:solidFill>
                  <a:srgbClr val="FF0000"/>
                </a:solidFill>
                <a:latin typeface="Royal Times New Roman" pitchFamily="18" charset="0"/>
              </a:rPr>
              <a:t>е</a:t>
            </a:r>
            <a:r>
              <a:rPr lang="ru-RU" sz="4000" b="1" smtClean="0">
                <a:latin typeface="Royal Times New Roman" pitchFamily="18" charset="0"/>
              </a:rPr>
              <a:t>р. </a:t>
            </a:r>
            <a:endParaRPr lang="ru-RU" sz="4000" b="1" dirty="0"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Royal Times New Roman" pitchFamily="18" charset="0"/>
              </a:rPr>
              <a:t/>
            </a:r>
            <a:br>
              <a:rPr lang="ru-RU" sz="5400" dirty="0" smtClean="0">
                <a:latin typeface="Royal Times New Roman" pitchFamily="18" charset="0"/>
              </a:rPr>
            </a:br>
            <a:r>
              <a:rPr lang="ru-RU" sz="5400" b="1" dirty="0" smtClean="0">
                <a:latin typeface="Royal Times New Roman" pitchFamily="18" charset="0"/>
              </a:rPr>
              <a:t>Тема урока:</a:t>
            </a:r>
            <a:br>
              <a:rPr lang="ru-RU" sz="5400" b="1" dirty="0" smtClean="0">
                <a:latin typeface="Royal Times New Roman" pitchFamily="18" charset="0"/>
              </a:rPr>
            </a:br>
            <a:endParaRPr lang="ru-RU" sz="5400" u="sng" dirty="0">
              <a:latin typeface="Royal 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u="sng" dirty="0" smtClean="0">
                <a:solidFill>
                  <a:schemeClr val="bg2">
                    <a:lumMod val="50000"/>
                  </a:schemeClr>
                </a:solidFill>
                <a:latin typeface="Royal Times New Roman" pitchFamily="18" charset="0"/>
              </a:rPr>
              <a:t>Глагол</a:t>
            </a:r>
            <a:endParaRPr lang="ru-RU" sz="7200" b="1" dirty="0">
              <a:solidFill>
                <a:schemeClr val="bg2">
                  <a:lumMod val="50000"/>
                </a:schemeClr>
              </a:solidFill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Royal Times New Roman" pitchFamily="18" charset="0"/>
              </a:rPr>
              <a:t>задачи:</a:t>
            </a:r>
            <a:endParaRPr lang="ru-RU" b="1" dirty="0">
              <a:latin typeface="Royal 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420888"/>
            <a:ext cx="7406640" cy="3888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Royal Times New Roman" pitchFamily="18" charset="0"/>
              </a:rPr>
              <a:t> находить в тексте …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Royal Times New Roman" pitchFamily="18" charset="0"/>
              </a:rPr>
              <a:t> правильно употреблять в речи…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Royal Times New Roman" pitchFamily="18" charset="0"/>
              </a:rPr>
              <a:t> получить новые знания о…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Royal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закрыла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поникла. Закачались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закрыла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поникла. Закачались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закрыла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поникла. Закачались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955936"/>
            <a:ext cx="695332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Низкая туча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закрыла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солнце.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резкий ветер. Мягкая трава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поникла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 Закачались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верхушки деревьев.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Загремел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гром. Яркая молния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ударила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в макушку ели. </a:t>
            </a:r>
            <a:r>
              <a:rPr kumimoji="0" lang="ru-RU" sz="40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Хлынул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 сильный дождь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yal 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yal Times New Roman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</TotalTime>
  <Words>596</Words>
  <Application>Microsoft Office PowerPoint</Application>
  <PresentationFormat>Экран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Урок русского языка</vt:lpstr>
      <vt:lpstr>Словарь:</vt:lpstr>
      <vt:lpstr>Слайд 3</vt:lpstr>
      <vt:lpstr> Тема урока: </vt:lpstr>
      <vt:lpstr> задачи: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Низкая туча закрыла солнце. Подул резкий ветер. Мягкая трава поникла. Закачались верхушки деревьев. Загремел сильный гром. Яркая молния ударила в макушку ели. Хлынул сильный дождь.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Сегодня на уроке я…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10</cp:revision>
  <dcterms:created xsi:type="dcterms:W3CDTF">2013-01-23T20:27:45Z</dcterms:created>
  <dcterms:modified xsi:type="dcterms:W3CDTF">2013-01-30T10:20:51Z</dcterms:modified>
</cp:coreProperties>
</file>