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79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D5B5D-1A83-4A9E-9243-AE81E2C28C0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9657E-E99F-4650-BBC0-FC080E24D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000" i="0" dirty="0" smtClean="0">
                <a:latin typeface="Times New Roman" pitchFamily="18" charset="0"/>
                <a:cs typeface="Times New Roman" pitchFamily="18" charset="0"/>
              </a:rPr>
              <a:t>Преподавание ведется по учебнику </a:t>
            </a:r>
            <a:r>
              <a:rPr lang="ru-RU" sz="100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«МАТЕМАТИКА, 6», Н.Я. ВИЛЕНКИН, В.И. ЖОХОВ,А.С. ЧЕСНОКОВ,С.И. ШВАРЦБУРД</a:t>
            </a:r>
          </a:p>
          <a:p>
            <a:r>
              <a:rPr lang="ru-RU" sz="10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(Москва «Мнемозина» 2011 год).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9657E-E99F-4650-BBC0-FC080E24DFD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4643A-8F49-4014-83EE-E42947D29A1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F9435-80F1-45AE-9F1D-E7E237DC56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4643A-8F49-4014-83EE-E42947D29A1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F9435-80F1-45AE-9F1D-E7E237DC5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4643A-8F49-4014-83EE-E42947D29A1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F9435-80F1-45AE-9F1D-E7E237DC5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4643A-8F49-4014-83EE-E42947D29A1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F9435-80F1-45AE-9F1D-E7E237DC5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4643A-8F49-4014-83EE-E42947D29A1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F9435-80F1-45AE-9F1D-E7E237DC56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4643A-8F49-4014-83EE-E42947D29A1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F9435-80F1-45AE-9F1D-E7E237DC5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4643A-8F49-4014-83EE-E42947D29A1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F9435-80F1-45AE-9F1D-E7E237DC5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4643A-8F49-4014-83EE-E42947D29A1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F9435-80F1-45AE-9F1D-E7E237DC5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4643A-8F49-4014-83EE-E42947D29A1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F9435-80F1-45AE-9F1D-E7E237DC56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4643A-8F49-4014-83EE-E42947D29A1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F9435-80F1-45AE-9F1D-E7E237DC5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4643A-8F49-4014-83EE-E42947D29A1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F9435-80F1-45AE-9F1D-E7E237DC56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24643A-8F49-4014-83EE-E42947D29A1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2F9435-80F1-45AE-9F1D-E7E237DC56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Relationship Id="rId9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-fotki.yandex.ru/get/4419/133930624.0/0_6af12_f0fe57e5_X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132856"/>
            <a:ext cx="5979673" cy="30243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692696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Урок математики в 6 классе </a:t>
            </a:r>
          </a:p>
          <a:p>
            <a:pPr algn="ctr"/>
            <a:r>
              <a:rPr lang="ru-RU" sz="2800" b="1" dirty="0" smtClean="0"/>
              <a:t>Прямая и обратная пропорциональная зависимость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4725144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МАОУ СОШ №48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Толкачева Наталья Сергеевна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Новосмолинский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Володарский р-н, Нижегородская обл.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0"/>
            <a:ext cx="8100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Индивидуальная самостоятельная работа 4 варианта.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04664"/>
            <a:ext cx="914400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вариант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За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 одинаковые коробки карандашей папа заплатил 48 рублей. Сколько стоят 7 таких коробок карандашей?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Три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ученика пропололи грядку за 4 часа. За сколько часов выполнят эту же работу 2 ученика?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988840"/>
            <a:ext cx="914400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вариант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варке мяса остается 65% массы. Сколько получится вареного мяса из 2 кг сырого?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Четыре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каменщика могут выполнить работу за 15 дней. За сколько дней могут выполнить эту работу три каменщика?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3573016"/>
            <a:ext cx="914400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вариант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Липовый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цвет теряет 74 % своего веса. Сколько получиться сухого липового цвета из 300 кг свежего?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Мотоциклист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проехал 3 часа со скоростью 60 км/ч. За сколько часов он проедет то же расстояние со скоростью 45 км/ч?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5226784"/>
            <a:ext cx="91440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вариант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Фермеры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Кубы предлагают нам сахарный тростник для производства сахара. сахарный тростник при переработке в сахар теряет 91 % первоначальной массы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Сколько надо взять сахарного тростника, чтобы получить 900 кг сахара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жаркий день 6 косцов выпили бочонок кваса за 1,5 ч. Сколько косцов выпьют такой же бочонок за 3 часа?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1720" y="0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Проверка задач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55576" y="548680"/>
            <a:ext cx="421196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коробок              Стоимость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4 к                       -             48 руб.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7 к                       -             Х руб.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501008"/>
            <a:ext cx="1500166" cy="72008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 rot="10800000" flipV="1">
            <a:off x="1187624" y="4365104"/>
            <a:ext cx="41764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Х=84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84 рубля стоят 7 коробок.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84 рубля.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564904"/>
            <a:ext cx="720080" cy="664689"/>
          </a:xfrm>
          <a:prstGeom prst="rect">
            <a:avLst/>
          </a:prstGeom>
          <a:noFill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429000"/>
            <a:ext cx="1320146" cy="72008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788024" y="1340768"/>
            <a:ext cx="43559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человек                          Время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3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-               4 ч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2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-               Х ч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148064" y="4226605"/>
            <a:ext cx="37799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Х=6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 2 часа выполнят работу 2 ученика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за 6 часов.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788024" y="1196752"/>
            <a:ext cx="72008" cy="56612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259632" y="17728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716016" y="17728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148064" y="170080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8892480" y="1700808"/>
            <a:ext cx="8384" cy="584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2564904"/>
            <a:ext cx="936104" cy="776767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1691680" y="9087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64088" y="9087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506" grpId="0"/>
      <p:bldP spid="21507" grpId="0"/>
      <p:bldP spid="21510" grpId="0"/>
      <p:bldP spid="21512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1720" y="0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Проверка задач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788024" y="1196752"/>
            <a:ext cx="72008" cy="56612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43608" y="332656"/>
            <a:ext cx="370790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мяса                      проценты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2 кг                 -                100%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Х кг                -                  65 %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3140968"/>
            <a:ext cx="1350150" cy="648072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43608" y="4005064"/>
            <a:ext cx="3600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Х=1,3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1,3 кг мяса вареного.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1,3 кг мяса.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9611" y="2184986"/>
            <a:ext cx="1152128" cy="788298"/>
          </a:xfrm>
          <a:prstGeom prst="rect">
            <a:avLst/>
          </a:prstGeom>
          <a:noFill/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2276872"/>
            <a:ext cx="940104" cy="720080"/>
          </a:xfrm>
          <a:prstGeom prst="rect">
            <a:avLst/>
          </a:prstGeom>
          <a:noFill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3356992"/>
            <a:ext cx="1272141" cy="610628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860032" y="1196752"/>
            <a:ext cx="42839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каменщ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дней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4 к                  -             15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3 к                  -              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5720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004048" y="3944090"/>
            <a:ext cx="38519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Х=20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20 дней выполнят работу  3 каменщика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20 дней.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259632" y="14847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572000" y="15567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436096" y="14847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8388424" y="14847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79712" y="7647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80112" y="7647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602" grpId="0"/>
      <p:bldP spid="25603" grpId="0"/>
      <p:bldP spid="25608" grpId="0"/>
      <p:bldP spid="25610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043608" y="942691"/>
            <a:ext cx="396044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№1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100-74=26% - остается.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Масса                     проценты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300 кг          -             100%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Х кг          -               26%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861048"/>
            <a:ext cx="1488165" cy="576064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187624" y="4581128"/>
            <a:ext cx="29523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Х=78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78 кг сухого цвета.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78 кг.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2996952"/>
            <a:ext cx="1229675" cy="648072"/>
          </a:xfrm>
          <a:prstGeom prst="rect">
            <a:avLst/>
          </a:prstGeom>
          <a:noFill/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2996952"/>
            <a:ext cx="768085" cy="576064"/>
          </a:xfrm>
          <a:prstGeom prst="rect">
            <a:avLst/>
          </a:prstGeom>
          <a:noFill/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3717032"/>
            <a:ext cx="1350150" cy="648072"/>
          </a:xfrm>
          <a:prstGeom prst="rect">
            <a:avLst/>
          </a:prstGeom>
          <a:noFill/>
        </p:spPr>
      </p:pic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355976" y="184482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                  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60 км/ч     -       3ч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45 км/ч     -   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Хч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5796136" y="4341004"/>
            <a:ext cx="33478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Х=4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4 часа мотоциклист проедет со скоростью 45 км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за 4 часа.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788024" y="1556792"/>
            <a:ext cx="0" cy="53012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115616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067944" y="23488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24128" y="220486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7812360" y="220486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51720" y="0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Проверка задач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00192" y="155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26632" grpId="0"/>
      <p:bldP spid="2663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71600" y="836712"/>
            <a:ext cx="42484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Масса                Процентное содержание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Х кг       -                        100 %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900 кг    -                         9%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3573016"/>
            <a:ext cx="1512168" cy="533706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115616" y="4485019"/>
            <a:ext cx="41044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Х=10000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10000 кг=10 т – надо взять сахарного тростника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10 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708920"/>
            <a:ext cx="1296144" cy="683103"/>
          </a:xfrm>
          <a:prstGeom prst="rect">
            <a:avLst/>
          </a:prstGeom>
          <a:noFill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2780928"/>
            <a:ext cx="918102" cy="648072"/>
          </a:xfrm>
          <a:prstGeom prst="rect">
            <a:avLst/>
          </a:prstGeom>
          <a:noFill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3645024"/>
            <a:ext cx="1404156" cy="648072"/>
          </a:xfrm>
          <a:prstGeom prst="rect">
            <a:avLst/>
          </a:prstGeom>
          <a:noFill/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364088" y="1628800"/>
            <a:ext cx="37799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Колич.людей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время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6к                 -       1,5 ч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-         3 ч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36096" y="4211797"/>
            <a:ext cx="29158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Х=3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косца выпьют бочонок за 3 часа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3 косца.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220072" y="1412776"/>
            <a:ext cx="0" cy="54452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51720" y="0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Проверка задач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1720" y="11967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8" y="12687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043608" y="198884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8100392" y="19168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211960" y="206084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80112" y="198884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Стрелка вправо с вырезом 24">
            <a:hlinkClick r:id="rId6" action="ppaction://hlinksldjump"/>
          </p:cNvPr>
          <p:cNvSpPr/>
          <p:nvPr/>
        </p:nvSpPr>
        <p:spPr>
          <a:xfrm>
            <a:off x="8100392" y="6237312"/>
            <a:ext cx="1043608" cy="6206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56" grpId="0"/>
      <p:bldP spid="27658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Итоги урока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1556792"/>
          <a:ext cx="7632847" cy="1728192"/>
        </p:xfrm>
        <a:graphic>
          <a:graphicData uri="http://schemas.openxmlformats.org/drawingml/2006/table">
            <a:tbl>
              <a:tblPr/>
              <a:tblGrid>
                <a:gridCol w="912842"/>
                <a:gridCol w="1004853"/>
                <a:gridCol w="1368053"/>
                <a:gridCol w="1487505"/>
                <a:gridCol w="1600501"/>
                <a:gridCol w="1259093"/>
              </a:tblGrid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деятельности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Вопросы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Устный счет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в группах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работа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балл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707904" y="4005064"/>
            <a:ext cx="28803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16-17 баллов - «5»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13-15 баллов - «4»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9-12 баллов – «3»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3" descr="http://900igr.net/datai/anglijskij-jazyk/Inostrannyj-jazyk/0016-014-Vkljuchenie-v-programmu-obuchenija-inostrannomu-jazyku-stranovedcheskik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3" y="3346558"/>
            <a:ext cx="1944216" cy="3106778"/>
          </a:xfrm>
          <a:prstGeom prst="rect">
            <a:avLst/>
          </a:prstGeom>
          <a:noFill/>
        </p:spPr>
      </p:pic>
      <p:sp>
        <p:nvSpPr>
          <p:cNvPr id="6" name="Стрелка вправо с вырезом 5">
            <a:hlinkClick r:id="rId3" action="ppaction://hlinksldjump"/>
          </p:cNvPr>
          <p:cNvSpPr/>
          <p:nvPr/>
        </p:nvSpPr>
        <p:spPr>
          <a:xfrm>
            <a:off x="8028384" y="6237312"/>
            <a:ext cx="864096" cy="6206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6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лако 6"/>
          <p:cNvSpPr/>
          <p:nvPr/>
        </p:nvSpPr>
        <p:spPr>
          <a:xfrm>
            <a:off x="4283968" y="2996952"/>
            <a:ext cx="4392488" cy="172819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МОЛОДЦЫ!</a:t>
            </a:r>
            <a:endParaRPr lang="ru-RU" sz="3200" b="1" i="1" dirty="0"/>
          </a:p>
        </p:txBody>
      </p:sp>
      <p:pic>
        <p:nvPicPr>
          <p:cNvPr id="30723" name="Picture 3" descr="http://lewebpedagogique.com/moyensgrands/files/2008/10/pou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35803"/>
            <a:ext cx="5724128" cy="492219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1720" y="0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547664" y="1196752"/>
            <a:ext cx="7200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Повторить п. 13 – 18. </a:t>
            </a:r>
            <a:endParaRPr kumimoji="0" lang="ru-RU" altLang="zh-TW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Задание по учебнику</a:t>
            </a:r>
            <a:r>
              <a:rPr kumimoji="0" lang="ru-RU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: №812, №817,  дифференцировано№818</a:t>
            </a:r>
            <a:endParaRPr kumimoji="0" lang="ru-RU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307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29078" y="-125343"/>
            <a:ext cx="30858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Цели урока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0" y="980728"/>
            <a:ext cx="2566472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познавательные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764704"/>
            <a:ext cx="4320480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усвоение обучающимися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понятие прямой и обратной пропорциональной зависимости при решении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852936"/>
            <a:ext cx="214142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развивающие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2564904"/>
            <a:ext cx="43204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внимание,  память, интеллектуальные и творческие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способности, контроль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самоконтроль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653136"/>
            <a:ext cx="277216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воспитательные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4437112"/>
            <a:ext cx="446449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формировать чувства сотрудничества,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взаимовыручки, интерес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изучаемому предмету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183126" y="-94566"/>
            <a:ext cx="27777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урока: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259632" y="1124744"/>
            <a:ext cx="31683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1. Организационный </a:t>
            </a:r>
            <a:r>
              <a:rPr lang="ru-RU" dirty="0"/>
              <a:t>момент</a:t>
            </a: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259632" y="1772816"/>
            <a:ext cx="31683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2. Устный </a:t>
            </a:r>
            <a:r>
              <a:rPr lang="ru-RU" dirty="0"/>
              <a:t>счет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348880"/>
            <a:ext cx="3168352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3. Разбор </a:t>
            </a:r>
            <a:r>
              <a:rPr lang="ru-RU" dirty="0"/>
              <a:t>задач, решенных учениками</a:t>
            </a:r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259632" y="3212976"/>
            <a:ext cx="31683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4. Физкультминутка</a:t>
            </a:r>
            <a:endParaRPr lang="ru-RU" dirty="0"/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1259632" y="3789040"/>
            <a:ext cx="316835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5. Закрепление </a:t>
            </a:r>
            <a:r>
              <a:rPr lang="ru-RU" dirty="0"/>
              <a:t>изученного </a:t>
            </a:r>
            <a:r>
              <a:rPr lang="ru-RU" dirty="0" smtClean="0"/>
              <a:t>материала (работа в группах)</a:t>
            </a:r>
            <a:endParaRPr lang="ru-RU" dirty="0"/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1187624" y="4653136"/>
            <a:ext cx="32403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6. Самостоятельная </a:t>
            </a:r>
            <a:r>
              <a:rPr lang="ru-RU" dirty="0"/>
              <a:t>работа </a:t>
            </a:r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1187624" y="5301208"/>
            <a:ext cx="32403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7. Подведение </a:t>
            </a:r>
            <a:r>
              <a:rPr lang="ru-RU" dirty="0"/>
              <a:t>итогов урока </a:t>
            </a:r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1187624" y="5949280"/>
            <a:ext cx="32403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8. Домашнее </a:t>
            </a:r>
            <a:r>
              <a:rPr lang="ru-RU" dirty="0"/>
              <a:t>задание </a:t>
            </a:r>
          </a:p>
        </p:txBody>
      </p:sp>
      <p:pic>
        <p:nvPicPr>
          <p:cNvPr id="15363" name="Picture 3" descr="http://www.ltisdschools.org/cms/lib/TX21000349/Centricity/Domain/47/office-pencil4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7984" y="692696"/>
            <a:ext cx="4529535" cy="56166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260648"/>
            <a:ext cx="3911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3808" y="76470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Карта самоконтроля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501008"/>
            <a:ext cx="712879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/>
              <a:t>Как </a:t>
            </a:r>
            <a:r>
              <a:rPr lang="ru-RU" dirty="0"/>
              <a:t>называются числа Х и У в пропорции х:а= в:у?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Равенство </a:t>
            </a:r>
            <a:r>
              <a:rPr lang="ru-RU" dirty="0"/>
              <a:t>двух отношений называется…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Какая </a:t>
            </a:r>
            <a:r>
              <a:rPr lang="ru-RU" dirty="0"/>
              <a:t>зависимость называется прямо пропорциональной?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Какая </a:t>
            </a:r>
            <a:r>
              <a:rPr lang="ru-RU" dirty="0"/>
              <a:t>зависимость называется обратно пропорциональной?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Одна </a:t>
            </a:r>
            <a:r>
              <a:rPr lang="ru-RU" dirty="0"/>
              <a:t>сотая часть числа </a:t>
            </a:r>
            <a:r>
              <a:rPr lang="ru-RU" dirty="0" smtClean="0"/>
              <a:t>- это</a:t>
            </a:r>
            <a:r>
              <a:rPr lang="ru-RU" dirty="0"/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79912" y="278092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75656" y="1340768"/>
          <a:ext cx="7056784" cy="1371600"/>
        </p:xfrm>
        <a:graphic>
          <a:graphicData uri="http://schemas.openxmlformats.org/drawingml/2006/table">
            <a:tbl>
              <a:tblPr/>
              <a:tblGrid>
                <a:gridCol w="843949"/>
                <a:gridCol w="929015"/>
                <a:gridCol w="1264804"/>
                <a:gridCol w="1375241"/>
                <a:gridCol w="1479708"/>
                <a:gridCol w="1164067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деятельности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Вопросы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Устный счет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в группах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работа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балл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Стрелка вправо с вырезом 8">
            <a:hlinkClick r:id="rId2" action="ppaction://hlinksldjump"/>
          </p:cNvPr>
          <p:cNvSpPr/>
          <p:nvPr/>
        </p:nvSpPr>
        <p:spPr>
          <a:xfrm>
            <a:off x="8172400" y="6093296"/>
            <a:ext cx="720080" cy="47667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oskalyuk2.ucoz.ru/_ld/2/556435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8090867" cy="68484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88640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Устный счет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908720"/>
            <a:ext cx="22915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Игра «Молчанка»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996952"/>
            <a:ext cx="720080" cy="551551"/>
          </a:xfrm>
          <a:prstGeom prst="rect">
            <a:avLst/>
          </a:prstGeom>
          <a:noFill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645024"/>
            <a:ext cx="792088" cy="509199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71600" y="1556792"/>
            <a:ext cx="3816424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 из равенств можно назвать пропорциями?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3:6=2:4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8:4=2:3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788024" y="1484784"/>
            <a:ext cx="4032448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Являются ли прямой или обратной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пропорциональной следующие зависимости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число читателей от числа книг в библиотеке;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путем, пройденным автомобилем с постоянной скоростью и временем его движения;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возрастом человека и размером его обуви;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периметром квадрата и длинной его сторон;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скоростью и временем при прохождении одного и того же участка пути.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4572000" y="1340768"/>
            <a:ext cx="72008" cy="55172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415" name="Picture 7" descr="http://www.zs17zabrze.com/akt/a1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4581128"/>
            <a:ext cx="1905000" cy="18764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7411" grpId="0"/>
      <p:bldP spid="174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4" name="Picture 8" descr="http://sovch.chuvashia.com/wp-content/gallery/301009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005064"/>
            <a:ext cx="2195736" cy="2555776"/>
          </a:xfrm>
          <a:prstGeom prst="rect">
            <a:avLst/>
          </a:prstGeom>
          <a:noFill/>
        </p:spPr>
      </p:pic>
      <p:pic>
        <p:nvPicPr>
          <p:cNvPr id="19460" name="Picture 4" descr="http://s7.rimg.info/06bdaccaf57a07cb5fa4dbe8f2a147e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9801" y="908720"/>
            <a:ext cx="4564199" cy="30243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27784" y="260648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Решите задачи!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71600" y="836712"/>
            <a:ext cx="615617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Некоторое расстояние ласточка пролетела за 0, 5 ч со скоростью 50 км/ч. За сколько минут пролетит такое же расстояние стриж, если его скорость 100 км/ч?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043608" y="4293096"/>
            <a:ext cx="597666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На сахарный завод привезли свеклу из которой получается 12% сахара.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получится сахара из 30 т свеклы этого сорта?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с вырезом 6">
            <a:hlinkClick r:id="rId4" action="ppaction://hlinksldjump"/>
          </p:cNvPr>
          <p:cNvSpPr/>
          <p:nvPr/>
        </p:nvSpPr>
        <p:spPr>
          <a:xfrm rot="10800000">
            <a:off x="251520" y="6021288"/>
            <a:ext cx="864096" cy="5486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457" grpId="0"/>
      <p:bldP spid="194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987824" y="0"/>
            <a:ext cx="41319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Физкультминутка.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5" name="Picture 5" descr="http://foirouland.ville.free.fr/_private/Centre_Achat/basketball_player_dribbling_lg_nw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268760"/>
            <a:ext cx="5286412" cy="5286412"/>
          </a:xfrm>
          <a:prstGeom prst="rect">
            <a:avLst/>
          </a:prstGeom>
          <a:noFill/>
        </p:spPr>
      </p:pic>
      <p:sp>
        <p:nvSpPr>
          <p:cNvPr id="4" name="Стрелка вправо с вырезом 3">
            <a:hlinkClick r:id="rId3" action="ppaction://hlinksldjump"/>
          </p:cNvPr>
          <p:cNvSpPr/>
          <p:nvPr/>
        </p:nvSpPr>
        <p:spPr>
          <a:xfrm>
            <a:off x="8100392" y="6093296"/>
            <a:ext cx="792088" cy="5040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0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Работа в группах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340768"/>
            <a:ext cx="3888432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80 кг картофеля содержится 14 кг крахмала. Найти процентное содержание крахмала в таком картофеле.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933056"/>
            <a:ext cx="3960440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Из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одного поселка в другой по реке можно доплыть за 1,5 ч. Сколько времени понадобится на этот путь моторному катеру, если скорость лодки 3 км/ч, а скорость катера 13,5 км/ч?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47864" y="62068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Решите задачи!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1340768"/>
            <a:ext cx="3528392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очистке семян подсолнечника 28% составляет шелуха. Сколько чистого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зерна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получится из 150 т семян подсолнечника?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3933056"/>
            <a:ext cx="3528392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перевозки груза потребовалось 48 машин грузоподъемностью 7,5 т. Сколько надо машин грузоподъемностью 4,5 т, чтобы перевезти тот же груз?</a:t>
            </a:r>
          </a:p>
        </p:txBody>
      </p:sp>
      <p:sp>
        <p:nvSpPr>
          <p:cNvPr id="10" name="Стрелка вправо с вырезом 9">
            <a:hlinkClick r:id="rId2" action="ppaction://hlinksldjump"/>
          </p:cNvPr>
          <p:cNvSpPr/>
          <p:nvPr/>
        </p:nvSpPr>
        <p:spPr>
          <a:xfrm>
            <a:off x="8316416" y="6309320"/>
            <a:ext cx="827584" cy="5486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</TotalTime>
  <Words>974</Words>
  <Application>Microsoft Office PowerPoint</Application>
  <PresentationFormat>Экран (4:3)</PresentationFormat>
  <Paragraphs>174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Cool Girl</dc:creator>
  <cp:lastModifiedBy>Кристинка</cp:lastModifiedBy>
  <cp:revision>32</cp:revision>
  <dcterms:created xsi:type="dcterms:W3CDTF">2013-01-26T14:42:05Z</dcterms:created>
  <dcterms:modified xsi:type="dcterms:W3CDTF">2013-01-28T12:06:51Z</dcterms:modified>
</cp:coreProperties>
</file>