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9"/>
  </p:notesMasterIdLst>
  <p:sldIdLst>
    <p:sldId id="256" r:id="rId2"/>
    <p:sldId id="257" r:id="rId3"/>
    <p:sldId id="259" r:id="rId4"/>
    <p:sldId id="260" r:id="rId5"/>
    <p:sldId id="268" r:id="rId6"/>
    <p:sldId id="272" r:id="rId7"/>
    <p:sldId id="273" r:id="rId8"/>
    <p:sldId id="261" r:id="rId9"/>
    <p:sldId id="262" r:id="rId10"/>
    <p:sldId id="263" r:id="rId11"/>
    <p:sldId id="264" r:id="rId12"/>
    <p:sldId id="265" r:id="rId13"/>
    <p:sldId id="266" r:id="rId14"/>
    <p:sldId id="271" r:id="rId15"/>
    <p:sldId id="258" r:id="rId16"/>
    <p:sldId id="269" r:id="rId17"/>
    <p:sldId id="270" r:id="rId1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56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4B8A55-DDA7-467F-BDC1-68F68786AE01}" type="datetimeFigureOut">
              <a:rPr lang="ru-RU" smtClean="0"/>
              <a:t>31.01.2013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5D6300-9724-4869-BBC0-D906A465E4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8450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802BE-753A-42FC-8BD3-BD91A08E5AC5}" type="slidenum">
              <a:rPr lang="ru-RU"/>
              <a:pPr/>
              <a:t>6</a:t>
            </a:fld>
            <a:endParaRPr lang="ru-RU"/>
          </a:p>
        </p:txBody>
      </p:sp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C495428-63A3-4113-9741-B569E952353F}" type="slidenum">
              <a:rPr lang="ru-RU"/>
              <a:pPr/>
              <a:t>7</a:t>
            </a:fld>
            <a:endParaRPr lang="ru-RU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C0EA5D1C-C7DE-4C16-961B-ECBE749BB7DC}" type="datetimeFigureOut">
              <a:rPr lang="ru-RU" smtClean="0"/>
              <a:pPr/>
              <a:t>31.01.2013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4701B75E-ED40-4DBD-947B-F2EA7E8AE0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www.arabio.ru/modno/ris/figura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old.prosv.ru/metod/chernyakova/images/7.jpg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http://www.osinka.ru/Sewing/Modelling/Ubki/Img/23.gif" TargetMode="External"/><Relationship Id="rId5" Type="http://schemas.openxmlformats.org/officeDocument/2006/relationships/image" Target="../media/image3.png"/><Relationship Id="rId4" Type="http://schemas.openxmlformats.org/officeDocument/2006/relationships/hyperlink" Target="http://www.osinka.ru/Sewing/Modelling/Ubki/22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214422"/>
            <a:ext cx="6400800" cy="4424378"/>
          </a:xfrm>
        </p:spPr>
        <p:txBody>
          <a:bodyPr>
            <a:normAutofit/>
          </a:bodyPr>
          <a:lstStyle/>
          <a:p>
            <a:pPr algn="ctr"/>
            <a:r>
              <a:rPr lang="ru-RU" sz="6600" dirty="0"/>
              <a:t>моделирование юбки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304800" y="381000"/>
            <a:ext cx="76200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По крою  юбки можно разделить на:</a:t>
            </a:r>
          </a:p>
        </p:txBody>
      </p:sp>
      <p:sp>
        <p:nvSpPr>
          <p:cNvPr id="10243" name="Oval 3"/>
          <p:cNvSpPr>
            <a:spLocks noChangeArrowheads="1"/>
          </p:cNvSpPr>
          <p:nvPr/>
        </p:nvSpPr>
        <p:spPr bwMode="auto">
          <a:xfrm>
            <a:off x="533400" y="1752600"/>
            <a:ext cx="3657600" cy="21336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dirty="0"/>
              <a:t>Прямые 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2743200" y="3429000"/>
            <a:ext cx="3962400" cy="25908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dirty="0"/>
              <a:t> </a:t>
            </a:r>
            <a:r>
              <a:rPr lang="ru-RU" sz="5400" dirty="0"/>
              <a:t>Конические</a:t>
            </a:r>
            <a:r>
              <a:rPr lang="ru-RU" sz="3600" dirty="0"/>
              <a:t> </a:t>
            </a:r>
          </a:p>
        </p:txBody>
      </p:sp>
      <p:sp>
        <p:nvSpPr>
          <p:cNvPr id="10247" name="Oval 7"/>
          <p:cNvSpPr>
            <a:spLocks noChangeArrowheads="1"/>
          </p:cNvSpPr>
          <p:nvPr/>
        </p:nvSpPr>
        <p:spPr bwMode="auto">
          <a:xfrm>
            <a:off x="4876800" y="1676400"/>
            <a:ext cx="3505200" cy="2057400"/>
          </a:xfrm>
          <a:prstGeom prst="ellipse">
            <a:avLst/>
          </a:prstGeom>
          <a:solidFill>
            <a:srgbClr val="FFCC99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000" dirty="0"/>
              <a:t> </a:t>
            </a:r>
            <a:r>
              <a:rPr lang="ru-RU" sz="4800" dirty="0" err="1"/>
              <a:t>Клиньевые</a:t>
            </a:r>
            <a:r>
              <a:rPr lang="ru-RU" sz="48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02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2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 animBg="1"/>
      <p:bldP spid="10244" grpId="0" animBg="1"/>
      <p:bldP spid="1024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valya12"/>
          <p:cNvPicPr>
            <a:picLocks noChangeAspect="1" noChangeArrowheads="1"/>
          </p:cNvPicPr>
          <p:nvPr/>
        </p:nvPicPr>
        <p:blipFill>
          <a:blip r:embed="rId2" cstate="print"/>
          <a:srcRect l="10843" t="2873" r="8601" b="3970"/>
          <a:stretch>
            <a:fillRect/>
          </a:stretch>
        </p:blipFill>
        <p:spPr bwMode="auto">
          <a:xfrm>
            <a:off x="5943600" y="0"/>
            <a:ext cx="2994025" cy="6477000"/>
          </a:xfrm>
          <a:prstGeom prst="rect">
            <a:avLst/>
          </a:prstGeom>
          <a:noFill/>
        </p:spPr>
      </p:pic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974725" y="4495800"/>
            <a:ext cx="6035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228600" y="1571612"/>
            <a:ext cx="51816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2800" dirty="0"/>
              <a:t>Прямые юбки, чаще всего относятся к</a:t>
            </a:r>
            <a:r>
              <a:rPr lang="ru-RU" sz="2800" dirty="0">
                <a:solidFill>
                  <a:schemeClr val="hlink"/>
                </a:solidFill>
                <a:latin typeface="Verdana" pitchFamily="34" charset="0"/>
              </a:rPr>
              <a:t> </a:t>
            </a:r>
            <a:r>
              <a:rPr lang="ru-RU" sz="2800" b="1" i="1" dirty="0">
                <a:solidFill>
                  <a:schemeClr val="hlink"/>
                </a:solidFill>
              </a:rPr>
              <a:t>с</a:t>
            </a:r>
            <a:r>
              <a:rPr lang="ru-RU" sz="2800" b="1" i="1" dirty="0">
                <a:solidFill>
                  <a:schemeClr val="hlink"/>
                </a:solidFill>
                <a:cs typeface="Times New Roman" pitchFamily="18" charset="0"/>
              </a:rPr>
              <a:t>портивн</a:t>
            </a:r>
            <a:r>
              <a:rPr lang="ru-RU" sz="2800" b="1" i="1" dirty="0">
                <a:solidFill>
                  <a:schemeClr val="hlink"/>
                </a:solidFill>
              </a:rPr>
              <a:t>ому</a:t>
            </a:r>
            <a:r>
              <a:rPr lang="ru-RU" sz="2800" b="1" i="1" dirty="0">
                <a:solidFill>
                  <a:schemeClr val="hlink"/>
                </a:solidFill>
                <a:cs typeface="Times New Roman" pitchFamily="18" charset="0"/>
              </a:rPr>
              <a:t> стил</a:t>
            </a:r>
            <a:r>
              <a:rPr lang="ru-RU" sz="2800" b="1" i="1" dirty="0">
                <a:solidFill>
                  <a:schemeClr val="hlink"/>
                </a:solidFill>
              </a:rPr>
              <a:t>ю</a:t>
            </a:r>
            <a:r>
              <a:rPr lang="ru-RU" sz="2800" b="1" i="1" dirty="0">
                <a:solidFill>
                  <a:schemeClr val="hlink"/>
                </a:solidFill>
                <a:latin typeface="Verdana" pitchFamily="34" charset="0"/>
                <a:cs typeface="Times New Roman" pitchFamily="18" charset="0"/>
              </a:rPr>
              <a:t>.</a:t>
            </a:r>
            <a:r>
              <a:rPr lang="ru-RU" sz="2800" b="1" dirty="0">
                <a:solidFill>
                  <a:srgbClr val="B91E44"/>
                </a:solidFill>
                <a:latin typeface="Verdana" pitchFamily="34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Verdana" pitchFamily="34" charset="0"/>
                <a:cs typeface="Times New Roman" pitchFamily="18" charset="0"/>
              </a:rPr>
              <a:t>Простой </a:t>
            </a:r>
            <a:r>
              <a:rPr lang="ru-RU" sz="2800" dirty="0">
                <a:latin typeface="Verdana" pitchFamily="34" charset="0"/>
                <a:cs typeface="Times New Roman" pitchFamily="18" charset="0"/>
              </a:rPr>
              <a:t>крой моделей приветствует актуальные дополнения: </a:t>
            </a:r>
            <a:r>
              <a:rPr lang="ru-RU" sz="2800" dirty="0" err="1">
                <a:latin typeface="Verdana" pitchFamily="34" charset="0"/>
                <a:cs typeface="Times New Roman" pitchFamily="18" charset="0"/>
              </a:rPr>
              <a:t>отстрочку</a:t>
            </a:r>
            <a:r>
              <a:rPr lang="ru-RU" sz="2800" dirty="0">
                <a:latin typeface="Verdana" pitchFamily="34" charset="0"/>
                <a:cs typeface="Times New Roman" pitchFamily="18" charset="0"/>
              </a:rPr>
              <a:t> в разных вариантах, шнуровку, </a:t>
            </a:r>
            <a:r>
              <a:rPr lang="ru-RU" sz="2800" dirty="0" smtClean="0">
                <a:latin typeface="Verdana" pitchFamily="34" charset="0"/>
                <a:cs typeface="Times New Roman" pitchFamily="18" charset="0"/>
              </a:rPr>
              <a:t>люверсы. </a:t>
            </a:r>
            <a:endParaRPr lang="ru-RU" sz="5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6324600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200" dirty="0">
                <a:latin typeface="Verdana" pitchFamily="34" charset="0"/>
                <a:cs typeface="Times New Roman" pitchFamily="18" charset="0"/>
              </a:rPr>
              <a:t>Модель, "посаженную" на кокетку, неплохо продублировать или посадить на подкладку. Юбка может быть и с разрезами, и со встречными складками - кому как нравится. </a:t>
            </a:r>
            <a:endParaRPr lang="ru-RU" sz="3600" dirty="0">
              <a:cs typeface="Times New Roman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ru-RU" sz="3200" dirty="0" smtClean="0">
                <a:latin typeface="Verdana" pitchFamily="34" charset="0"/>
                <a:cs typeface="Times New Roman" pitchFamily="18" charset="0"/>
              </a:rPr>
              <a:t>.</a:t>
            </a:r>
            <a:endParaRPr lang="ru-RU" sz="3600" dirty="0">
              <a:cs typeface="Times New Roman" pitchFamily="18" charset="0"/>
            </a:endParaRPr>
          </a:p>
        </p:txBody>
      </p:sp>
      <p:sp>
        <p:nvSpPr>
          <p:cNvPr id="15363" name="Rectangle 3"/>
          <p:cNvSpPr>
            <a:spLocks noChangeArrowheads="1"/>
          </p:cNvSpPr>
          <p:nvPr/>
        </p:nvSpPr>
        <p:spPr bwMode="auto">
          <a:xfrm>
            <a:off x="4572000" y="0"/>
            <a:ext cx="45720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ru-RU" sz="4400"/>
          </a:p>
        </p:txBody>
      </p:sp>
      <p:pic>
        <p:nvPicPr>
          <p:cNvPr id="15364" name="Picture 4" descr="valya11"/>
          <p:cNvPicPr>
            <a:picLocks noChangeAspect="1" noChangeArrowheads="1"/>
          </p:cNvPicPr>
          <p:nvPr/>
        </p:nvPicPr>
        <p:blipFill>
          <a:blip r:embed="rId2" cstate="print"/>
          <a:srcRect l="47368" b="6073"/>
          <a:stretch>
            <a:fillRect/>
          </a:stretch>
        </p:blipFill>
        <p:spPr bwMode="auto">
          <a:xfrm>
            <a:off x="6423025" y="0"/>
            <a:ext cx="2720975" cy="5257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ChangeArrowheads="1"/>
          </p:cNvSpPr>
          <p:nvPr/>
        </p:nvSpPr>
        <p:spPr bwMode="auto">
          <a:xfrm>
            <a:off x="0" y="0"/>
            <a:ext cx="67818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600" b="1" i="1" dirty="0">
                <a:solidFill>
                  <a:schemeClr val="hlink"/>
                </a:solidFill>
                <a:cs typeface="Times New Roman" pitchFamily="18" charset="0"/>
              </a:rPr>
              <a:t>Деловой стиль</a:t>
            </a:r>
            <a:r>
              <a:rPr lang="ru-RU" sz="3600" b="1" i="1" dirty="0">
                <a:solidFill>
                  <a:schemeClr val="hlink"/>
                </a:solidFill>
              </a:rPr>
              <a:t> </a:t>
            </a:r>
            <a:r>
              <a:rPr lang="ru-RU" sz="3600" dirty="0"/>
              <a:t>(как вариант, прямой фасон юбок).</a:t>
            </a:r>
            <a:r>
              <a:rPr lang="ru-RU" sz="3600" dirty="0">
                <a:latin typeface="Verdana" pitchFamily="34" charset="0"/>
                <a:cs typeface="Times New Roman" pitchFamily="18" charset="0"/>
              </a:rPr>
              <a:t> "Офисная" мода вполне допускает оформление юбок складками, шлицами, шнуровками и неброской фурнитурой. </a:t>
            </a:r>
          </a:p>
        </p:txBody>
      </p:sp>
      <p:pic>
        <p:nvPicPr>
          <p:cNvPr id="17413" name="Picture 5" descr="skladk"/>
          <p:cNvPicPr>
            <a:picLocks noChangeAspect="1" noChangeArrowheads="1"/>
          </p:cNvPicPr>
          <p:nvPr/>
        </p:nvPicPr>
        <p:blipFill>
          <a:blip r:embed="rId2" cstate="print"/>
          <a:srcRect l="36279" r="36745" b="6432"/>
          <a:stretch>
            <a:fillRect/>
          </a:stretch>
        </p:blipFill>
        <p:spPr bwMode="auto">
          <a:xfrm>
            <a:off x="6600825" y="238125"/>
            <a:ext cx="2543175" cy="638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C:\Users\12\Desktop\i (1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87824" y="908720"/>
            <a:ext cx="3009919" cy="542926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2\Desktop\i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14480" y="1357298"/>
            <a:ext cx="4857784" cy="4857784"/>
          </a:xfrm>
          <a:prstGeom prst="rect">
            <a:avLst/>
          </a:prstGeom>
          <a:noFill/>
        </p:spPr>
      </p:pic>
      <p:sp>
        <p:nvSpPr>
          <p:cNvPr id="2" name="Прямоугольник 1"/>
          <p:cNvSpPr/>
          <p:nvPr/>
        </p:nvSpPr>
        <p:spPr>
          <a:xfrm>
            <a:off x="0" y="2909"/>
            <a:ext cx="36439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spc="50" dirty="0" smtClean="0">
                <a:ln w="12700" cmpd="sng">
                  <a:solidFill>
                    <a:schemeClr val="accent6">
                      <a:satMod val="120000"/>
                      <a:shade val="80000"/>
                    </a:schemeClr>
                  </a:solidFill>
                  <a:prstDash val="solid"/>
                </a:ln>
                <a:solidFill>
                  <a:schemeClr val="accent6">
                    <a:tint val="1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Задание 1</a:t>
            </a:r>
            <a:endParaRPr lang="ru-RU" sz="5400" b="1" cap="none" spc="50" dirty="0">
              <a:ln w="12700" cmpd="sng">
                <a:solidFill>
                  <a:schemeClr val="accent6">
                    <a:satMod val="120000"/>
                    <a:shade val="80000"/>
                  </a:schemeClr>
                </a:solidFill>
                <a:prstDash val="solid"/>
              </a:ln>
              <a:solidFill>
                <a:schemeClr val="accent6">
                  <a:tint val="1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Моделирование юбки с расширением к низу</a:t>
            </a:r>
            <a:endParaRPr lang="ru-RU" dirty="0"/>
          </a:p>
        </p:txBody>
      </p:sp>
      <p:pic>
        <p:nvPicPr>
          <p:cNvPr id="2050" name="Picture 2" descr="C:\Users\12\Desktop\i (2).jpg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8104" y="-6497"/>
            <a:ext cx="2428892" cy="42944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95536" y="188640"/>
            <a:ext cx="3586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Задание 2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Моделирование юбки с кокеткой и расширением с верху </a:t>
            </a:r>
            <a:endParaRPr lang="ru-RU" dirty="0"/>
          </a:p>
        </p:txBody>
      </p:sp>
      <p:pic>
        <p:nvPicPr>
          <p:cNvPr id="3075" name="Picture 3" descr="C:\Users\12\Desktop\i (5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157"/>
            <a:ext cx="2643206" cy="456897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292080" y="332656"/>
            <a:ext cx="358623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Задание 3</a:t>
            </a:r>
            <a:endParaRPr lang="ru-RU" sz="54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sz="3600" b="1" dirty="0"/>
              <a:t>Цель нашего урока: </a:t>
            </a:r>
            <a:r>
              <a:rPr lang="ru-RU" sz="3600" dirty="0"/>
              <a:t>дать понятия о форме, стиле. Научиться приемам моделирования юбки.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ChangeArrowheads="1"/>
          </p:cNvSpPr>
          <p:nvPr/>
        </p:nvSpPr>
        <p:spPr bwMode="auto">
          <a:xfrm>
            <a:off x="609600" y="304800"/>
            <a:ext cx="7467600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2800" b="1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  <a:t>Существует четыре основных типа фигур: </a:t>
            </a:r>
            <a:endParaRPr lang="en-US" sz="2800" b="1" dirty="0">
              <a:solidFill>
                <a:srgbClr val="000033"/>
              </a:solidFill>
              <a:latin typeface="Verdana" pitchFamily="34" charset="0"/>
              <a:cs typeface="Times New Roman" pitchFamily="18" charset="0"/>
            </a:endParaRPr>
          </a:p>
          <a:p>
            <a: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  <a:t>• неустойчивая трапеция, </a:t>
            </a:r>
            <a:b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  <a:t>• устойчивая трапеция (треугольник), </a:t>
            </a:r>
            <a:b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  <a:t>• песочные часы, </a:t>
            </a:r>
            <a:b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</a:br>
            <a:r>
              <a:rPr lang="ru-RU" sz="2800" dirty="0">
                <a:solidFill>
                  <a:srgbClr val="000033"/>
                </a:solidFill>
                <a:latin typeface="Verdana" pitchFamily="34" charset="0"/>
                <a:cs typeface="Times New Roman" pitchFamily="18" charset="0"/>
              </a:rPr>
              <a:t>• прямоугольник.</a:t>
            </a:r>
            <a:endParaRPr lang="ru-RU" sz="6000" dirty="0"/>
          </a:p>
        </p:txBody>
      </p:sp>
      <p:pic>
        <p:nvPicPr>
          <p:cNvPr id="45058" name="Picture 2" descr="http://www.arabio.ru/modno/ris/figura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457200" y="3048000"/>
            <a:ext cx="8382000" cy="3352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505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5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0" y="685800"/>
            <a:ext cx="8610600" cy="823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4800" dirty="0"/>
              <a:t>Что на ваш взгляд удобнее?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2514600" y="2133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pic>
        <p:nvPicPr>
          <p:cNvPr id="7176" name="Picture 8" descr="http://old.prosv.ru/metod/chernyakova/images/7.jpg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943600" y="2743200"/>
            <a:ext cx="2168525" cy="3781425"/>
          </a:xfrm>
          <a:prstGeom prst="rect">
            <a:avLst/>
          </a:prstGeom>
          <a:noFill/>
        </p:spPr>
      </p:pic>
      <p:sp>
        <p:nvSpPr>
          <p:cNvPr id="7174" name="Line 6"/>
          <p:cNvSpPr>
            <a:spLocks noChangeShapeType="1"/>
          </p:cNvSpPr>
          <p:nvPr/>
        </p:nvSpPr>
        <p:spPr bwMode="auto">
          <a:xfrm>
            <a:off x="4572000" y="1600200"/>
            <a:ext cx="1295400" cy="1828800"/>
          </a:xfrm>
          <a:prstGeom prst="line">
            <a:avLst/>
          </a:prstGeom>
          <a:noFill/>
          <a:ln w="101600">
            <a:solidFill>
              <a:srgbClr val="333300"/>
            </a:solidFill>
            <a:round/>
            <a:headEnd type="oval" w="lg" len="med"/>
            <a:tailEnd type="stealth" w="lg" len="lg"/>
          </a:ln>
          <a:effectLst/>
        </p:spPr>
        <p:txBody>
          <a:bodyPr wrap="none"/>
          <a:lstStyle/>
          <a:p>
            <a:endParaRPr lang="ru-RU"/>
          </a:p>
        </p:txBody>
      </p:sp>
      <p:sp>
        <p:nvSpPr>
          <p:cNvPr id="7178" name="Line 10"/>
          <p:cNvSpPr>
            <a:spLocks noChangeShapeType="1"/>
          </p:cNvSpPr>
          <p:nvPr/>
        </p:nvSpPr>
        <p:spPr bwMode="auto">
          <a:xfrm rot="4409534">
            <a:off x="3009900" y="1562100"/>
            <a:ext cx="1295400" cy="1828800"/>
          </a:xfrm>
          <a:prstGeom prst="line">
            <a:avLst/>
          </a:prstGeom>
          <a:noFill/>
          <a:ln w="101600">
            <a:solidFill>
              <a:srgbClr val="333300"/>
            </a:solidFill>
            <a:round/>
            <a:headEnd type="oval" w="lg" len="med"/>
            <a:tailEnd type="stealth" w="lg" len="lg"/>
          </a:ln>
          <a:effectLst/>
        </p:spPr>
        <p:txBody>
          <a:bodyPr wrap="none"/>
          <a:lstStyle/>
          <a:p>
            <a:endParaRPr lang="ru-RU"/>
          </a:p>
        </p:txBody>
      </p:sp>
      <p:pic>
        <p:nvPicPr>
          <p:cNvPr id="7179" name="Picture 11" descr="Юбка на кокетке с коническими складками">
            <a:hlinkClick r:id="rId4"/>
          </p:cNvPr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762000" y="2936875"/>
            <a:ext cx="3200400" cy="30067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  <p:bldP spid="7174" grpId="0" animBg="1"/>
      <p:bldP spid="717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010" name="Picture 2" descr="plat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97538" y="0"/>
            <a:ext cx="3446462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1" name="Picture 3" descr="yubka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40038" y="1066800"/>
            <a:ext cx="3179762" cy="579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3012" name="Picture 4" descr="yubka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2325688"/>
            <a:ext cx="2974975" cy="453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1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2" dur="2000" fill="hold"/>
                                        <p:tgtEl>
                                          <p:spTgt spid="4301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30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3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4" name="Picture 4" descr="morskojj-stil_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571500"/>
            <a:ext cx="7924800" cy="594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6656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8" name="Picture 4" descr="moda-vesna2012_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47800" y="228600"/>
            <a:ext cx="6705600" cy="596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9" name="Text Box 5"/>
          <p:cNvSpPr txBox="1">
            <a:spLocks noChangeArrowheads="1"/>
          </p:cNvSpPr>
          <p:nvPr/>
        </p:nvSpPr>
        <p:spPr bwMode="auto">
          <a:xfrm>
            <a:off x="2895600" y="6096000"/>
            <a:ext cx="3200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 dirty="0">
                <a:solidFill>
                  <a:srgbClr val="800000"/>
                </a:solidFill>
              </a:rPr>
              <a:t>стиль «геометрия».</a:t>
            </a:r>
            <a:r>
              <a:rPr lang="ru-RU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6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6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381000" y="304800"/>
            <a:ext cx="7315200" cy="49398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4500" b="1" i="1" dirty="0">
                <a:solidFill>
                  <a:schemeClr val="folHlink"/>
                </a:solidFill>
                <a:latin typeface="Monotype Corsiva" pitchFamily="66" charset="0"/>
                <a:cs typeface="Times New Roman" pitchFamily="18" charset="0"/>
              </a:rPr>
              <a:t>Мода этого сезона, бесспорно, мода юбок. Мини, тюльпан, карандаш - дизайнеры предлагают множество вариаций на эту тему. Какую модную юбку выбрать? </a:t>
            </a:r>
            <a:r>
              <a:rPr lang="ru-RU" sz="4500" b="1" i="1" dirty="0" smtClean="0">
                <a:solidFill>
                  <a:schemeClr val="folHlink"/>
                </a:solidFill>
                <a:latin typeface="Monotype Corsiva" pitchFamily="66" charset="0"/>
                <a:cs typeface="Times New Roman" pitchFamily="18" charset="0"/>
              </a:rPr>
              <a:t> </a:t>
            </a:r>
            <a:r>
              <a:rPr lang="ru-RU" sz="4500" b="1" i="1" dirty="0">
                <a:solidFill>
                  <a:schemeClr val="folHlink"/>
                </a:solidFill>
                <a:latin typeface="Monotype Corsiva" pitchFamily="66" charset="0"/>
                <a:cs typeface="Times New Roman" pitchFamily="18" charset="0"/>
              </a:rPr>
              <a:t>Попробуем разобраться. </a:t>
            </a:r>
            <a:endParaRPr lang="ru-RU" sz="8000" b="1" i="1" dirty="0">
              <a:solidFill>
                <a:schemeClr val="folHlink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 descr="Белый мрамор"/>
          <p:cNvSpPr>
            <a:spLocks noChangeArrowheads="1" noChangeShapeType="1" noTextEdit="1"/>
          </p:cNvSpPr>
          <p:nvPr/>
        </p:nvSpPr>
        <p:spPr bwMode="auto">
          <a:xfrm>
            <a:off x="457200" y="381000"/>
            <a:ext cx="7162800" cy="1371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  <a:scene3d>
              <a:camera prst="legacyObliqueRight"/>
              <a:lightRig rig="legacyHarsh3" dir="t"/>
            </a:scene3d>
            <a:sp3d extrusionH="100000" prstMaterial="legacyMatte">
              <a:extrusionClr>
                <a:srgbClr val="663300"/>
              </a:extrusionClr>
            </a:sp3d>
          </a:bodyPr>
          <a:lstStyle/>
          <a:p>
            <a:pPr algn="ctr"/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По </a:t>
            </a:r>
            <a:r>
              <a:rPr lang="ru-RU" sz="3600" kern="10" dirty="0" smtClean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длине </a:t>
            </a:r>
            <a:r>
              <a:rPr lang="ru-RU" sz="3600" kern="10" dirty="0">
                <a:ln w="9525">
                  <a:round/>
                  <a:headEnd/>
                  <a:tailEnd/>
                </a:ln>
                <a:blipFill dpi="0" rotWithShape="0">
                  <a:blip r:embed="rId2"/>
                  <a:srcRect/>
                  <a:tile tx="0" ty="0" sx="100000" sy="100000" flip="none" algn="tl"/>
                </a:blipFill>
                <a:latin typeface="Arial"/>
                <a:cs typeface="Arial"/>
              </a:rPr>
              <a:t>юбки делятся на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>
            <a:off x="762000" y="1981200"/>
            <a:ext cx="2438400" cy="1905000"/>
          </a:xfrm>
          <a:prstGeom prst="horizontalScroll">
            <a:avLst>
              <a:gd name="adj" fmla="val 12500"/>
            </a:avLst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800" dirty="0"/>
              <a:t>Мини </a:t>
            </a:r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52800" y="4343400"/>
            <a:ext cx="2438400" cy="1905000"/>
          </a:xfrm>
          <a:prstGeom prst="horizontalScroll">
            <a:avLst>
              <a:gd name="adj" fmla="val 12500"/>
            </a:avLst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dirty="0"/>
              <a:t>Миди 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5105400" y="1905000"/>
            <a:ext cx="2438400" cy="1905000"/>
          </a:xfrm>
          <a:prstGeom prst="horizontalScroll">
            <a:avLst>
              <a:gd name="adj" fmla="val 12500"/>
            </a:avLst>
          </a:prstGeom>
          <a:solidFill>
            <a:srgbClr val="FF9900">
              <a:alpha val="50000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 sz="4400" dirty="0"/>
              <a:t>Макси 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 flipV="1">
            <a:off x="3124200" y="1905000"/>
            <a:ext cx="2133600" cy="2362200"/>
          </a:xfrm>
          <a:custGeom>
            <a:avLst/>
            <a:gdLst>
              <a:gd name="G0" fmla="+- 6171 0 0"/>
              <a:gd name="G1" fmla="+- 8640 0 0"/>
              <a:gd name="G2" fmla="+- 6171 0 0"/>
              <a:gd name="G3" fmla="+- 21600 0 6171"/>
              <a:gd name="G4" fmla="+- 21600 0 8640"/>
              <a:gd name="G5" fmla="*/ G0 21600 G3"/>
              <a:gd name="G6" fmla="*/ G1 21600 G3"/>
              <a:gd name="G7" fmla="*/ G2 G3 21600"/>
              <a:gd name="G8" fmla="*/ 10800 21600 G3"/>
              <a:gd name="G9" fmla="*/ G4 21600 G3"/>
              <a:gd name="G10" fmla="+- 21600 0 G7"/>
              <a:gd name="G11" fmla="+- G5 0 G8"/>
              <a:gd name="G12" fmla="+- G6 0 G8"/>
              <a:gd name="G13" fmla="*/ G12 G7 G11"/>
              <a:gd name="G14" fmla="+- 21600 0 G13"/>
              <a:gd name="G15" fmla="+- G0 0 10800"/>
              <a:gd name="G16" fmla="+- G1 0 10800"/>
              <a:gd name="G17" fmla="*/ G2 G16 G15"/>
              <a:gd name="T0" fmla="*/ 10800 w 21600"/>
              <a:gd name="T1" fmla="*/ 0 h 21600"/>
              <a:gd name="T2" fmla="*/ 0 w 21600"/>
              <a:gd name="T3" fmla="*/ 15120 h 21600"/>
              <a:gd name="T4" fmla="*/ 10800 w 21600"/>
              <a:gd name="T5" fmla="*/ 18143 h 21600"/>
              <a:gd name="T6" fmla="*/ 21600 w 21600"/>
              <a:gd name="T7" fmla="*/ 1512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G13 w 21600"/>
              <a:gd name="T13" fmla="*/ G6 h 21600"/>
              <a:gd name="T14" fmla="*/ G14 w 21600"/>
              <a:gd name="T15" fmla="*/ G9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0800" y="0"/>
                </a:moveTo>
                <a:lnTo>
                  <a:pt x="6171" y="6171"/>
                </a:lnTo>
                <a:lnTo>
                  <a:pt x="8640" y="6171"/>
                </a:lnTo>
                <a:lnTo>
                  <a:pt x="8640" y="12096"/>
                </a:lnTo>
                <a:lnTo>
                  <a:pt x="4408" y="12096"/>
                </a:lnTo>
                <a:lnTo>
                  <a:pt x="4408" y="8639"/>
                </a:lnTo>
                <a:lnTo>
                  <a:pt x="0" y="15120"/>
                </a:lnTo>
                <a:lnTo>
                  <a:pt x="4408" y="21600"/>
                </a:lnTo>
                <a:lnTo>
                  <a:pt x="4408" y="18143"/>
                </a:lnTo>
                <a:lnTo>
                  <a:pt x="17192" y="18143"/>
                </a:lnTo>
                <a:lnTo>
                  <a:pt x="17192" y="21600"/>
                </a:lnTo>
                <a:lnTo>
                  <a:pt x="21600" y="15120"/>
                </a:lnTo>
                <a:lnTo>
                  <a:pt x="17192" y="8639"/>
                </a:lnTo>
                <a:lnTo>
                  <a:pt x="17192" y="12096"/>
                </a:lnTo>
                <a:lnTo>
                  <a:pt x="12960" y="12096"/>
                </a:lnTo>
                <a:lnTo>
                  <a:pt x="12960" y="6171"/>
                </a:lnTo>
                <a:lnTo>
                  <a:pt x="15429" y="6171"/>
                </a:lnTo>
                <a:close/>
              </a:path>
            </a:pathLst>
          </a:custGeom>
          <a:solidFill>
            <a:srgbClr val="FFCC66">
              <a:alpha val="50000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126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1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8" grpId="0" animBg="1"/>
      <p:bldP spid="11269" grpId="0" animBg="1"/>
      <p:bldP spid="11270" grpId="0" animBg="1"/>
      <p:bldP spid="11271" grpId="0" animBg="1"/>
    </p:bld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62</TotalTime>
  <Words>190</Words>
  <Application>Microsoft Office PowerPoint</Application>
  <PresentationFormat>Экран (4:3)</PresentationFormat>
  <Paragraphs>26</Paragraphs>
  <Slides>17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18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Моделирование юбки с расширением к низу</vt:lpstr>
      <vt:lpstr>Моделирование юбки с кокеткой и расширением с верху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</dc:creator>
  <cp:lastModifiedBy>999</cp:lastModifiedBy>
  <cp:revision>8</cp:revision>
  <dcterms:created xsi:type="dcterms:W3CDTF">2012-03-14T01:36:03Z</dcterms:created>
  <dcterms:modified xsi:type="dcterms:W3CDTF">2013-01-31T07:58:24Z</dcterms:modified>
</cp:coreProperties>
</file>