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81" r:id="rId4"/>
    <p:sldId id="257" r:id="rId5"/>
    <p:sldId id="282" r:id="rId6"/>
    <p:sldId id="271" r:id="rId7"/>
    <p:sldId id="284" r:id="rId8"/>
    <p:sldId id="285" r:id="rId9"/>
    <p:sldId id="286" r:id="rId10"/>
    <p:sldId id="287" r:id="rId11"/>
    <p:sldId id="288" r:id="rId12"/>
    <p:sldId id="272" r:id="rId13"/>
    <p:sldId id="289" r:id="rId14"/>
    <p:sldId id="276" r:id="rId15"/>
    <p:sldId id="278" r:id="rId16"/>
    <p:sldId id="277" r:id="rId17"/>
    <p:sldId id="279" r:id="rId18"/>
    <p:sldId id="280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89DB"/>
    <a:srgbClr val="EB8BE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00D58-56A1-4603-A790-4F004BCCE693}" type="datetimeFigureOut">
              <a:rPr lang="ru-RU"/>
              <a:pPr>
                <a:defRPr/>
              </a:pPr>
              <a:t>11.12.2012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A4EF8-23E7-45F4-A1ED-DF359D27AD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DCF59-07EE-42C9-AEED-F17AC85F5919}" type="datetimeFigureOut">
              <a:rPr lang="ru-RU"/>
              <a:pPr>
                <a:defRPr/>
              </a:pPr>
              <a:t>11.12.2012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136FB-27A7-42E9-93BB-DDB87FD9C9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64FAF-4C37-40E9-A1A2-EA301DB10C28}" type="datetimeFigureOut">
              <a:rPr lang="ru-RU"/>
              <a:pPr>
                <a:defRPr/>
              </a:pPr>
              <a:t>11.12.2012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76D60-AF9F-4A3A-BF6C-22809586A6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FBE3C-4335-4C63-B3FB-AC2736F5863E}" type="datetimeFigureOut">
              <a:rPr lang="ru-RU"/>
              <a:pPr>
                <a:defRPr/>
              </a:pPr>
              <a:t>11.12.2012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EAF40-80C0-4A6B-BEB8-52525AA786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D219E-4B62-43DA-8C49-F87E56A2D8C1}" type="datetimeFigureOut">
              <a:rPr lang="ru-RU"/>
              <a:pPr>
                <a:defRPr/>
              </a:pPr>
              <a:t>11.12.2012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35177-8074-44EC-AE7C-BA23242DD9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55072-05FE-4479-A032-19ED4ED1FAD1}" type="datetimeFigureOut">
              <a:rPr lang="ru-RU"/>
              <a:pPr>
                <a:defRPr/>
              </a:pPr>
              <a:t>11.12.2012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EC1CC-EEFC-460E-A96F-59E8D1C4A3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911E0-E635-4F05-AE59-EB3E6F8503DB}" type="datetimeFigureOut">
              <a:rPr lang="ru-RU"/>
              <a:pPr>
                <a:defRPr/>
              </a:pPr>
              <a:t>11.12.2012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DDA61-0FBD-4723-BC19-9DF0D9E4DD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08CDF-BEBE-41EE-82A7-5D6FB016501B}" type="datetimeFigureOut">
              <a:rPr lang="ru-RU"/>
              <a:pPr>
                <a:defRPr/>
              </a:pPr>
              <a:t>11.12.2012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13FF7-DD47-4E30-83E2-59608E23EB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A37F3-2901-4DD3-A03D-0503B5EFBD7C}" type="datetimeFigureOut">
              <a:rPr lang="ru-RU"/>
              <a:pPr>
                <a:defRPr/>
              </a:pPr>
              <a:t>11.12.2012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2E56C-40D7-4B63-9879-CA4A5E13B5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8E7AF-AC27-4E58-8E4F-36CA2DA44AFA}" type="datetimeFigureOut">
              <a:rPr lang="ru-RU"/>
              <a:pPr>
                <a:defRPr/>
              </a:pPr>
              <a:t>11.12.2012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1C5F6-E331-4CBA-AB74-BB40AE9AA7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C0660-C180-4DF4-AD56-09927E2CD104}" type="datetimeFigureOut">
              <a:rPr lang="ru-RU"/>
              <a:pPr>
                <a:defRPr/>
              </a:pPr>
              <a:t>11.12.2012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63E8E-9FB3-4D9F-B34C-19CD73B9F3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4725AD-314E-4FBF-9AA0-1E9D5FC4B20A}" type="datetimeFigureOut">
              <a:rPr lang="ru-RU"/>
              <a:pPr>
                <a:defRPr/>
              </a:pPr>
              <a:t>11.12.2012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B8DF8B-D2E6-4F11-92AB-CD8B366E03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68" r:id="rId7"/>
    <p:sldLayoutId id="2147483675" r:id="rId8"/>
    <p:sldLayoutId id="2147483676" r:id="rId9"/>
    <p:sldLayoutId id="2147483667" r:id="rId10"/>
    <p:sldLayoutId id="214748366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B32C16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F5CD2D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14314" y="3357562"/>
            <a:ext cx="9429784" cy="230124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smtClean="0"/>
              <a:t>«Математическое </a:t>
            </a:r>
            <a:r>
              <a:rPr lang="ru-RU" sz="6000" err="1" smtClean="0"/>
              <a:t>раллИ</a:t>
            </a:r>
            <a:r>
              <a:rPr lang="ru-RU" sz="6000" smtClean="0"/>
              <a:t>»</a:t>
            </a:r>
            <a:endParaRPr lang="ru-RU" sz="600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75" y="571500"/>
            <a:ext cx="6480175" cy="1752600"/>
          </a:xfrm>
        </p:spPr>
        <p:txBody>
          <a:bodyPr/>
          <a:lstStyle/>
          <a:p>
            <a:r>
              <a:rPr lang="ru-RU" sz="4800" smtClean="0"/>
              <a:t>Урок - соревнование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428625"/>
            <a:ext cx="8686800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Как раскрыть скобки, перед которыми стоит знак «+»?</a:t>
            </a:r>
            <a:endParaRPr lang="ru-RU" sz="40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71688"/>
            <a:ext cx="8715375" cy="4525962"/>
          </a:xfrm>
        </p:spPr>
        <p:txBody>
          <a:bodyPr/>
          <a:lstStyle/>
          <a:p>
            <a:r>
              <a:rPr lang="ru-RU" smtClean="0"/>
              <a:t>Если перед скобками стоит знак «+», то можно опустить скобки и этот знак «+», сохранив знаки слагаемых, стоящих в скобках. Если первое слагаемое в скобках записано без знака, то его надо записать со знаком «+».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85750"/>
            <a:ext cx="8715375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Как раскрыть скобки, перед которыми стоит знак «</a:t>
            </a:r>
            <a:r>
              <a:rPr lang="ru-RU" sz="53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-</a:t>
            </a: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»?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857375"/>
            <a:ext cx="8115300" cy="4525963"/>
          </a:xfrm>
        </p:spPr>
        <p:txBody>
          <a:bodyPr/>
          <a:lstStyle/>
          <a:p>
            <a:r>
              <a:rPr lang="ru-RU" smtClean="0"/>
              <a:t>Чтобы раскрыть скобки, перед которыми стоит знак «-», надо  заменить этот знак на «+», поменяв знаки всех слагаемых в скобках на противоположные, а потом раскрыть скобки.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75" y="357188"/>
            <a:ext cx="74676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9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«Гонки»</a:t>
            </a:r>
            <a:endParaRPr lang="ru-RU" sz="9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571625"/>
            <a:ext cx="7715250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714375"/>
            <a:ext cx="7467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Индивидуальная работа</a:t>
            </a:r>
            <a:endParaRPr lang="ru-RU" sz="54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2143125"/>
            <a:ext cx="4422775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8929688" cy="215423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« Гонки преследования»</a:t>
            </a:r>
            <a:endParaRPr lang="ru-RU" sz="6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2143125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EB8BED"/>
                </a:solidFill>
              </a:rPr>
              <a:t>Ятрышник</a:t>
            </a:r>
            <a:br>
              <a:rPr lang="ru-RU" dirty="0" smtClean="0">
                <a:solidFill>
                  <a:srgbClr val="EB8BED"/>
                </a:solidFill>
              </a:rPr>
            </a:br>
            <a:endParaRPr lang="ru-RU" dirty="0">
              <a:solidFill>
                <a:srgbClr val="EB8BED"/>
              </a:solidFill>
            </a:endParaRPr>
          </a:p>
        </p:txBody>
      </p:sp>
      <p:pic>
        <p:nvPicPr>
          <p:cNvPr id="27650" name="Рисунок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1071563"/>
            <a:ext cx="3643313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Прямоугольник 6"/>
          <p:cNvSpPr>
            <a:spLocks noChangeArrowheads="1"/>
          </p:cNvSpPr>
          <p:nvPr/>
        </p:nvSpPr>
        <p:spPr bwMode="auto">
          <a:xfrm>
            <a:off x="214313" y="1285875"/>
            <a:ext cx="4714875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Цветки многочисленные с приятным запахом, розовые с фиолетово-пурпурными жилками. </a:t>
            </a:r>
          </a:p>
          <a:p>
            <a:r>
              <a:rPr lang="ru-RU" sz="2400"/>
              <a:t>Распространение. Чебулинский район: с. Шестаково; Тяжинский район: д. Новопокровка, д. Ключевая; пос. Тисуль. В Западной Сибири — Тюменская, Курганская, Омская, Томская, Новосибирская, Кемеровская области, Алтай.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785813" y="214313"/>
            <a:ext cx="7467600" cy="1143000"/>
          </a:xfrm>
        </p:spPr>
        <p:txBody>
          <a:bodyPr/>
          <a:lstStyle/>
          <a:p>
            <a:pPr algn="ctr"/>
            <a:r>
              <a:rPr lang="ru-RU" smtClean="0">
                <a:solidFill>
                  <a:srgbClr val="EB8BED"/>
                </a:solidFill>
              </a:rPr>
              <a:t>Венерин башмачок</a:t>
            </a:r>
          </a:p>
        </p:txBody>
      </p:sp>
      <p:pic>
        <p:nvPicPr>
          <p:cNvPr id="28674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785938"/>
            <a:ext cx="4143375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Прямоугольник 6"/>
          <p:cNvSpPr>
            <a:spLocks noChangeArrowheads="1"/>
          </p:cNvSpPr>
          <p:nvPr/>
        </p:nvSpPr>
        <p:spPr bwMode="auto">
          <a:xfrm>
            <a:off x="4572000" y="1500188"/>
            <a:ext cx="45720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Растет в светлых лесах и на вырубках по всей Восточной Сибири, но не часто. В настоящее время повсеместно нуждается в охране, и сбор его для букетов и других целей, особенно с частью корневища, совершенно недопустим. Цветет в июне.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solidFill>
                  <a:srgbClr val="B889DB"/>
                </a:solidFill>
              </a:rPr>
              <a:t>Котовник</a:t>
            </a:r>
          </a:p>
        </p:txBody>
      </p:sp>
      <p:pic>
        <p:nvPicPr>
          <p:cNvPr id="29698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428750"/>
            <a:ext cx="3786188" cy="470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1"/>
          <p:cNvSpPr>
            <a:spLocks noChangeArrowheads="1"/>
          </p:cNvSpPr>
          <p:nvPr/>
        </p:nvSpPr>
        <p:spPr bwMode="auto">
          <a:xfrm>
            <a:off x="4429125" y="1481138"/>
            <a:ext cx="42862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400">
                <a:ea typeface="Calibri" pitchFamily="34" charset="0"/>
                <a:cs typeface="Times New Roman" pitchFamily="18" charset="0"/>
              </a:rPr>
              <a:t>Родина - Европа, Кавказ, Средняя Азия, Казахстан, Сибирь, Дальний Восток, Сев. Америка . На сорных местах. </a:t>
            </a:r>
          </a:p>
          <a:p>
            <a:pPr algn="just" eaLnBrk="0" hangingPunct="0"/>
            <a:r>
              <a:rPr lang="ru-RU" sz="2400">
                <a:ea typeface="Calibri" pitchFamily="34" charset="0"/>
                <a:cs typeface="Times New Roman" pitchFamily="18" charset="0"/>
              </a:rPr>
              <a:t>Обладает острым приятным запахом, напоминающим лимонный запах мелиссы В морозные зимы может подмерзать, но легко восстанавливается, так как дает обильный самосев.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925" cy="3868737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Давайте и мы будем любить  окружающую нас природу, беречь и охранять животных и птиц!</a:t>
            </a:r>
            <a:endParaRPr lang="ru-RU" sz="5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0722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570902">
            <a:off x="644525" y="3811588"/>
            <a:ext cx="180975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8" y="4357688"/>
            <a:ext cx="26289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Рисунок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438009">
            <a:off x="7065963" y="3803650"/>
            <a:ext cx="165735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428625"/>
            <a:ext cx="74676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9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«Пост ГАИ»</a:t>
            </a:r>
            <a:endParaRPr lang="ru-RU" sz="9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2000250"/>
            <a:ext cx="6643687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1785938"/>
            <a:ext cx="9144000" cy="242887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Найдите корни уравнений:</a:t>
            </a:r>
            <a:endParaRPr lang="ru-RU" sz="6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500"/>
            <a:ext cx="7467600" cy="5554663"/>
          </a:xfrm>
        </p:spPr>
        <p:txBody>
          <a:bodyPr>
            <a:normAutofit/>
          </a:bodyPr>
          <a:lstStyle/>
          <a:p>
            <a:pPr marL="420624" indent="-384048" fontAlgn="auto">
              <a:lnSpc>
                <a:spcPct val="20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5400" dirty="0" err="1" smtClean="0"/>
              <a:t>х</a:t>
            </a:r>
            <a:r>
              <a:rPr lang="ru-RU" sz="5400" dirty="0" smtClean="0"/>
              <a:t> *(</a:t>
            </a:r>
            <a:r>
              <a:rPr lang="ru-RU" sz="5400" dirty="0" err="1" smtClean="0"/>
              <a:t>х</a:t>
            </a:r>
            <a:r>
              <a:rPr lang="ru-RU" sz="5400" dirty="0" smtClean="0"/>
              <a:t> – </a:t>
            </a:r>
            <a:r>
              <a:rPr lang="ru-RU" sz="5400" baseline="30000" dirty="0" smtClean="0"/>
              <a:t>1</a:t>
            </a:r>
            <a:r>
              <a:rPr lang="ru-RU" sz="5400" dirty="0" smtClean="0"/>
              <a:t>/</a:t>
            </a:r>
            <a:r>
              <a:rPr lang="ru-RU" sz="5400" baseline="-25000" dirty="0" smtClean="0"/>
              <a:t>2</a:t>
            </a:r>
            <a:r>
              <a:rPr lang="ru-RU" sz="5400" dirty="0" smtClean="0"/>
              <a:t>)(</a:t>
            </a:r>
            <a:r>
              <a:rPr lang="ru-RU" sz="5400" dirty="0" err="1" smtClean="0"/>
              <a:t>х</a:t>
            </a:r>
            <a:r>
              <a:rPr lang="ru-RU" sz="5400" dirty="0" smtClean="0"/>
              <a:t> + </a:t>
            </a:r>
            <a:r>
              <a:rPr lang="ru-RU" sz="5400" baseline="30000" dirty="0" smtClean="0"/>
              <a:t>1</a:t>
            </a:r>
            <a:r>
              <a:rPr lang="ru-RU" sz="5400" dirty="0" smtClean="0"/>
              <a:t>/</a:t>
            </a:r>
            <a:r>
              <a:rPr lang="ru-RU" sz="5400" baseline="-25000" dirty="0" smtClean="0"/>
              <a:t>2</a:t>
            </a:r>
            <a:r>
              <a:rPr lang="ru-RU" sz="5400" dirty="0" smtClean="0"/>
              <a:t>) = 0;</a:t>
            </a:r>
          </a:p>
          <a:p>
            <a:pPr marL="420624" indent="-384048" algn="ctr" fontAlgn="auto">
              <a:spcAft>
                <a:spcPts val="0"/>
              </a:spcAft>
              <a:buFont typeface="Wingdings 2"/>
              <a:buNone/>
              <a:defRPr/>
            </a:pPr>
            <a:endParaRPr lang="ru-RU" sz="40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420624" indent="-384048" algn="ctr" fontAlgn="auto">
              <a:spcAft>
                <a:spcPts val="0"/>
              </a:spcAft>
              <a:buFont typeface="Wingdings 2"/>
              <a:buNone/>
              <a:defRPr/>
            </a:pPr>
            <a:endParaRPr lang="ru-RU" sz="40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420624" indent="-384048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Ответ: </a:t>
            </a:r>
          </a:p>
          <a:p>
            <a:pPr marL="420624" indent="-384048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6000" dirty="0" smtClean="0"/>
              <a:t>0; </a:t>
            </a:r>
            <a:r>
              <a:rPr lang="ru-RU" sz="6000" baseline="30000" dirty="0" smtClean="0"/>
              <a:t>1</a:t>
            </a:r>
            <a:r>
              <a:rPr lang="ru-RU" sz="6000" dirty="0" smtClean="0"/>
              <a:t>/</a:t>
            </a:r>
            <a:r>
              <a:rPr lang="ru-RU" sz="6000" baseline="-25000" dirty="0" smtClean="0"/>
              <a:t>2</a:t>
            </a:r>
            <a:r>
              <a:rPr lang="ru-RU" sz="6000" dirty="0" smtClean="0"/>
              <a:t> ; - </a:t>
            </a:r>
            <a:r>
              <a:rPr lang="ru-RU" sz="6000" baseline="30000" dirty="0" smtClean="0"/>
              <a:t>1</a:t>
            </a:r>
            <a:r>
              <a:rPr lang="ru-RU" sz="6000" dirty="0" smtClean="0"/>
              <a:t>/</a:t>
            </a:r>
            <a:r>
              <a:rPr lang="ru-RU" sz="6000" baseline="-25000" dirty="0" smtClean="0"/>
              <a:t>2</a:t>
            </a:r>
            <a:endParaRPr lang="ru-RU" sz="6000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4800" dirty="0" smtClean="0"/>
              <a:t>( </a:t>
            </a:r>
            <a:r>
              <a:rPr lang="ru-RU" sz="4800" dirty="0" err="1" smtClean="0"/>
              <a:t>х</a:t>
            </a:r>
            <a:r>
              <a:rPr lang="ru-RU" sz="4800" dirty="0" smtClean="0"/>
              <a:t> + 5)(</a:t>
            </a:r>
            <a:r>
              <a:rPr lang="ru-RU" sz="4800" dirty="0" err="1" smtClean="0"/>
              <a:t>х</a:t>
            </a:r>
            <a:r>
              <a:rPr lang="ru-RU" sz="4800" dirty="0" smtClean="0"/>
              <a:t> – 7) = 0;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/>
          </a:p>
          <a:p>
            <a:pPr marL="420624" indent="-384048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Ответ: </a:t>
            </a:r>
          </a:p>
          <a:p>
            <a:pPr marL="420624" indent="-384048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800" dirty="0" smtClean="0"/>
              <a:t>- 5; 7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972425" cy="4525963"/>
          </a:xfrm>
        </p:spPr>
        <p:txBody>
          <a:bodyPr>
            <a:normAutofit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4400" dirty="0" err="1" smtClean="0"/>
              <a:t>х</a:t>
            </a:r>
            <a:r>
              <a:rPr lang="ru-RU" sz="4400" dirty="0" smtClean="0"/>
              <a:t> * ( </a:t>
            </a:r>
            <a:r>
              <a:rPr lang="ru-RU" sz="4400" dirty="0" err="1" smtClean="0"/>
              <a:t>х</a:t>
            </a:r>
            <a:r>
              <a:rPr lang="ru-RU" sz="4400" dirty="0" smtClean="0"/>
              <a:t> – 1)( </a:t>
            </a:r>
            <a:r>
              <a:rPr lang="ru-RU" sz="4400" dirty="0" err="1" smtClean="0"/>
              <a:t>х</a:t>
            </a:r>
            <a:r>
              <a:rPr lang="ru-RU" sz="4400" dirty="0" smtClean="0"/>
              <a:t> – 2)( </a:t>
            </a:r>
            <a:r>
              <a:rPr lang="ru-RU" sz="4400" dirty="0" err="1" smtClean="0"/>
              <a:t>х</a:t>
            </a:r>
            <a:r>
              <a:rPr lang="ru-RU" sz="4400" dirty="0" smtClean="0"/>
              <a:t> + 3) = 0.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sz="4400" dirty="0" smtClean="0"/>
          </a:p>
          <a:p>
            <a:pPr marL="420624" indent="-384048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Ответ:</a:t>
            </a:r>
          </a:p>
          <a:p>
            <a:pPr marL="420624" indent="-384048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400" dirty="0" smtClean="0"/>
              <a:t>0; 1; 2; - 3.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" y="2357438"/>
            <a:ext cx="897255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«Математическое лото»</a:t>
            </a:r>
            <a:endParaRPr lang="ru-RU" sz="6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38" y="4071938"/>
            <a:ext cx="2428875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175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Разгадайте анаграмму и определите, какое слово лишнее: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7890" name="Содержимое 2"/>
          <p:cNvSpPr>
            <a:spLocks noGrp="1"/>
          </p:cNvSpPr>
          <p:nvPr>
            <p:ph idx="1"/>
          </p:nvPr>
        </p:nvSpPr>
        <p:spPr>
          <a:xfrm>
            <a:off x="457200" y="1857375"/>
            <a:ext cx="7467600" cy="4268788"/>
          </a:xfrm>
        </p:spPr>
        <p:txBody>
          <a:bodyPr/>
          <a:lstStyle/>
          <a:p>
            <a:r>
              <a:rPr lang="ru-RU" sz="5400" smtClean="0"/>
              <a:t>ЗАЧАДА</a:t>
            </a:r>
          </a:p>
          <a:p>
            <a:r>
              <a:rPr lang="ru-RU" sz="5400" smtClean="0"/>
              <a:t>ГУКР</a:t>
            </a:r>
          </a:p>
          <a:p>
            <a:r>
              <a:rPr lang="ru-RU" sz="5400" smtClean="0"/>
              <a:t>ВАРУНЕНИЕ</a:t>
            </a:r>
          </a:p>
          <a:p>
            <a:r>
              <a:rPr lang="ru-RU" sz="5400" smtClean="0"/>
              <a:t>ИЗВЕНТЕНАЯС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8914" name="Содержимое 2"/>
          <p:cNvSpPr>
            <a:spLocks noGrp="1"/>
          </p:cNvSpPr>
          <p:nvPr>
            <p:ph idx="1"/>
          </p:nvPr>
        </p:nvSpPr>
        <p:spPr>
          <a:xfrm>
            <a:off x="928688" y="1643063"/>
            <a:ext cx="7467600" cy="4525962"/>
          </a:xfrm>
        </p:spPr>
        <p:txBody>
          <a:bodyPr/>
          <a:lstStyle/>
          <a:p>
            <a:r>
              <a:rPr lang="ru-RU" sz="5400" smtClean="0"/>
              <a:t>Задача</a:t>
            </a:r>
          </a:p>
          <a:p>
            <a:r>
              <a:rPr lang="ru-RU" sz="5400" smtClean="0"/>
              <a:t>Круг</a:t>
            </a:r>
          </a:p>
          <a:p>
            <a:r>
              <a:rPr lang="ru-RU" sz="5400" smtClean="0"/>
              <a:t>Уравнение</a:t>
            </a:r>
          </a:p>
          <a:p>
            <a:r>
              <a:rPr lang="ru-RU" sz="5400" smtClean="0"/>
              <a:t>Неизвестная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9938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715375" cy="45259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	«Мне приходится делить время между политикой и уравнениями. Однако уравнения, по – моему, гораздо важнее. Политика существует только для данного момента, а уравнения будут существовать вечно».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  <a:p>
            <a:pPr algn="r">
              <a:buFont typeface="Wingdings 2" pitchFamily="18" charset="2"/>
              <a:buNone/>
            </a:pPr>
            <a:r>
              <a:rPr lang="ru-RU" smtClean="0"/>
              <a:t>Альберт Эйнштейн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1857375"/>
            <a:ext cx="8929687" cy="185737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«Решение линейных уравнений»</a:t>
            </a:r>
            <a:endParaRPr lang="ru-RU" sz="4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000125"/>
            <a:ext cx="7824787" cy="4857750"/>
          </a:xfrm>
        </p:spPr>
        <p:txBody>
          <a:bodyPr>
            <a:normAutofit fontScale="92500" lnSpcReduction="20000"/>
          </a:bodyPr>
          <a:lstStyle/>
          <a:p>
            <a:pPr marL="420624" indent="-384048" fontAlgn="auto">
              <a:lnSpc>
                <a:spcPct val="11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Ралли – спортивные соревнования на специально подготовленных серийных автомобилях или мотоциклах в искусстве вождения, точности соблюдения правил и заданного графика прохождения дистанции.</a:t>
            </a:r>
          </a:p>
          <a:p>
            <a:pPr marL="420624" indent="-384048" fontAlgn="auto">
              <a:lnSpc>
                <a:spcPct val="11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420624" indent="-384048" fontAlgn="auto">
              <a:lnSpc>
                <a:spcPct val="11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Ралли (</a:t>
            </a:r>
            <a:r>
              <a:rPr lang="en-US" dirty="0" smtClean="0"/>
              <a:t>rally</a:t>
            </a:r>
            <a:r>
              <a:rPr lang="ru-RU" dirty="0" smtClean="0"/>
              <a:t>) </a:t>
            </a:r>
          </a:p>
          <a:p>
            <a:pPr marL="420624" indent="-384048" fontAlgn="auto">
              <a:lnSpc>
                <a:spcPct val="11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/>
          </a:p>
          <a:p>
            <a:pPr marL="420624" indent="-384048" algn="r" fontAlgn="auto">
              <a:lnSpc>
                <a:spcPct val="11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/>
          </a:p>
          <a:p>
            <a:pPr marL="420624" indent="-384048" algn="r" fontAlgn="auto">
              <a:lnSpc>
                <a:spcPct val="11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( из словаря иностранных слов)</a:t>
            </a:r>
          </a:p>
          <a:p>
            <a:pPr marL="420624" indent="-384048" algn="r" fontAlgn="auto">
              <a:spcAft>
                <a:spcPts val="0"/>
              </a:spcAft>
              <a:buFont typeface="Wingdings 2"/>
              <a:buNone/>
              <a:defRPr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Экипажи: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357188" y="1857375"/>
            <a:ext cx="7467600" cy="4525963"/>
          </a:xfrm>
        </p:spPr>
        <p:txBody>
          <a:bodyPr/>
          <a:lstStyle/>
          <a:p>
            <a:r>
              <a:rPr lang="ru-RU" sz="6000" smtClean="0"/>
              <a:t>«</a:t>
            </a:r>
            <a:r>
              <a:rPr lang="en-US" sz="6000" smtClean="0"/>
              <a:t> Lada</a:t>
            </a:r>
            <a:r>
              <a:rPr lang="ru-RU" sz="6000" smtClean="0"/>
              <a:t>»</a:t>
            </a:r>
          </a:p>
          <a:p>
            <a:r>
              <a:rPr lang="ru-RU" sz="6000" smtClean="0"/>
              <a:t>«</a:t>
            </a:r>
            <a:r>
              <a:rPr lang="en-US" sz="6000" smtClean="0"/>
              <a:t>Green </a:t>
            </a:r>
            <a:r>
              <a:rPr lang="ru-RU" sz="6000" smtClean="0"/>
              <a:t>с</a:t>
            </a:r>
            <a:r>
              <a:rPr lang="en-US" sz="6000" smtClean="0"/>
              <a:t>ar</a:t>
            </a:r>
            <a:r>
              <a:rPr lang="ru-RU" sz="6000" smtClean="0"/>
              <a:t>»</a:t>
            </a:r>
          </a:p>
          <a:p>
            <a:r>
              <a:rPr lang="ru-RU" sz="6000" smtClean="0"/>
              <a:t>«Автородео»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2214563"/>
            <a:ext cx="4214812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686800" cy="214312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9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«На старт»</a:t>
            </a:r>
            <a:endParaRPr lang="ru-RU" sz="9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1663"/>
            <a:ext cx="9144000" cy="1398587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Что называется уравнением?</a:t>
            </a:r>
            <a:endParaRPr lang="ru-RU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43188"/>
            <a:ext cx="9144000" cy="4572000"/>
          </a:xfrm>
        </p:spPr>
        <p:txBody>
          <a:bodyPr/>
          <a:lstStyle/>
          <a:p>
            <a:r>
              <a:rPr lang="ru-RU" sz="4000" smtClean="0"/>
              <a:t> Уравнение – равенство, которое содержит  неизвестное число, обозначенное буквой.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7350"/>
            <a:ext cx="8229600" cy="139858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Какое уравнение называется линейным?</a:t>
            </a:r>
            <a:endParaRPr lang="ru-RU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50"/>
            <a:ext cx="8401050" cy="3883025"/>
          </a:xfrm>
        </p:spPr>
        <p:txBody>
          <a:bodyPr/>
          <a:lstStyle/>
          <a:p>
            <a:r>
              <a:rPr lang="ru-RU" sz="3600" smtClean="0"/>
              <a:t>Уравнение, представленное в виде     </a:t>
            </a:r>
            <a:r>
              <a:rPr lang="en-US" sz="3600" b="1" i="1" smtClean="0"/>
              <a:t>ax = b</a:t>
            </a:r>
            <a:r>
              <a:rPr lang="ru-RU" sz="3600" smtClean="0"/>
              <a:t>, где </a:t>
            </a:r>
            <a:r>
              <a:rPr lang="ru-RU" sz="3600" b="1" i="1" smtClean="0"/>
              <a:t>а</a:t>
            </a:r>
            <a:r>
              <a:rPr lang="ru-RU" sz="3600" smtClean="0"/>
              <a:t> не равно нулю, называют линейным уравнением с одним неизвестным.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329613" cy="1398587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Что значит решить уравнение?</a:t>
            </a:r>
            <a:endParaRPr lang="ru-RU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50"/>
            <a:ext cx="8901113" cy="4454525"/>
          </a:xfrm>
        </p:spPr>
        <p:txBody>
          <a:bodyPr/>
          <a:lstStyle/>
          <a:p>
            <a:r>
              <a:rPr lang="ru-RU" smtClean="0"/>
              <a:t>Решить уравнение – значит найти неизвестное число, которое при подстановке в данное уравнение обращает его в верное равенство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131</TotalTime>
  <Words>372</Words>
  <Application>Microsoft Office PowerPoint</Application>
  <PresentationFormat>On-screen Show (4:3)</PresentationFormat>
  <Paragraphs>64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27</vt:i4>
      </vt:variant>
    </vt:vector>
  </HeadingPairs>
  <TitlesOfParts>
    <vt:vector size="38" baseType="lpstr">
      <vt:lpstr>Arial</vt:lpstr>
      <vt:lpstr>Franklin Gothic Book</vt:lpstr>
      <vt:lpstr>Wingdings 2</vt:lpstr>
      <vt:lpstr>Calibri</vt:lpstr>
      <vt:lpstr>Times New Roman</vt:lpstr>
      <vt:lpstr>Техническая</vt:lpstr>
      <vt:lpstr>Техническая</vt:lpstr>
      <vt:lpstr>Техническая</vt:lpstr>
      <vt:lpstr>Техническая</vt:lpstr>
      <vt:lpstr>Техническая</vt:lpstr>
      <vt:lpstr>Техническая</vt:lpstr>
      <vt:lpstr>Слайд 1</vt:lpstr>
      <vt:lpstr>Слайд 2</vt:lpstr>
      <vt:lpstr>«Решение линейных уравнений»</vt:lpstr>
      <vt:lpstr>Слайд 4</vt:lpstr>
      <vt:lpstr>Экипажи:</vt:lpstr>
      <vt:lpstr>«На старт»</vt:lpstr>
      <vt:lpstr>Что называется уравнением?</vt:lpstr>
      <vt:lpstr>Какое уравнение называется линейным?</vt:lpstr>
      <vt:lpstr>Что значит решить уравнение?</vt:lpstr>
      <vt:lpstr>Как раскрыть скобки, перед которыми стоит знак «+»?</vt:lpstr>
      <vt:lpstr>Как раскрыть скобки, перед которыми стоит знак «-»?</vt:lpstr>
      <vt:lpstr>«Гонки»</vt:lpstr>
      <vt:lpstr>Индивидуальная работа</vt:lpstr>
      <vt:lpstr>« Гонки преследования»</vt:lpstr>
      <vt:lpstr>Ятрышник </vt:lpstr>
      <vt:lpstr>Венерин башмачок</vt:lpstr>
      <vt:lpstr>Котовник</vt:lpstr>
      <vt:lpstr>Давайте и мы будем любить  окружающую нас природу, беречь и охранять животных и птиц!</vt:lpstr>
      <vt:lpstr>«Пост ГАИ»</vt:lpstr>
      <vt:lpstr>Найдите корни уравнений:</vt:lpstr>
      <vt:lpstr>Слайд 21</vt:lpstr>
      <vt:lpstr>Слайд 22</vt:lpstr>
      <vt:lpstr>Слайд 23</vt:lpstr>
      <vt:lpstr>«Математическое лото»</vt:lpstr>
      <vt:lpstr>Разгадайте анаграмму и определите, какое слово лишнее: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«Математическое раллИ»</dc:title>
  <dc:creator>user</dc:creator>
  <cp:lastModifiedBy>Юля</cp:lastModifiedBy>
  <cp:revision>17</cp:revision>
  <dcterms:created xsi:type="dcterms:W3CDTF">2012-04-09T15:26:16Z</dcterms:created>
  <dcterms:modified xsi:type="dcterms:W3CDTF">2012-12-11T14:53:22Z</dcterms:modified>
</cp:coreProperties>
</file>