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A5F61-3753-4BDF-A0FF-F8B14282A463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F1C6-B4F5-4B3D-9853-5B5AA50EE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3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F1C6-B4F5-4B3D-9853-5B5AA50EEC0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72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35AF-E714-4225-BC8F-F15F27A61F7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667-A530-4971-9480-BC9928C85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35AF-E714-4225-BC8F-F15F27A61F7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667-A530-4971-9480-BC9928C85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35AF-E714-4225-BC8F-F15F27A61F7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667-A530-4971-9480-BC9928C85AF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35AF-E714-4225-BC8F-F15F27A61F7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667-A530-4971-9480-BC9928C85AF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35AF-E714-4225-BC8F-F15F27A61F7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667-A530-4971-9480-BC9928C85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35AF-E714-4225-BC8F-F15F27A61F7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667-A530-4971-9480-BC9928C85A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35AF-E714-4225-BC8F-F15F27A61F7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667-A530-4971-9480-BC9928C85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35AF-E714-4225-BC8F-F15F27A61F7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667-A530-4971-9480-BC9928C85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35AF-E714-4225-BC8F-F15F27A61F7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667-A530-4971-9480-BC9928C85A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35AF-E714-4225-BC8F-F15F27A61F7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667-A530-4971-9480-BC9928C85AF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35AF-E714-4225-BC8F-F15F27A61F7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667-A530-4971-9480-BC9928C85A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A135AF-E714-4225-BC8F-F15F27A61F7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1D6667-A530-4971-9480-BC9928C85A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jpe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921" y="1052736"/>
            <a:ext cx="621925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8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2420888"/>
            <a:ext cx="8568952" cy="3454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effectLst/>
                <a:latin typeface="Times New Roman"/>
                <a:ea typeface="Calibri"/>
                <a:cs typeface="Times New Roman"/>
              </a:rPr>
              <a:t>Корнем уравнения</a:t>
            </a: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 называется то значение неизвестного, при котором это уравнение обращается в верное равенство.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     Например, число 5 является корнем уравнения   </a:t>
            </a:r>
            <a:r>
              <a:rPr lang="ru-RU" sz="3200" i="1" dirty="0" smtClean="0">
                <a:effectLst/>
                <a:latin typeface="Times New Roman"/>
                <a:ea typeface="Calibri"/>
                <a:cs typeface="Times New Roman"/>
              </a:rPr>
              <a:t>х </a:t>
            </a: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+ 3 =2</a:t>
            </a:r>
            <a:r>
              <a:rPr lang="ru-RU" sz="3200" i="1" dirty="0" smtClean="0">
                <a:effectLst/>
                <a:latin typeface="Times New Roman"/>
                <a:ea typeface="Calibri"/>
                <a:cs typeface="Times New Roman"/>
              </a:rPr>
              <a:t> х</a:t>
            </a: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 – 2, так как 5 + 3 = 2 · 5 – 2 – верное равенство.</a:t>
            </a:r>
            <a:endParaRPr lang="ru-RU" sz="3200" dirty="0">
              <a:ea typeface="Calibri"/>
              <a:cs typeface="Times New Roman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Picture 2" descr="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123728" cy="21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84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340768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Уравнение может иметь один корень ( </a:t>
            </a: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х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+ 3 = 5, </a:t>
            </a: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х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= 2), два корня (например, уравнение</a:t>
            </a:r>
            <a:endParaRPr lang="ru-RU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( </a:t>
            </a: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х -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1) ( </a:t>
            </a: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х +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3)=0 имеет два корня 1 и - 3), три корня, четыре корня и т.д.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21297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Times New Roman"/>
                <a:ea typeface="Calibri"/>
              </a:rPr>
              <a:t>Уравнение может иметь бесконечно много корней. Например, уравнение 2 (</a:t>
            </a:r>
            <a:r>
              <a:rPr lang="ru-RU" sz="2400" i="1" dirty="0" smtClean="0">
                <a:effectLst/>
                <a:latin typeface="Times New Roman"/>
                <a:ea typeface="Calibri"/>
              </a:rPr>
              <a:t>х - </a:t>
            </a:r>
            <a:r>
              <a:rPr lang="ru-RU" sz="2400" dirty="0" smtClean="0">
                <a:effectLst/>
                <a:latin typeface="Times New Roman"/>
                <a:ea typeface="Calibri"/>
              </a:rPr>
              <a:t>1)= 2</a:t>
            </a:r>
            <a:r>
              <a:rPr lang="ru-RU" sz="2400" i="1" dirty="0" smtClean="0">
                <a:effectLst/>
                <a:latin typeface="Times New Roman"/>
                <a:ea typeface="Calibri"/>
              </a:rPr>
              <a:t>х</a:t>
            </a:r>
            <a:r>
              <a:rPr lang="ru-RU" sz="2400" dirty="0" smtClean="0">
                <a:effectLst/>
                <a:latin typeface="Times New Roman"/>
                <a:ea typeface="Calibri"/>
              </a:rPr>
              <a:t>-2 имеет бесконечно много корней: любое значение </a:t>
            </a:r>
            <a:r>
              <a:rPr lang="ru-RU" sz="2400" i="1" dirty="0" smtClean="0">
                <a:effectLst/>
                <a:latin typeface="Times New Roman"/>
                <a:ea typeface="Calibri"/>
              </a:rPr>
              <a:t>х </a:t>
            </a:r>
            <a:r>
              <a:rPr lang="ru-RU" sz="2400" dirty="0" smtClean="0">
                <a:effectLst/>
                <a:latin typeface="Times New Roman"/>
                <a:ea typeface="Calibri"/>
              </a:rPr>
              <a:t>является корнем этого уравнения, так как при любом </a:t>
            </a:r>
            <a:r>
              <a:rPr lang="ru-RU" sz="2400" i="1" dirty="0" smtClean="0">
                <a:effectLst/>
                <a:latin typeface="Times New Roman"/>
                <a:ea typeface="Calibri"/>
              </a:rPr>
              <a:t>х </a:t>
            </a:r>
            <a:r>
              <a:rPr lang="ru-RU" sz="2400" dirty="0" smtClean="0">
                <a:effectLst/>
                <a:latin typeface="Times New Roman"/>
                <a:ea typeface="Calibri"/>
              </a:rPr>
              <a:t>левая часть уравнения равна правой части.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522920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Times New Roman"/>
                <a:ea typeface="Calibri"/>
              </a:rPr>
              <a:t>Уравнение может и не иметь корней. Например, уравнение  2 </a:t>
            </a:r>
            <a:r>
              <a:rPr lang="ru-RU" sz="2400" i="1" dirty="0" smtClean="0">
                <a:effectLst/>
                <a:latin typeface="Times New Roman"/>
                <a:ea typeface="Calibri"/>
              </a:rPr>
              <a:t>х</a:t>
            </a:r>
            <a:r>
              <a:rPr lang="ru-RU" sz="2400" dirty="0" smtClean="0">
                <a:effectLst/>
                <a:latin typeface="Times New Roman"/>
                <a:ea typeface="Calibri"/>
              </a:rPr>
              <a:t> + 5 = 2 </a:t>
            </a:r>
            <a:r>
              <a:rPr lang="ru-RU" sz="2400" i="1" dirty="0" smtClean="0">
                <a:effectLst/>
                <a:latin typeface="Times New Roman"/>
                <a:ea typeface="Calibri"/>
              </a:rPr>
              <a:t>х </a:t>
            </a:r>
            <a:r>
              <a:rPr lang="ru-RU" sz="2400" dirty="0" smtClean="0">
                <a:effectLst/>
                <a:latin typeface="Times New Roman"/>
                <a:ea typeface="Calibri"/>
              </a:rPr>
              <a:t>+ 3 не имеет корней, так как при любом значении   </a:t>
            </a:r>
            <a:r>
              <a:rPr lang="ru-RU" sz="2400" i="1" dirty="0" smtClean="0">
                <a:effectLst/>
                <a:latin typeface="Times New Roman"/>
                <a:ea typeface="Calibri"/>
              </a:rPr>
              <a:t>х </a:t>
            </a:r>
            <a:r>
              <a:rPr lang="ru-RU" sz="2400" dirty="0" smtClean="0">
                <a:effectLst/>
                <a:latin typeface="Times New Roman"/>
                <a:ea typeface="Calibri"/>
              </a:rPr>
              <a:t>левая часть уравнения больше правой.</a:t>
            </a:r>
            <a:endParaRPr lang="ru-RU" sz="24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Picture 2" descr="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63587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6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1412776"/>
            <a:ext cx="5004048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effectLst/>
                <a:latin typeface="Times New Roman"/>
                <a:ea typeface="Calibri"/>
                <a:cs typeface="Times New Roman"/>
              </a:rPr>
              <a:t>Решить уравнение</a:t>
            </a: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 – это значит найти все его корни или установить, что их нет.</a:t>
            </a:r>
            <a:endParaRPr lang="ru-RU" sz="3200" dirty="0"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5385" y="4653136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/>
                <a:latin typeface="Times New Roman"/>
                <a:ea typeface="Calibri"/>
              </a:rPr>
              <a:t>Уравнение вида </a:t>
            </a:r>
            <a:r>
              <a:rPr lang="ru-RU" sz="3200" i="1" dirty="0" smtClean="0">
                <a:effectLst/>
                <a:latin typeface="Times New Roman"/>
                <a:ea typeface="Calibri"/>
              </a:rPr>
              <a:t>а х = </a:t>
            </a:r>
            <a:r>
              <a:rPr lang="en-US" sz="3200" i="1" dirty="0" smtClean="0">
                <a:effectLst/>
                <a:latin typeface="Times New Roman"/>
                <a:ea typeface="Calibri"/>
              </a:rPr>
              <a:t>b</a:t>
            </a:r>
            <a:r>
              <a:rPr lang="ru-RU" sz="3200" i="1" dirty="0" smtClean="0">
                <a:effectLst/>
                <a:latin typeface="Times New Roman"/>
                <a:ea typeface="Calibri"/>
              </a:rPr>
              <a:t>, 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где </a:t>
            </a:r>
            <a:r>
              <a:rPr lang="ru-RU" sz="3200" i="1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i="1" dirty="0" smtClean="0">
                <a:effectLst/>
                <a:latin typeface="Times New Roman"/>
                <a:ea typeface="Calibri"/>
              </a:rPr>
              <a:t>a  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и </a:t>
            </a:r>
            <a:r>
              <a:rPr lang="ru-RU" sz="3200" i="1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i="1" dirty="0" smtClean="0">
                <a:effectLst/>
                <a:latin typeface="Times New Roman"/>
                <a:ea typeface="Calibri"/>
              </a:rPr>
              <a:t>b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 заданные числа,  </a:t>
            </a:r>
            <a:r>
              <a:rPr lang="ru-RU" sz="3200" i="1" dirty="0" smtClean="0">
                <a:effectLst/>
                <a:latin typeface="Times New Roman"/>
                <a:ea typeface="Calibri"/>
              </a:rPr>
              <a:t>х 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– неизвестное, называют </a:t>
            </a:r>
            <a:r>
              <a:rPr lang="ru-RU" sz="3200" i="1" dirty="0" smtClean="0">
                <a:effectLst/>
                <a:latin typeface="Times New Roman"/>
                <a:ea typeface="Calibri"/>
              </a:rPr>
              <a:t>линейным уравнением.</a:t>
            </a:r>
            <a:endParaRPr lang="ru-RU" sz="32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2" descr="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211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4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52917"/>
            <a:ext cx="943304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00" marR="1206500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Хочу я, чтоб добро к тебе пришло </a:t>
            </a:r>
            <a:endParaRPr lang="ru-RU" sz="3600" dirty="0">
              <a:ea typeface="Calibri"/>
              <a:cs typeface="Times New Roman"/>
            </a:endParaRPr>
          </a:p>
          <a:p>
            <a:pPr marL="698500" marR="1206500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Как свет весенний, как тепло костра: </a:t>
            </a:r>
            <a:endParaRPr lang="ru-RU" sz="3600" dirty="0">
              <a:ea typeface="Calibri"/>
              <a:cs typeface="Times New Roman"/>
            </a:endParaRPr>
          </a:p>
          <a:p>
            <a:pPr marL="698500" marR="1206500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Пусть для тебя источником добра </a:t>
            </a:r>
            <a:endParaRPr lang="ru-RU" sz="3600" dirty="0">
              <a:ea typeface="Calibri"/>
              <a:cs typeface="Times New Roman"/>
            </a:endParaRPr>
          </a:p>
          <a:p>
            <a:pPr marL="698500" marR="1206500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Не станет то, что для другого — зло.</a:t>
            </a:r>
            <a:endParaRPr lang="ru-RU" sz="3600" dirty="0">
              <a:ea typeface="Calibri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2" descr="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907704" cy="196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1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420888"/>
            <a:ext cx="8208912" cy="343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1)  № 74 (у доски);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2)  №75 (1, 3) (самостоятельно с проверкой);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3)  №76 (устно);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4)  №77 (1, 3) (у доски);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5)  №78 (самостоятельно).</a:t>
            </a:r>
            <a:endParaRPr lang="ru-RU" sz="3200" dirty="0">
              <a:ea typeface="Calibri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Picture 2" descr="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5696" cy="188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7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2204864"/>
            <a:ext cx="7344816" cy="417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                      № 75</a:t>
            </a:r>
            <a:endParaRPr lang="ru-RU" sz="3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 3</a:t>
            </a:r>
            <a:r>
              <a:rPr lang="ru-RU" sz="3600" i="1" dirty="0" smtClean="0">
                <a:effectLst/>
                <a:latin typeface="Times New Roman"/>
                <a:ea typeface="Calibri"/>
                <a:cs typeface="Times New Roman"/>
              </a:rPr>
              <a:t> х</a:t>
            </a: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 = - 6;</a:t>
            </a:r>
            <a:endParaRPr lang="ru-RU" sz="3600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3 · 3 = - 6 неверно,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3 не является корнем уравнения;</a:t>
            </a:r>
            <a:endParaRPr lang="ru-RU" sz="3600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3 · ( -2 ) = - 6 верно,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- 2 является корнем уравнения.</a:t>
            </a:r>
            <a:endParaRPr lang="ru-RU" sz="3600" dirty="0">
              <a:ea typeface="Calibri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2" descr="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95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25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2185182"/>
            <a:ext cx="6462464" cy="4153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Контрольные вопросы: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Что называется уравнением? Приведите примеры уравнений.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Что называется корнем уравнения?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Сколько корней имеет линейное уравнение? (один, бесконечное число корней или не имеет корней)? Приведите примеры.</a:t>
            </a:r>
            <a:endParaRPr lang="ru-RU" sz="2800" dirty="0">
              <a:ea typeface="Calibri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2" descr="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944216" cy="199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9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1628800"/>
            <a:ext cx="5886400" cy="3463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effectLst/>
                <a:latin typeface="Times New Roman"/>
                <a:ea typeface="Calibri"/>
                <a:cs typeface="Times New Roman"/>
              </a:rPr>
              <a:t>Задание на дом:</a:t>
            </a:r>
            <a:r>
              <a:rPr lang="ru-RU" sz="4400" dirty="0" smtClean="0">
                <a:effectLst/>
                <a:latin typeface="Times New Roman"/>
                <a:ea typeface="Calibri"/>
                <a:cs typeface="Times New Roman"/>
              </a:rPr>
              <a:t>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effectLst/>
                <a:latin typeface="Times New Roman"/>
                <a:ea typeface="Calibri"/>
                <a:cs typeface="Times New Roman"/>
              </a:rPr>
              <a:t>§ 6  прочитать;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effectLst/>
                <a:latin typeface="Times New Roman"/>
                <a:ea typeface="Calibri"/>
                <a:cs typeface="Times New Roman"/>
              </a:rPr>
              <a:t> № 75 ( 2, 4), 77 ( 2, 4), 78 ( 2, 4) выполнить.</a:t>
            </a:r>
            <a:endParaRPr lang="ru-RU" sz="4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09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75" y="260648"/>
            <a:ext cx="8920223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92696"/>
            <a:ext cx="8640960" cy="821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Тема: «Уравнение и его корни»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40" y="2204864"/>
            <a:ext cx="4680520" cy="394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90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407742"/>
              </p:ext>
            </p:extLst>
          </p:nvPr>
        </p:nvGraphicFramePr>
        <p:xfrm>
          <a:off x="685800" y="3356992"/>
          <a:ext cx="8123979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рмула" r:id="rId3" imgW="4191000" imgH="736600" progId="Equation.3">
                  <p:embed/>
                </p:oleObj>
              </mc:Choice>
              <mc:Fallback>
                <p:oleObj name="Формула" r:id="rId3" imgW="4191000" imgH="736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56992"/>
                        <a:ext cx="8123979" cy="1440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23895"/>
              </p:ext>
            </p:extLst>
          </p:nvPr>
        </p:nvGraphicFramePr>
        <p:xfrm>
          <a:off x="679323" y="5517232"/>
          <a:ext cx="8073136" cy="741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5" imgW="4775200" imgH="431800" progId="Equation.3">
                  <p:embed/>
                </p:oleObj>
              </mc:Choice>
              <mc:Fallback>
                <p:oleObj name="Формула" r:id="rId5" imgW="47752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323" y="5517232"/>
                        <a:ext cx="8073136" cy="7412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5800" y="461576"/>
            <a:ext cx="223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85800" y="11583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85800" y="1781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06056" y="2051498"/>
            <a:ext cx="570348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effectLst/>
                <a:latin typeface="Times New Roman"/>
                <a:ea typeface="Calibri"/>
                <a:cs typeface="Times New Roman"/>
              </a:rPr>
              <a:t>Устные упражнения</a:t>
            </a:r>
            <a:endParaRPr lang="ru-RU" sz="3600" dirty="0"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5800" y="2780928"/>
            <a:ext cx="547037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1)    При каких значения </a:t>
            </a:r>
            <a:r>
              <a:rPr lang="ru-RU" i="1" dirty="0" smtClean="0">
                <a:effectLst/>
                <a:latin typeface="Times New Roman"/>
                <a:ea typeface="Calibri"/>
                <a:cs typeface="Times New Roman"/>
              </a:rPr>
              <a:t>х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верно равенство:</a:t>
            </a:r>
            <a:endParaRPr lang="ru-RU" dirty="0"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1575" y="4941168"/>
            <a:ext cx="3343416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2)   Найдите неизвестное число:</a:t>
            </a:r>
            <a:endParaRPr lang="ru-RU" dirty="0">
              <a:ea typeface="Calibri"/>
              <a:cs typeface="Times New Roman"/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" y="63655"/>
            <a:ext cx="1885431" cy="194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4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000" y="2492896"/>
            <a:ext cx="9001000" cy="4002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«Мне приходится делить время между политикой и уравнениями. Однако уравнения, по-моему, важнее.  Политика существует только для данного момента, а уравнения будут существовать вечно».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( А. Эйнштейн).</a:t>
            </a:r>
            <a:endParaRPr lang="ru-RU" sz="3600" dirty="0">
              <a:ea typeface="Calibri"/>
              <a:cs typeface="Times New Roman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9" y="116632"/>
            <a:ext cx="1800005" cy="1856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36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988840"/>
            <a:ext cx="77768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effectLst/>
                <a:latin typeface="Times New Roman"/>
                <a:ea typeface="Calibri"/>
              </a:rPr>
              <a:t>Рассмотреть задачу со страницы 27.</a:t>
            </a:r>
            <a:endParaRPr lang="ru-RU" sz="5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2" descr="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33595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5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0" y="457200"/>
          <a:ext cx="1143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143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2" descr="i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5696" cy="188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1900683"/>
            <a:ext cx="6912768" cy="4427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latin typeface="Times New Roman"/>
                <a:ea typeface="Calibri"/>
                <a:cs typeface="Times New Roman"/>
              </a:rPr>
              <a:t>В равенствах  </a:t>
            </a:r>
            <a:endParaRPr lang="ru-RU" sz="3600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5 </a:t>
            </a:r>
            <a:r>
              <a:rPr lang="ru-RU" sz="3600" i="1" dirty="0">
                <a:latin typeface="Times New Roman"/>
                <a:ea typeface="Calibri"/>
                <a:cs typeface="Times New Roman"/>
              </a:rPr>
              <a:t>х –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 2 = 8;   </a:t>
            </a:r>
            <a:endParaRPr lang="ru-RU" sz="3600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3 </a:t>
            </a:r>
            <a:r>
              <a:rPr lang="ru-RU" sz="3600" i="1" dirty="0">
                <a:latin typeface="Times New Roman"/>
                <a:ea typeface="Calibri"/>
                <a:cs typeface="Times New Roman"/>
              </a:rPr>
              <a:t>х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– 1 = </a:t>
            </a:r>
            <a:r>
              <a:rPr lang="ru-RU" sz="3600" i="1" dirty="0">
                <a:latin typeface="Times New Roman"/>
                <a:ea typeface="Calibri"/>
                <a:cs typeface="Times New Roman"/>
              </a:rPr>
              <a:t>х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+ 5; </a:t>
            </a:r>
            <a:endParaRPr lang="ru-RU" sz="3600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( </a:t>
            </a:r>
            <a:r>
              <a:rPr lang="ru-RU" sz="3600" i="1" dirty="0">
                <a:latin typeface="Times New Roman"/>
                <a:ea typeface="Calibri"/>
                <a:cs typeface="Times New Roman"/>
              </a:rPr>
              <a:t>х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– 3 ) + </a:t>
            </a:r>
            <a:r>
              <a:rPr lang="ru-RU" sz="3600" i="1" dirty="0">
                <a:latin typeface="Times New Roman"/>
                <a:ea typeface="Calibri"/>
                <a:cs typeface="Times New Roman"/>
              </a:rPr>
              <a:t>х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=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13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буква </a:t>
            </a:r>
            <a:r>
              <a:rPr lang="ru-RU" sz="3600" i="1" dirty="0">
                <a:latin typeface="Times New Roman"/>
                <a:ea typeface="Calibri"/>
                <a:cs typeface="Times New Roman"/>
              </a:rPr>
              <a:t>х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обозначает </a:t>
            </a:r>
            <a:r>
              <a:rPr lang="ru-RU" sz="3600" i="1" dirty="0">
                <a:latin typeface="Times New Roman"/>
                <a:ea typeface="Calibri"/>
                <a:cs typeface="Times New Roman"/>
              </a:rPr>
              <a:t>неизвестное число,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или, просто, </a:t>
            </a:r>
            <a:r>
              <a:rPr lang="ru-RU" sz="3600" i="1" dirty="0">
                <a:latin typeface="Times New Roman"/>
                <a:ea typeface="Calibri"/>
                <a:cs typeface="Times New Roman"/>
              </a:rPr>
              <a:t>неизвестное </a:t>
            </a:r>
            <a:endParaRPr lang="ru-RU" sz="3600" i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48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7848" y="2708920"/>
            <a:ext cx="8136904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Равенство, содержащее неизвестное число, обозначенное буквой, называют </a:t>
            </a:r>
            <a:r>
              <a:rPr lang="ru-RU" sz="3600" i="1" dirty="0" smtClean="0">
                <a:effectLst/>
                <a:latin typeface="Times New Roman"/>
                <a:ea typeface="Calibri"/>
                <a:cs typeface="Times New Roman"/>
              </a:rPr>
              <a:t>уравнением</a:t>
            </a: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3600" dirty="0">
              <a:ea typeface="Calibri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2" descr="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5696" cy="188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6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36912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effectLst/>
                <a:latin typeface="Times New Roman"/>
                <a:ea typeface="Calibri"/>
              </a:rPr>
              <a:t>Левая часть уравнения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– выражение, стоящее слева от знака равенства; </a:t>
            </a:r>
          </a:p>
          <a:p>
            <a:r>
              <a:rPr lang="ru-RU" sz="3600" i="1" dirty="0" smtClean="0">
                <a:effectLst/>
                <a:latin typeface="Times New Roman"/>
                <a:ea typeface="Calibri"/>
              </a:rPr>
              <a:t>правая часть уравнения 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– выражение, стоящее справа от знака равенства.</a:t>
            </a:r>
            <a:endParaRPr lang="ru-RU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2" descr="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5696" cy="188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8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533370"/>
            <a:ext cx="7776864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                 </a:t>
            </a: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3 </a:t>
            </a:r>
            <a:r>
              <a:rPr lang="ru-RU" sz="3600" i="1" dirty="0" smtClean="0">
                <a:effectLst/>
                <a:latin typeface="Times New Roman"/>
                <a:ea typeface="Calibri"/>
                <a:cs typeface="Times New Roman"/>
              </a:rPr>
              <a:t>х – </a:t>
            </a: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2   =   </a:t>
            </a:r>
            <a:r>
              <a:rPr lang="ru-RU" sz="3600" i="1" dirty="0" smtClean="0">
                <a:effectLst/>
                <a:latin typeface="Times New Roman"/>
                <a:ea typeface="Calibri"/>
                <a:cs typeface="Times New Roman"/>
              </a:rPr>
              <a:t>х</a:t>
            </a: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  + 5;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            </a:t>
            </a:r>
            <a:r>
              <a:rPr lang="ru-RU" sz="3600" i="1" dirty="0" smtClean="0">
                <a:effectLst/>
                <a:latin typeface="Times New Roman"/>
                <a:ea typeface="Calibri"/>
                <a:cs typeface="Times New Roman"/>
              </a:rPr>
              <a:t>левая           правая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i="1" dirty="0" smtClean="0">
                <a:effectLst/>
                <a:latin typeface="Times New Roman"/>
                <a:ea typeface="Calibri"/>
                <a:cs typeface="Times New Roman"/>
              </a:rPr>
              <a:t>            часть          </a:t>
            </a:r>
            <a:r>
              <a:rPr lang="ru-RU" sz="3600" i="1" dirty="0" err="1" smtClean="0">
                <a:effectLst/>
                <a:latin typeface="Times New Roman"/>
                <a:ea typeface="Calibri"/>
                <a:cs typeface="Times New Roman"/>
              </a:rPr>
              <a:t>часть</a:t>
            </a:r>
            <a:endParaRPr lang="ru-RU" sz="3600" i="1" dirty="0" smtClean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 3 </a:t>
            </a:r>
            <a:r>
              <a:rPr lang="ru-RU" sz="3600" i="1" dirty="0" smtClean="0">
                <a:effectLst/>
                <a:latin typeface="Times New Roman"/>
                <a:ea typeface="Calibri"/>
                <a:cs typeface="Times New Roman"/>
              </a:rPr>
              <a:t>х;   </a:t>
            </a: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- 2;  </a:t>
            </a:r>
            <a:r>
              <a:rPr lang="ru-RU" sz="3600" i="1" dirty="0" smtClean="0">
                <a:effectLst/>
                <a:latin typeface="Times New Roman"/>
                <a:ea typeface="Calibri"/>
                <a:cs typeface="Times New Roman"/>
              </a:rPr>
              <a:t>х;    </a:t>
            </a: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5  - члены уравнения.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i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3600" dirty="0">
              <a:ea typeface="Calibri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2" descr="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02" y="-1"/>
            <a:ext cx="1859898" cy="191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85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</TotalTime>
  <Words>573</Words>
  <Application>Microsoft Office PowerPoint</Application>
  <PresentationFormat>Экран (4:3)</PresentationFormat>
  <Paragraphs>53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Волна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Valued Acer Customer</cp:lastModifiedBy>
  <cp:revision>12</cp:revision>
  <dcterms:created xsi:type="dcterms:W3CDTF">2013-01-27T05:19:38Z</dcterms:created>
  <dcterms:modified xsi:type="dcterms:W3CDTF">2013-01-29T10:18:13Z</dcterms:modified>
</cp:coreProperties>
</file>