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7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5654"/>
    <a:srgbClr val="006600"/>
    <a:srgbClr val="FF9B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2A9437-4936-4C52-9941-9FE8762C3FFE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EF74D2-C623-4A8E-90ED-DC60716DE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385765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Экономика </a:t>
            </a:r>
            <a:br>
              <a:rPr lang="ru-RU" sz="6600" dirty="0" smtClean="0"/>
            </a:br>
            <a:r>
              <a:rPr lang="ru-RU" sz="6600" dirty="0" smtClean="0"/>
              <a:t>сельской семьи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643182"/>
          </a:xfrm>
        </p:spPr>
        <p:txBody>
          <a:bodyPr>
            <a:normAutofit/>
          </a:bodyPr>
          <a:lstStyle/>
          <a:p>
            <a:pPr algn="ctr"/>
            <a:r>
              <a:rPr lang="ru-RU" sz="2900" b="1" i="1" dirty="0" smtClean="0">
                <a:solidFill>
                  <a:srgbClr val="FF9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Спиридонов  Костя</a:t>
            </a:r>
            <a:endParaRPr lang="ru-RU" sz="2900" dirty="0">
              <a:solidFill>
                <a:srgbClr val="FF9B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</a:t>
            </a:r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  </a:t>
            </a:r>
            <a:r>
              <a:rPr lang="ru-RU" sz="2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Ботулинской</a:t>
            </a:r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</a:t>
            </a:r>
            <a:r>
              <a:rPr lang="ru-RU" sz="2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Верхневилюйского</a:t>
            </a:r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улуса Республики Саха (Якутия)</a:t>
            </a:r>
          </a:p>
          <a:p>
            <a:pPr algn="ctr"/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lang="ru-RU" sz="29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smtClean="0">
                <a:solidFill>
                  <a:srgbClr val="FF9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Спиридонова </a:t>
            </a:r>
            <a:r>
              <a:rPr lang="ru-RU" sz="2900" b="1" i="1" dirty="0" err="1" smtClean="0">
                <a:solidFill>
                  <a:srgbClr val="FF9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Сардана</a:t>
            </a:r>
            <a:r>
              <a:rPr lang="ru-RU" sz="2900" b="1" i="1" dirty="0" smtClean="0">
                <a:solidFill>
                  <a:srgbClr val="FF9B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Михайловна</a:t>
            </a:r>
            <a:r>
              <a:rPr lang="ru-RU" sz="2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29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  <a:endParaRPr lang="ru-RU" sz="2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2865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100" b="1" dirty="0"/>
              <a:t>Выводы</a:t>
            </a:r>
            <a:r>
              <a:rPr lang="ru-RU" sz="4100" b="1" dirty="0" smtClean="0"/>
              <a:t>:</a:t>
            </a:r>
            <a:endParaRPr lang="ru-RU" dirty="0"/>
          </a:p>
          <a:p>
            <a:r>
              <a:rPr lang="ru-RU" dirty="0" smtClean="0"/>
              <a:t>В сельской местности, где денежные доходы крайне низкие, доходы от личного подсобного хозяйства играют важную роль.</a:t>
            </a:r>
          </a:p>
          <a:p>
            <a:pPr lvl="0" algn="just"/>
            <a:r>
              <a:rPr lang="ru-RU" dirty="0" smtClean="0"/>
              <a:t>Низкий уровень жизни связан от культуры </a:t>
            </a:r>
            <a:r>
              <a:rPr lang="ru-RU" dirty="0" err="1" smtClean="0"/>
              <a:t>земле-пользования</a:t>
            </a:r>
            <a:r>
              <a:rPr lang="ru-RU" dirty="0" smtClean="0"/>
              <a:t>. На </a:t>
            </a:r>
            <a:r>
              <a:rPr lang="ru-RU" dirty="0"/>
              <a:t>документально неоформленной земле человек не чувствует себя хозяином, введение частной собственности на землю повысит эффективность землепользования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Развитие </a:t>
            </a:r>
            <a:r>
              <a:rPr lang="ru-RU" dirty="0"/>
              <a:t>инфраструктуры наслега создаст условия обороту сельскохозяйственного товара, повысит конкурентоспособность сельчан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Актуальность</a:t>
            </a:r>
            <a:r>
              <a:rPr lang="ru-RU" b="1" dirty="0"/>
              <a:t>: </a:t>
            </a:r>
            <a:endParaRPr lang="ru-RU" dirty="0"/>
          </a:p>
          <a:p>
            <a:pPr lvl="0"/>
            <a:r>
              <a:rPr lang="ru-RU" dirty="0" smtClean="0"/>
              <a:t>сохранение традиционной отрасли  хозяйства –животноводства.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Проблема: </a:t>
            </a:r>
            <a:r>
              <a:rPr lang="ru-RU" dirty="0" smtClean="0"/>
              <a:t>низкий уровень жизни в селе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Цель работы</a:t>
            </a:r>
            <a:r>
              <a:rPr lang="ru-RU" dirty="0" smtClean="0"/>
              <a:t>: изучение экономики сельской семьи на примере своей семьи.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собрать и изучить материал по этой теме;</a:t>
            </a:r>
          </a:p>
          <a:p>
            <a:r>
              <a:rPr lang="ru-RU" dirty="0" smtClean="0"/>
              <a:t>провести всестороннее исследование сельских семей;</a:t>
            </a:r>
          </a:p>
          <a:p>
            <a:r>
              <a:rPr lang="ru-RU" dirty="0" smtClean="0"/>
              <a:t>поиск причины низкого уровня жизни в селе.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   Теоретическая </a:t>
            </a:r>
            <a:r>
              <a:rPr lang="ru-RU" b="1" dirty="0"/>
              <a:t>значимость</a:t>
            </a:r>
            <a:r>
              <a:rPr lang="ru-RU" b="1" dirty="0" smtClean="0"/>
              <a:t>: </a:t>
            </a:r>
            <a:r>
              <a:rPr lang="ru-RU" dirty="0" smtClean="0"/>
              <a:t>изучение работ по поиску низкого уровня жизни в селе  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   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Практическая </a:t>
            </a:r>
            <a:r>
              <a:rPr lang="ru-RU" b="1" dirty="0"/>
              <a:t>значимость: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исследование сельской семьи для </a:t>
            </a:r>
            <a:r>
              <a:rPr lang="ru-RU" dirty="0"/>
              <a:t>повышения уровня </a:t>
            </a:r>
            <a:r>
              <a:rPr lang="ru-RU" dirty="0" smtClean="0"/>
              <a:t>жизни. </a:t>
            </a:r>
            <a:endParaRPr lang="ru-RU" dirty="0"/>
          </a:p>
          <a:p>
            <a:pPr>
              <a:buNone/>
            </a:pPr>
            <a:r>
              <a:rPr lang="ru-RU" dirty="0"/>
              <a:t>     </a:t>
            </a:r>
          </a:p>
          <a:p>
            <a:pPr>
              <a:buNone/>
            </a:pPr>
            <a:r>
              <a:rPr lang="ru-RU" b="1" dirty="0" smtClean="0"/>
              <a:t>  Объект исследования:</a:t>
            </a:r>
            <a:r>
              <a:rPr lang="ru-RU" dirty="0" smtClean="0"/>
              <a:t>   семья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Предмет изучения: </a:t>
            </a:r>
            <a:r>
              <a:rPr lang="ru-RU" dirty="0" smtClean="0"/>
              <a:t>экономика семьи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b="1" dirty="0"/>
              <a:t> Возрастные группы.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71675"/>
          <a:ext cx="5760641" cy="5886325"/>
        </p:xfrm>
        <a:graphic>
          <a:graphicData uri="http://schemas.openxmlformats.org/drawingml/2006/table">
            <a:tbl>
              <a:tblPr/>
              <a:tblGrid>
                <a:gridCol w="1368467"/>
                <a:gridCol w="1069395"/>
                <a:gridCol w="1109084"/>
                <a:gridCol w="947529"/>
                <a:gridCol w="1266166"/>
              </a:tblGrid>
              <a:tr h="1723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15868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Молодая 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   семья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(20-35 </a:t>
                      </a:r>
                      <a:r>
                        <a:rPr lang="ru-RU" sz="1600" dirty="0" smtClean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 лет</a:t>
                      </a: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1группа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Средний          возраст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(35-45 лет)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2 группа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Пожилые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(45-55 лет</a:t>
                      </a:r>
                      <a:r>
                        <a:rPr lang="ru-RU" sz="1600" dirty="0" smtClean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3 группа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 Старое       поколение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(выше 55 лет)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600" dirty="0">
                          <a:solidFill>
                            <a:srgbClr val="215868"/>
                          </a:solidFill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1.Отец, мать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2. Дети: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2 год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3-6 лет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7-11 лет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12-16 лет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 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3.Бабушка,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  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дедушка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4406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Всего в семье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 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            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1039" marR="61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24128" y="1052736"/>
          <a:ext cx="3686175" cy="5286375"/>
        </p:xfrm>
        <a:graphic>
          <a:graphicData uri="http://schemas.openxmlformats.org/presentationml/2006/ole">
            <p:oleObj spid="_x0000_s1025" name="Диаграмма" r:id="rId3" imgW="3676802" imgH="52959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1628800"/>
          <a:ext cx="7416824" cy="4608510"/>
        </p:xfrm>
        <a:graphic>
          <a:graphicData uri="http://schemas.openxmlformats.org/drawingml/2006/table">
            <a:tbl>
              <a:tblPr/>
              <a:tblGrid>
                <a:gridCol w="1514049"/>
                <a:gridCol w="1267647"/>
                <a:gridCol w="1158394"/>
                <a:gridCol w="1158394"/>
                <a:gridCol w="1159170"/>
                <a:gridCol w="1159170"/>
              </a:tblGrid>
              <a:tr h="32917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Производимая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продукция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Норма на 1 человека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                             Семьи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Мясо и мясные продукции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72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Молоко и молочные продукции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438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2632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80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Овощи: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т.ч.капуста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      огурцы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      помидор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(кг)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Яйцо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300 (шт)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260648"/>
            <a:ext cx="86868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Потребность</a:t>
            </a:r>
            <a:r>
              <a:rPr lang="ru-RU" sz="3600" b="1" dirty="0" smtClean="0"/>
              <a:t> каждой семьи в продукции </a:t>
            </a:r>
          </a:p>
          <a:p>
            <a:pPr lvl="0" algn="ctr">
              <a:spcBef>
                <a:spcPct val="0"/>
              </a:spcBef>
            </a:pPr>
            <a:r>
              <a:rPr lang="ru-RU" sz="3600" b="1" dirty="0" smtClean="0"/>
              <a:t>за год.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b="1" dirty="0"/>
              <a:t>Лично-подсобное хозяйство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214423"/>
          <a:ext cx="5214975" cy="5207689"/>
        </p:xfrm>
        <a:graphic>
          <a:graphicData uri="http://schemas.openxmlformats.org/drawingml/2006/table">
            <a:tbl>
              <a:tblPr/>
              <a:tblGrid>
                <a:gridCol w="2297980"/>
                <a:gridCol w="1371884"/>
                <a:gridCol w="1545111"/>
              </a:tblGrid>
              <a:tr h="681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8025" marR="58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Единица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8025" marR="58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2</a:t>
                      </a:r>
                      <a:r>
                        <a:rPr lang="en-US" sz="1100" baseline="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8025" marR="58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1.КРС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в т.ч. корова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2. Лошадь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3. Площадь огорода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      картофель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      овощи    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4. Теплица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     огурцы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     помидор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5. Сенокосные угодья  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8025" marR="58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голов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голов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голов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га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га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га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кв.м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кв.м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кв.м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га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8025" marR="58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10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0,08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0,06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0,02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15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       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8025" marR="58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 descr="Изображение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171478"/>
            <a:ext cx="3571868" cy="26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Изображение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0350"/>
            <a:ext cx="3571868" cy="268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Производство продукции и реализация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6556"/>
          <a:ext cx="5643601" cy="5760720"/>
        </p:xfrm>
        <a:graphic>
          <a:graphicData uri="http://schemas.openxmlformats.org/drawingml/2006/table">
            <a:tbl>
              <a:tblPr/>
              <a:tblGrid>
                <a:gridCol w="1828022"/>
                <a:gridCol w="1029498"/>
                <a:gridCol w="785818"/>
                <a:gridCol w="1046058"/>
                <a:gridCol w="954205"/>
              </a:tblGrid>
              <a:tr h="782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Продукция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Единица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 группа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Обеспечение семьи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Реализация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9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Молоко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Мясо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Картофель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Овощи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 т.ч. огурцы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   помидор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   морковь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   свекла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5. Сено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кг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ru-RU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тн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780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400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300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120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60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20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30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10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100%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100%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100%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      120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9364" marR="59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1" descr="Изображение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5247" y="1428736"/>
            <a:ext cx="3198753" cy="239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S7301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27512"/>
            <a:ext cx="3214678" cy="23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6003945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584176" cy="4104456"/>
          </a:xfrm>
          <a:prstGeom prst="rect">
            <a:avLst/>
          </a:prstGeom>
          <a:noFill/>
        </p:spPr>
      </p:pic>
      <p:pic>
        <p:nvPicPr>
          <p:cNvPr id="2" name="Picture 6" descr="S6000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357454" cy="3382963"/>
          </a:xfrm>
          <a:prstGeom prst="rect">
            <a:avLst/>
          </a:prstGeom>
          <a:noFill/>
        </p:spPr>
      </p:pic>
      <p:pic>
        <p:nvPicPr>
          <p:cNvPr id="4" name="Picture 2" descr="C:\хаартыска\семья-фото\S6006129.JPG"/>
          <p:cNvPicPr>
            <a:picLocks noChangeAspect="1" noChangeArrowheads="1"/>
          </p:cNvPicPr>
          <p:nvPr/>
        </p:nvPicPr>
        <p:blipFill>
          <a:blip r:embed="rId4" cstate="print"/>
          <a:srcRect l="5036" t="5475" r="10071"/>
          <a:stretch>
            <a:fillRect/>
          </a:stretch>
        </p:blipFill>
        <p:spPr bwMode="auto">
          <a:xfrm>
            <a:off x="2123728" y="188640"/>
            <a:ext cx="2088232" cy="3565222"/>
          </a:xfrm>
          <a:prstGeom prst="rect">
            <a:avLst/>
          </a:prstGeom>
          <a:noFill/>
        </p:spPr>
      </p:pic>
      <p:pic>
        <p:nvPicPr>
          <p:cNvPr id="5" name="Picture 7" descr="IMG_13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2065">
            <a:off x="3568192" y="3904816"/>
            <a:ext cx="3161869" cy="273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211960" y="0"/>
            <a:ext cx="21602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</a:rPr>
              <a:t>Наш папа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ходит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на охоту,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ставит капканы и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силки на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лисиц, соболя и.т.д.  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Из них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шьем одежду.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7411" name="Picture 3" descr="F:\DCIM\103MSDCF\DSC026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1712" y="3717032"/>
            <a:ext cx="2368746" cy="3140968"/>
          </a:xfrm>
          <a:prstGeom prst="rect">
            <a:avLst/>
          </a:prstGeom>
          <a:noFill/>
        </p:spPr>
      </p:pic>
      <p:pic>
        <p:nvPicPr>
          <p:cNvPr id="6" name="Picture 9" descr="IMG_1222"/>
          <p:cNvPicPr>
            <a:picLocks noChangeAspect="1" noChangeArrowheads="1"/>
          </p:cNvPicPr>
          <p:nvPr/>
        </p:nvPicPr>
        <p:blipFill>
          <a:blip r:embed="rId7" cstate="print"/>
          <a:srcRect t="10944" b="7817"/>
          <a:stretch>
            <a:fillRect/>
          </a:stretch>
        </p:blipFill>
        <p:spPr bwMode="auto">
          <a:xfrm rot="540000">
            <a:off x="185091" y="3699641"/>
            <a:ext cx="3669078" cy="265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Пааапиии (1).jpg"/>
          <p:cNvPicPr>
            <a:picLocks noChangeAspect="1"/>
          </p:cNvPicPr>
          <p:nvPr/>
        </p:nvPicPr>
        <p:blipFill>
          <a:blip r:embed="rId2" cstate="print"/>
          <a:srcRect b="5860"/>
          <a:stretch>
            <a:fillRect/>
          </a:stretch>
        </p:blipFill>
        <p:spPr bwMode="auto">
          <a:xfrm>
            <a:off x="323528" y="2636912"/>
            <a:ext cx="3757342" cy="38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13" descr="S6007401.JPG"/>
          <p:cNvPicPr>
            <a:picLocks noChangeAspect="1"/>
          </p:cNvPicPr>
          <p:nvPr/>
        </p:nvPicPr>
        <p:blipFill>
          <a:blip r:embed="rId3" cstate="print"/>
          <a:srcRect l="12402" b="11024"/>
          <a:stretch>
            <a:fillRect/>
          </a:stretch>
        </p:blipFill>
        <p:spPr>
          <a:xfrm>
            <a:off x="323528" y="260648"/>
            <a:ext cx="2901562" cy="2210372"/>
          </a:xfrm>
          <a:prstGeom prst="rect">
            <a:avLst/>
          </a:prstGeom>
        </p:spPr>
      </p:pic>
      <p:pic>
        <p:nvPicPr>
          <p:cNvPr id="31746" name="Picture 2" descr="C:\Documents and Settings\Admin\Мои документы\P1000198.JPG"/>
          <p:cNvPicPr>
            <a:picLocks noChangeAspect="1" noChangeArrowheads="1"/>
          </p:cNvPicPr>
          <p:nvPr/>
        </p:nvPicPr>
        <p:blipFill>
          <a:blip r:embed="rId4" cstate="print"/>
          <a:srcRect l="30512" r="3117"/>
          <a:stretch>
            <a:fillRect/>
          </a:stretch>
        </p:blipFill>
        <p:spPr bwMode="auto">
          <a:xfrm>
            <a:off x="4283967" y="2564904"/>
            <a:ext cx="3746041" cy="3918117"/>
          </a:xfrm>
          <a:prstGeom prst="rect">
            <a:avLst/>
          </a:prstGeom>
          <a:noFill/>
        </p:spPr>
      </p:pic>
      <p:pic>
        <p:nvPicPr>
          <p:cNvPr id="5" name="Рисунок 4" descr="S60073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60648"/>
            <a:ext cx="2518189" cy="3429024"/>
          </a:xfrm>
          <a:prstGeom prst="rect">
            <a:avLst/>
          </a:prstGeom>
        </p:spPr>
      </p:pic>
      <p:pic>
        <p:nvPicPr>
          <p:cNvPr id="7" name="Picture 8" descr="S60039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60647"/>
            <a:ext cx="2664296" cy="2189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574</Words>
  <Application>Microsoft Office PowerPoint</Application>
  <PresentationFormat>Экран (4:3)</PresentationFormat>
  <Paragraphs>212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Трек</vt:lpstr>
      <vt:lpstr>Диаграмма</vt:lpstr>
      <vt:lpstr>Экономика  сельской семьи </vt:lpstr>
      <vt:lpstr>Слайд 2</vt:lpstr>
      <vt:lpstr>Слайд 3</vt:lpstr>
      <vt:lpstr> Возрастные группы.</vt:lpstr>
      <vt:lpstr>Слайд 5</vt:lpstr>
      <vt:lpstr>Лично-подсобное хозяйство</vt:lpstr>
      <vt:lpstr>Производство продукции и реализация</vt:lpstr>
      <vt:lpstr>Слайд 8</vt:lpstr>
      <vt:lpstr>Слайд 9</vt:lpstr>
      <vt:lpstr>Слайд 10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фактор ИРЧП </dc:title>
  <dc:creator>Komp2</dc:creator>
  <cp:lastModifiedBy>Admin</cp:lastModifiedBy>
  <cp:revision>29</cp:revision>
  <dcterms:created xsi:type="dcterms:W3CDTF">2010-01-04T03:12:22Z</dcterms:created>
  <dcterms:modified xsi:type="dcterms:W3CDTF">2013-01-28T08:22:00Z</dcterms:modified>
</cp:coreProperties>
</file>