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6" r:id="rId6"/>
    <p:sldId id="269" r:id="rId7"/>
    <p:sldId id="270" r:id="rId8"/>
    <p:sldId id="271" r:id="rId9"/>
    <p:sldId id="272" r:id="rId10"/>
    <p:sldId id="276" r:id="rId11"/>
    <p:sldId id="280" r:id="rId12"/>
    <p:sldId id="274" r:id="rId13"/>
    <p:sldId id="277" r:id="rId14"/>
    <p:sldId id="281" r:id="rId15"/>
    <p:sldId id="275" r:id="rId16"/>
    <p:sldId id="278" r:id="rId17"/>
    <p:sldId id="282" r:id="rId18"/>
    <p:sldId id="279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55A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732E9-39C2-4620-A416-405682EFC896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1A4E-DC2C-439D-ABF4-06BA6B439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cs302501.userapi.com/v302501539/44c/pQ35jIpDZVw.jpg"/>
          <p:cNvPicPr/>
          <p:nvPr/>
        </p:nvPicPr>
        <p:blipFill>
          <a:blip r:embed="rId2" cstate="print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9" name="WordArt 5"/>
          <p:cNvSpPr>
            <a:spLocks noChangeArrowheads="1" noChangeShapeType="1" noTextEdit="1"/>
          </p:cNvSpPr>
          <p:nvPr/>
        </p:nvSpPr>
        <p:spPr bwMode="auto">
          <a:xfrm>
            <a:off x="357158" y="0"/>
            <a:ext cx="8786842" cy="457200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023"/>
              </a:avLst>
            </a:prstTxWarp>
          </a:bodyPr>
          <a:lstStyle/>
          <a:p>
            <a:pPr algn="ctr"/>
            <a:r>
              <a:rPr lang="ru-RU" sz="44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Bookman Old Style"/>
              </a:rPr>
              <a:t>Решение задач </a:t>
            </a:r>
          </a:p>
          <a:p>
            <a:pPr algn="ctr"/>
            <a:r>
              <a:rPr lang="ru-RU" sz="44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Bookman Old Style"/>
              </a:rPr>
              <a:t>  на проценты.</a:t>
            </a:r>
            <a:endParaRPr lang="ru-RU" sz="44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>
                  <a:lumMod val="50000"/>
                </a:schemeClr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Bookman Old Style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643570" y="6000768"/>
            <a:ext cx="3500430" cy="85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Иванова Елена Анатольевна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Нахождение дроби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числа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% от числа ).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Решите:</a:t>
            </a:r>
            <a:endParaRPr lang="en-US" sz="2000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Задача1.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Сколько   получится   сухой                                 100% - 40 кг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ромашки  из  40  кг  свежей,      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если  после  сушки  остается                 16% -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16% от первоначального веса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способ </a:t>
            </a:r>
          </a:p>
          <a:p>
            <a:pPr>
              <a:buNone/>
            </a:pPr>
            <a:endParaRPr lang="ru-RU" sz="20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?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i="1" dirty="0">
              <a:latin typeface="Monotype Corsiva" pitchFamily="66" charset="0"/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AutoShape 52"/>
          <p:cNvCxnSpPr>
            <a:cxnSpLocks noChangeShapeType="1"/>
          </p:cNvCxnSpPr>
          <p:nvPr/>
        </p:nvCxnSpPr>
        <p:spPr bwMode="auto">
          <a:xfrm>
            <a:off x="4857752" y="3143248"/>
            <a:ext cx="3357586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3" name="Прямая соединительная линия 12"/>
          <p:cNvCxnSpPr/>
          <p:nvPr/>
        </p:nvCxnSpPr>
        <p:spPr>
          <a:xfrm>
            <a:off x="4857752" y="3143248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GIF (375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857760"/>
            <a:ext cx="1274759" cy="147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Ответ…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7402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Задача1.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Сколько   получится   сухой                                 100% - 40 кг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ромашки  из  40  кг  свежей,      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если  после  сушки  остается                 16% -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16% от первоначального веса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способ </a:t>
            </a:r>
          </a:p>
          <a:p>
            <a:pPr>
              <a:buNone/>
            </a:pPr>
            <a:endParaRPr lang="ru-RU" sz="20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40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= 0,4 (кг)  -  1%                      1)  16% = 0,16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0,4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· 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= 6,4 (кг)  - 100%                  2)  40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0,16 = 6,4 (кг)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- 100%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Сухой ромашки получится 6,4 кг.</a:t>
            </a:r>
            <a:endParaRPr lang="ru-RU" sz="2000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latin typeface="Monotype Corsiva" pitchFamily="66" charset="0"/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AutoShape 52"/>
          <p:cNvCxnSpPr>
            <a:cxnSpLocks noChangeShapeType="1"/>
          </p:cNvCxnSpPr>
          <p:nvPr/>
        </p:nvCxnSpPr>
        <p:spPr bwMode="auto">
          <a:xfrm>
            <a:off x="4857752" y="2500306"/>
            <a:ext cx="3357586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3" name="Прямая соединительная линия 12"/>
          <p:cNvCxnSpPr/>
          <p:nvPr/>
        </p:nvCxnSpPr>
        <p:spPr>
          <a:xfrm>
            <a:off x="4857752" y="2500306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www.perryville.k12.mo.us/peshomepage/crhodes/Classroom%20Information_files/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357166"/>
            <a:ext cx="1237138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Нахождение числа по его дроби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по его % ).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Масса  медвежонка  составляет                        100% -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кг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15% массы белого медведя .      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Найдите массу белого медведя,            15% - 120 кг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если масса медвежонка 120 кг.</a:t>
            </a:r>
          </a:p>
          <a:p>
            <a:pPr>
              <a:buNone/>
            </a:pP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способ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457200" indent="-457200">
              <a:buAutoNum type="arabicParenR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 =  8 (кг)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- 1 %               1)   15% = 0,15  </a:t>
            </a:r>
          </a:p>
          <a:p>
            <a:pPr marL="457200" indent="-457200">
              <a:buAutoNum type="arabicParenR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100 =  800 (кг)  - 100%             2)  120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0,15 =  800 (кг)  - 100%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масса белого медведя 800 кг.                                               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AutoShape 52"/>
          <p:cNvCxnSpPr>
            <a:cxnSpLocks noChangeShapeType="1"/>
          </p:cNvCxnSpPr>
          <p:nvPr/>
        </p:nvCxnSpPr>
        <p:spPr bwMode="auto">
          <a:xfrm>
            <a:off x="4857752" y="2643182"/>
            <a:ext cx="3357586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3" name="Прямая соединительная линия 12"/>
          <p:cNvCxnSpPr/>
          <p:nvPr/>
        </p:nvCxnSpPr>
        <p:spPr>
          <a:xfrm>
            <a:off x="4857752" y="2643182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GIF (875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642918"/>
            <a:ext cx="1500198" cy="75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Нахождение числа по его дроби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по его % ).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Решите:</a:t>
            </a:r>
            <a:endParaRPr lang="ru-RU" sz="20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Задача2.</a:t>
            </a:r>
          </a:p>
          <a:p>
            <a:pPr>
              <a:buNone/>
            </a:pP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Сливочное мороженое содержит                     100% -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кг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14% сахара. На приготовление        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мороженого израсходовали 35 кг            1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 -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кг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сахара. Сколько килограммов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мороженого получилось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способ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                                                              ?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  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AutoShape 52"/>
          <p:cNvCxnSpPr>
            <a:cxnSpLocks noChangeShapeType="1"/>
          </p:cNvCxnSpPr>
          <p:nvPr/>
        </p:nvCxnSpPr>
        <p:spPr bwMode="auto">
          <a:xfrm>
            <a:off x="4786314" y="3071810"/>
            <a:ext cx="3357586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3" name="Прямая соединительная линия 12"/>
          <p:cNvCxnSpPr/>
          <p:nvPr/>
        </p:nvCxnSpPr>
        <p:spPr>
          <a:xfrm>
            <a:off x="4786314" y="3071810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GIF (375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643446"/>
            <a:ext cx="1274759" cy="147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Ответ…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66883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Задача2.</a:t>
            </a:r>
          </a:p>
          <a:p>
            <a:pPr>
              <a:buNone/>
            </a:pP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Сливочное мороженое содержит                     100% -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кг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14% сахара. На приготовление        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мороженого израсходовали 35 кг            1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 -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кг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сахара. Сколько килограммов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мороженого получилось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способ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35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14 = 2,5 (кг)  - 1%                        1) 14% = 0,14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2,5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· 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 = 250 (кг) - 100%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35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0,14 = 250 (кг)  - 100%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мороженого получилось 250 килограммов.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AutoShape 52"/>
          <p:cNvCxnSpPr>
            <a:cxnSpLocks noChangeShapeType="1"/>
          </p:cNvCxnSpPr>
          <p:nvPr/>
        </p:nvCxnSpPr>
        <p:spPr bwMode="auto">
          <a:xfrm>
            <a:off x="4857752" y="2500306"/>
            <a:ext cx="3357586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3" name="Прямая соединительная линия 12"/>
          <p:cNvCxnSpPr/>
          <p:nvPr/>
        </p:nvCxnSpPr>
        <p:spPr>
          <a:xfrm>
            <a:off x="4857752" y="2500306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http://www.perryville.k12.mo.us/peshomepage/crhodes/Classroom%20Information_files/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7166"/>
            <a:ext cx="1237138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% составляет одно число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другого.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Фрекен Бок испекла 80 пирожков,                     100% - 80 пирожков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тут же съел 16 пирожков.      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Сколько процентов всех пирожков        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% - 1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пирожков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съел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457200" indent="-457200">
              <a:buAutoNum type="arabicParenR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80 =  0,2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0,2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100 % =  20 %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 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съел  20%  всех пирожков.                                               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AutoShape 52"/>
          <p:cNvCxnSpPr>
            <a:cxnSpLocks noChangeShapeType="1"/>
          </p:cNvCxnSpPr>
          <p:nvPr/>
        </p:nvCxnSpPr>
        <p:spPr bwMode="auto">
          <a:xfrm>
            <a:off x="4857752" y="2643182"/>
            <a:ext cx="3357586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3" name="Прямая соединительная линия 12"/>
          <p:cNvCxnSpPr/>
          <p:nvPr/>
        </p:nvCxnSpPr>
        <p:spPr>
          <a:xfrm>
            <a:off x="4857752" y="2643182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GIF (875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642918"/>
            <a:ext cx="1500198" cy="75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% составляет одно число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другого.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Решите:</a:t>
            </a:r>
            <a:endParaRPr lang="en-US" sz="20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Задача3.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200 арбузов, привезенных в                          100% -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арбузов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столовую, 16 арбузов оказались 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незрелыми. Сколько процентов               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% - 16 арбузов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арбузов составили незрелые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арбузы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endParaRPr lang="ru-RU" sz="20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?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 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AutoShape 52"/>
          <p:cNvCxnSpPr>
            <a:cxnSpLocks noChangeShapeType="1"/>
          </p:cNvCxnSpPr>
          <p:nvPr/>
        </p:nvCxnSpPr>
        <p:spPr bwMode="auto">
          <a:xfrm>
            <a:off x="4857752" y="3071810"/>
            <a:ext cx="3357586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3" name="Прямая соединительная линия 12"/>
          <p:cNvCxnSpPr/>
          <p:nvPr/>
        </p:nvCxnSpPr>
        <p:spPr>
          <a:xfrm>
            <a:off x="4857752" y="3071810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GIF (375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500570"/>
            <a:ext cx="1274759" cy="147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Ответ…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8117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Задача3.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200 арбузов, привезенных в                          100% -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арбузов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столовую, 16 арбузов оказались 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незрелыми. Сколько процентов               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% - 16 арбузов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арбузов составили незрелые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арбузы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endParaRPr lang="ru-RU" sz="20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 16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200 = 0,08</a:t>
            </a:r>
          </a:p>
          <a:p>
            <a:pPr marL="457200" indent="-457200">
              <a:buAutoNum type="arabicParenR" startAt="2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0,08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100% = 8%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незрелые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арбузы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составили 8%.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AutoShape 52"/>
          <p:cNvCxnSpPr>
            <a:cxnSpLocks noChangeShapeType="1"/>
          </p:cNvCxnSpPr>
          <p:nvPr/>
        </p:nvCxnSpPr>
        <p:spPr bwMode="auto">
          <a:xfrm>
            <a:off x="4786314" y="2500306"/>
            <a:ext cx="3357586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3" name="Прямая соединительная линия 12"/>
          <p:cNvCxnSpPr/>
          <p:nvPr/>
        </p:nvCxnSpPr>
        <p:spPr>
          <a:xfrm>
            <a:off x="4786314" y="2500306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www.perryville.k12.mo.us/peshomepage/crhodes/Classroom%20Information_files/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7166"/>
            <a:ext cx="1237138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429024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002060"/>
                </a:solidFill>
                <a:latin typeface="Monotype Corsiva" pitchFamily="66" charset="0"/>
              </a:rPr>
              <a:t> Подведение итогов</a:t>
            </a:r>
            <a:r>
              <a:rPr lang="ru-RU" sz="3600" u="sng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b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 Кто сколько решил правильно задач?             </a:t>
            </a:r>
            <a:b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 В чем были трудности? </a:t>
            </a:r>
            <a:b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 Что понравилось?  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http://www.childcareclasses.org/cdatutorials/images/cap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17462" y="3643314"/>
            <a:ext cx="290907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cs302501.userapi.com/v302501539/44c/pQ35jIpDZVw.jpg"/>
          <p:cNvPicPr/>
          <p:nvPr/>
        </p:nvPicPr>
        <p:blipFill>
          <a:blip r:embed="rId2" cstate="print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9" name="WordArt 5"/>
          <p:cNvSpPr>
            <a:spLocks noChangeArrowheads="1" noChangeShapeType="1" noTextEdit="1"/>
          </p:cNvSpPr>
          <p:nvPr/>
        </p:nvSpPr>
        <p:spPr bwMode="auto">
          <a:xfrm>
            <a:off x="357158" y="0"/>
            <a:ext cx="8786842" cy="300037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023"/>
              </a:avLst>
            </a:prstTxWarp>
          </a:bodyPr>
          <a:lstStyle/>
          <a:p>
            <a:pPr algn="ctr"/>
            <a:r>
              <a:rPr lang="ru-RU" sz="44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6355A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Bookman Old Style"/>
              </a:rPr>
              <a:t>Спасибо за урок  </a:t>
            </a:r>
          </a:p>
          <a:p>
            <a:pPr algn="ctr"/>
            <a:r>
              <a:rPr lang="ru-RU" sz="44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6355A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Bookman Old Style"/>
              </a:rPr>
              <a:t>                 дети!</a:t>
            </a:r>
            <a:endParaRPr lang="ru-RU" sz="44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16355A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Bookman Old Style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357561"/>
            <a:ext cx="2043098" cy="92869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Monotype Corsiva" pitchFamily="66" charset="0"/>
              </a:rPr>
              <a:t>«Гений состоит из  1%  вдохновения и  99%  потения.»</a:t>
            </a:r>
            <a:r>
              <a:rPr lang="ru-RU" sz="27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7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                                      Томас Эдисон</a:t>
            </a:r>
            <a:br>
              <a:rPr lang="ru-RU" sz="27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27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Томас Эдисон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1847 – 1931 гг.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      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Американский изобретатель, предприниматель,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организатор и руководитель первой американской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промышленно – исследовательской лаборатории.</a:t>
            </a:r>
            <a:endParaRPr lang="ru-RU" sz="2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http://i30.photobucket.com/albums/c350/wasteoftime316/Thomas20Edison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428736"/>
            <a:ext cx="2357454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             Немного истории…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</a:t>
            </a:r>
          </a:p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         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Слово 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«процент»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происходит от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латинских слов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«</a:t>
            </a:r>
            <a:r>
              <a:rPr lang="en-US" sz="2400" b="1" i="1" dirty="0" smtClean="0">
                <a:solidFill>
                  <a:srgbClr val="002060"/>
                </a:solidFill>
                <a:latin typeface="Monotype Corsiva" pitchFamily="66" charset="0"/>
              </a:rPr>
              <a:t>pro centum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»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что дословно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переводится  как 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«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на сто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».</a:t>
            </a:r>
            <a:endParaRPr lang="ru-RU" sz="2400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Знак 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% 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произошёл благодаря опечатке.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      В рукописях «</a:t>
            </a:r>
            <a:r>
              <a:rPr lang="en-US" sz="2400" i="1" dirty="0" smtClean="0">
                <a:solidFill>
                  <a:srgbClr val="002060"/>
                </a:solidFill>
                <a:latin typeface="Monotype Corsiva" pitchFamily="66" charset="0"/>
              </a:rPr>
              <a:t>pro centum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» часто заменялось словом 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«</a:t>
            </a:r>
            <a:r>
              <a:rPr lang="en-US" sz="2400" b="1" i="1" dirty="0" smtClean="0">
                <a:solidFill>
                  <a:srgbClr val="002060"/>
                </a:solidFill>
                <a:latin typeface="Monotype Corsiva" pitchFamily="66" charset="0"/>
              </a:rPr>
              <a:t>cento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»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(сто)  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      и писали сокращённо – </a:t>
            </a:r>
            <a:r>
              <a:rPr lang="en-US" sz="2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cto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      В 1685 году в Париже была напечатана книга - руководство по 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      коммерческой  арифметике,  где  по  ошибке наборщик  вместо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</a:t>
            </a:r>
            <a:r>
              <a:rPr lang="en-US" sz="2400" b="1" i="1" dirty="0" err="1" smtClean="0">
                <a:solidFill>
                  <a:srgbClr val="002060"/>
                </a:solidFill>
                <a:latin typeface="Monotype Corsiva" pitchFamily="66" charset="0"/>
              </a:rPr>
              <a:t>cto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набрал </a:t>
            </a: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</a:rPr>
              <a:t>%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13" descr="рисунок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034" y="1142984"/>
            <a:ext cx="2857520" cy="22860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как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1%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равен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сотой части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величины, 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вся величина равна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100 %.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5900" dirty="0" smtClean="0">
                <a:solidFill>
                  <a:srgbClr val="002060"/>
                </a:solidFill>
              </a:rPr>
              <a:t> </a:t>
            </a:r>
            <a:r>
              <a:rPr lang="ru-RU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Вспомним</a:t>
            </a:r>
            <a:r>
              <a:rPr lang="ru-RU" sz="5900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…                              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00FF"/>
                </a:solidFill>
              </a:rPr>
              <a:t>                          </a:t>
            </a:r>
          </a:p>
          <a:p>
            <a:pPr>
              <a:lnSpc>
                <a:spcPct val="80000"/>
              </a:lnSpc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                                                                    </a:t>
            </a:r>
            <a:r>
              <a:rPr lang="ru-RU" sz="9600" i="1" dirty="0" smtClean="0">
                <a:solidFill>
                  <a:srgbClr val="002060"/>
                </a:solidFill>
              </a:rPr>
              <a:t>100%=1 </a:t>
            </a:r>
          </a:p>
          <a:p>
            <a:pPr>
              <a:lnSpc>
                <a:spcPct val="80000"/>
              </a:lnSpc>
              <a:buNone/>
            </a:pPr>
            <a:endParaRPr lang="ru-RU" sz="9600" i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8800" i="1" dirty="0" smtClean="0">
                <a:solidFill>
                  <a:srgbClr val="002060"/>
                </a:solidFill>
              </a:rPr>
              <a:t>                  </a:t>
            </a:r>
            <a:r>
              <a:rPr lang="ru-RU" sz="9600" i="1" dirty="0" smtClean="0">
                <a:solidFill>
                  <a:srgbClr val="002060"/>
                </a:solidFill>
              </a:rPr>
              <a:t>75%=0,75</a:t>
            </a:r>
            <a:r>
              <a:rPr lang="ru-RU" sz="8800" i="1" dirty="0" smtClean="0">
                <a:solidFill>
                  <a:srgbClr val="002060"/>
                </a:solidFill>
              </a:rPr>
              <a:t>   </a:t>
            </a:r>
          </a:p>
          <a:p>
            <a:pPr>
              <a:lnSpc>
                <a:spcPct val="80000"/>
              </a:lnSpc>
              <a:buNone/>
            </a:pPr>
            <a:endParaRPr lang="ru-RU" sz="8800" i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8800" i="1" dirty="0" smtClean="0">
                <a:solidFill>
                  <a:srgbClr val="002060"/>
                </a:solidFill>
              </a:rPr>
              <a:t>            </a:t>
            </a:r>
            <a:r>
              <a:rPr lang="ru-RU" sz="9600" i="1" dirty="0" smtClean="0">
                <a:solidFill>
                  <a:srgbClr val="002060"/>
                </a:solidFill>
              </a:rPr>
              <a:t>50%=0,5</a:t>
            </a:r>
          </a:p>
          <a:p>
            <a:pPr>
              <a:lnSpc>
                <a:spcPct val="80000"/>
              </a:lnSpc>
              <a:buNone/>
            </a:pPr>
            <a:endParaRPr lang="ru-RU" sz="8800" i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8800" i="1" dirty="0" smtClean="0">
                <a:solidFill>
                  <a:srgbClr val="002060"/>
                </a:solidFill>
              </a:rPr>
              <a:t>    </a:t>
            </a:r>
            <a:r>
              <a:rPr lang="ru-RU" sz="9600" i="1" dirty="0">
                <a:solidFill>
                  <a:srgbClr val="002060"/>
                </a:solidFill>
              </a:rPr>
              <a:t>2</a:t>
            </a:r>
            <a:r>
              <a:rPr lang="ru-RU" sz="9600" i="1" dirty="0" smtClean="0">
                <a:solidFill>
                  <a:srgbClr val="002060"/>
                </a:solidFill>
              </a:rPr>
              <a:t>5%=0,25</a:t>
            </a:r>
            <a:r>
              <a:rPr lang="ru-RU" sz="2800" i="1" dirty="0" smtClean="0">
                <a:solidFill>
                  <a:srgbClr val="002060"/>
                </a:solidFill>
              </a:rPr>
              <a:t>   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4" name="Line 83"/>
          <p:cNvSpPr>
            <a:spLocks noChangeShapeType="1"/>
          </p:cNvSpPr>
          <p:nvPr/>
        </p:nvSpPr>
        <p:spPr bwMode="auto">
          <a:xfrm>
            <a:off x="928662" y="2928934"/>
            <a:ext cx="67691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5" name="AutoShape 51"/>
          <p:cNvCxnSpPr>
            <a:cxnSpLocks noChangeShapeType="1"/>
          </p:cNvCxnSpPr>
          <p:nvPr/>
        </p:nvCxnSpPr>
        <p:spPr bwMode="auto">
          <a:xfrm>
            <a:off x="928662" y="4643446"/>
            <a:ext cx="6769100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</p:cxnSp>
      <p:sp>
        <p:nvSpPr>
          <p:cNvPr id="6" name="Line 67"/>
          <p:cNvSpPr>
            <a:spLocks noChangeShapeType="1"/>
          </p:cNvSpPr>
          <p:nvPr/>
        </p:nvSpPr>
        <p:spPr bwMode="auto">
          <a:xfrm>
            <a:off x="928662" y="4643446"/>
            <a:ext cx="3455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8" name="AutoShape 53"/>
          <p:cNvCxnSpPr>
            <a:cxnSpLocks noChangeShapeType="1"/>
          </p:cNvCxnSpPr>
          <p:nvPr/>
        </p:nvCxnSpPr>
        <p:spPr bwMode="auto">
          <a:xfrm>
            <a:off x="928662" y="3786190"/>
            <a:ext cx="6769100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</p:cxnSp>
      <p:cxnSp>
        <p:nvCxnSpPr>
          <p:cNvPr id="9" name="AutoShape 52"/>
          <p:cNvCxnSpPr>
            <a:cxnSpLocks noChangeShapeType="1"/>
          </p:cNvCxnSpPr>
          <p:nvPr/>
        </p:nvCxnSpPr>
        <p:spPr bwMode="auto">
          <a:xfrm>
            <a:off x="928662" y="5643578"/>
            <a:ext cx="6769100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</p:cxnSp>
      <p:sp>
        <p:nvSpPr>
          <p:cNvPr id="11" name="Line 74"/>
          <p:cNvSpPr>
            <a:spLocks noChangeShapeType="1"/>
          </p:cNvSpPr>
          <p:nvPr/>
        </p:nvSpPr>
        <p:spPr bwMode="auto">
          <a:xfrm>
            <a:off x="928662" y="5643578"/>
            <a:ext cx="18716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81"/>
          <p:cNvSpPr>
            <a:spLocks noChangeShapeType="1"/>
          </p:cNvSpPr>
          <p:nvPr/>
        </p:nvSpPr>
        <p:spPr bwMode="auto">
          <a:xfrm>
            <a:off x="928662" y="3786190"/>
            <a:ext cx="52562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Вспомним</a:t>
            </a:r>
            <a:r>
              <a:rPr lang="ru-RU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обратить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десятичную дробь в проценты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надо ее умножить на 100 .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Например:</a:t>
            </a:r>
          </a:p>
          <a:p>
            <a:pPr>
              <a:buNone/>
            </a:pPr>
            <a:r>
              <a:rPr lang="ru-RU" sz="1600" dirty="0" smtClean="0"/>
              <a:t>                               </a:t>
            </a:r>
            <a:r>
              <a:rPr lang="ru-RU" sz="1600" dirty="0" smtClean="0">
                <a:solidFill>
                  <a:srgbClr val="FF0000"/>
                </a:solidFill>
              </a:rPr>
              <a:t>1 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×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 100 % = 100 %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                                                             0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,</a:t>
            </a:r>
            <a:r>
              <a:rPr lang="ru-RU" sz="1600" dirty="0">
                <a:solidFill>
                  <a:srgbClr val="FF0000"/>
                </a:solidFill>
                <a:cs typeface="Arial" charset="0"/>
              </a:rPr>
              <a:t>5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7 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×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 100 % = 57 %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                                                                                            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,4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 × 100 % = 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4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 %</a:t>
            </a:r>
          </a:p>
          <a:p>
            <a:pPr>
              <a:lnSpc>
                <a:spcPct val="9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                                                                                                                                 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 0,00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4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 × 100 % = 0,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4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%</a:t>
            </a:r>
            <a:endParaRPr lang="ru-RU" sz="1600" dirty="0" smtClean="0">
              <a:solidFill>
                <a:srgbClr val="FF0000"/>
              </a:solidFill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ru-RU" sz="1600" dirty="0" smtClean="0"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Чтобы перевести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проценты в десятичную дробь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надо разделить</a:t>
            </a:r>
          </a:p>
          <a:p>
            <a:pPr>
              <a:lnSpc>
                <a:spcPct val="90000"/>
              </a:lnSpc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число процентов на 100.</a:t>
            </a:r>
          </a:p>
          <a:p>
            <a:pPr>
              <a:lnSpc>
                <a:spcPct val="90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Например :</a:t>
            </a:r>
          </a:p>
          <a:p>
            <a:pPr>
              <a:lnSpc>
                <a:spcPct val="90000"/>
              </a:lnSpc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                                7% = 7 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:</a:t>
            </a:r>
            <a:r>
              <a:rPr lang="ru-RU" sz="1600" dirty="0" smtClean="0">
                <a:solidFill>
                  <a:srgbClr val="FF0000"/>
                </a:solidFill>
              </a:rPr>
              <a:t> 100 = 0,07</a:t>
            </a:r>
          </a:p>
          <a:p>
            <a:pPr>
              <a:lnSpc>
                <a:spcPct val="90000"/>
              </a:lnSpc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                                                             42% = 42 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: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 100 = 0,42</a:t>
            </a:r>
          </a:p>
          <a:p>
            <a:pPr>
              <a:lnSpc>
                <a:spcPct val="90000"/>
              </a:lnSpc>
              <a:buNone/>
            </a:pP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                                                                                               123% = 123: 100 = 1,23</a:t>
            </a:r>
          </a:p>
          <a:p>
            <a:pPr>
              <a:lnSpc>
                <a:spcPct val="90000"/>
              </a:lnSpc>
              <a:buNone/>
            </a:pP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                                                                                                                                  </a:t>
            </a:r>
            <a:r>
              <a:rPr lang="ru-RU" sz="1600" dirty="0">
                <a:solidFill>
                  <a:srgbClr val="FF0000"/>
                </a:solidFill>
                <a:cs typeface="Arial" charset="0"/>
              </a:rPr>
              <a:t>8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,5% = 8,5 : 100 = 0,085</a:t>
            </a:r>
          </a:p>
          <a:p>
            <a:pPr>
              <a:buNone/>
            </a:pPr>
            <a:endParaRPr lang="ru-RU" sz="1600" dirty="0"/>
          </a:p>
        </p:txBody>
      </p:sp>
      <p:pic>
        <p:nvPicPr>
          <p:cNvPr id="5" name="Picture 4" descr="GIF (875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57166"/>
            <a:ext cx="207170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 №1.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Запишите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виде десятичной дроби: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1)  45%         2)  123%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процентах десятичные дроби: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3) 0,87          4) 0,07         5) 2,672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ответам найдите букву и прочитайте слово…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12,3-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4,5-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87%-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70%-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1,23-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26,72-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7%-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0,45-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8,7%-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267,2-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GIF (375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71480"/>
            <a:ext cx="1643074" cy="162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Ответ…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ЭЙЛЕР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                             Леонард Эйлер</a:t>
            </a:r>
          </a:p>
          <a:p>
            <a:pPr>
              <a:buNone/>
            </a:pPr>
            <a:r>
              <a:rPr lang="ru-RU" sz="3600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                              1707 – 1783гг.</a:t>
            </a:r>
          </a:p>
          <a:p>
            <a:pPr>
              <a:buNone/>
            </a:pPr>
            <a:endParaRPr lang="ru-RU" sz="3600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В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1725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г. в Санкт-Петербурге по указу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Петра </a:t>
            </a:r>
            <a:r>
              <a:rPr lang="en-US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I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открылась Академия наук, т. к. ученых в России не</a:t>
            </a:r>
          </a:p>
          <a:p>
            <a:pPr>
              <a:buNone/>
            </a:pPr>
            <a:r>
              <a:rPr lang="ru-RU" sz="2800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ватало, были приглашены ученые из-за границы. Среди них</a:t>
            </a:r>
          </a:p>
          <a:p>
            <a:pPr>
              <a:buNone/>
            </a:pPr>
            <a:r>
              <a:rPr lang="ru-RU" sz="2800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б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ыл  математик  из Швейцарии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Леонард Эйлер.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Россия стала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ему второй Родиной. Он написал более 800 научных трудов. </a:t>
            </a:r>
            <a:endParaRPr lang="ru-RU" sz="28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http://history-persons.ru/wp-content/uploads/2012/04/img4f8426a79e0d4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14356"/>
            <a:ext cx="2214578" cy="3071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на проценты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428596" y="2000240"/>
            <a:ext cx="3357554" cy="1785950"/>
          </a:xfrm>
          <a:prstGeom prst="ribb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Нахождение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роби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числа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% от числа ).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786050" y="3929066"/>
            <a:ext cx="3500462" cy="1785950"/>
          </a:xfrm>
          <a:prstGeom prst="ribb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 % 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составляет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одно число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от другого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5286380" y="2000240"/>
            <a:ext cx="3328982" cy="1714512"/>
          </a:xfrm>
          <a:prstGeom prst="ribb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Нахождение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числа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по его дроби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( по его % )</a:t>
            </a:r>
            <a:r>
              <a:rPr lang="ru-RU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000760" y="1285860"/>
            <a:ext cx="857256" cy="7143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679025" y="2250273"/>
            <a:ext cx="178595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679819" y="2249479"/>
            <a:ext cx="178595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2143108" y="1285860"/>
            <a:ext cx="1071570" cy="71438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Нахождение дроби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числа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% от числа ).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поле, площадь которого 620 га,                       100% - 620 га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работали хлопкоуборочные машины.      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сутки они убрали 15% всего поля.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15% -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гектаров хлопка убрали за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сутки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способ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457200" indent="-457200">
              <a:buAutoNum type="arabicParenR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620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= 6,2 (га)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- 1 %               1)   15% = 0,15  </a:t>
            </a:r>
          </a:p>
          <a:p>
            <a:pPr marL="457200" indent="-457200">
              <a:buAutoNum type="arabicParenR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6,2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 =  93 (га)  - 15%               2)   620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0,15 =  93 (га)  -  15%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хлопка убрали за сутки  93 гектара.                                           </a:t>
            </a:r>
            <a:r>
              <a:rPr lang="ru-RU" sz="2400" i="1" dirty="0" smtClean="0">
                <a:solidFill>
                  <a:srgbClr val="002060"/>
                </a:solidFill>
                <a:latin typeface="Monotype Corsiva" pitchFamily="66" charset="0"/>
              </a:rPr>
              <a:t>      </a:t>
            </a:r>
            <a:endParaRPr lang="ru-RU" sz="2400" i="1" dirty="0">
              <a:latin typeface="Monotype Corsiva" pitchFamily="66" charset="0"/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4" name="AutoShape 52"/>
          <p:cNvCxnSpPr>
            <a:cxnSpLocks noChangeShapeType="1"/>
          </p:cNvCxnSpPr>
          <p:nvPr/>
        </p:nvCxnSpPr>
        <p:spPr bwMode="auto">
          <a:xfrm>
            <a:off x="4857752" y="2786058"/>
            <a:ext cx="3357586" cy="1588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3" name="Прямая соединительная линия 12"/>
          <p:cNvCxnSpPr/>
          <p:nvPr/>
        </p:nvCxnSpPr>
        <p:spPr>
          <a:xfrm>
            <a:off x="4857752" y="2786058"/>
            <a:ext cx="92869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GIF (875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71480"/>
            <a:ext cx="142876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1119</Words>
  <Application>Microsoft Office PowerPoint</Application>
  <PresentationFormat>Экран (4:3)</PresentationFormat>
  <Paragraphs>204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  «Гений состоит из  1%  вдохновения и  99%  потения.»                                                                                     Томас Эдисон </vt:lpstr>
      <vt:lpstr>              Немного истории…</vt:lpstr>
      <vt:lpstr> Так как 1% равен сотой части величины,  то вся величина равна 100 %. </vt:lpstr>
      <vt:lpstr>Вспомним…</vt:lpstr>
      <vt:lpstr>Тест №1.         Запишите</vt:lpstr>
      <vt:lpstr>        Ответ…</vt:lpstr>
      <vt:lpstr>Задачи на проценты</vt:lpstr>
      <vt:lpstr>Нахождение дроби от числа ( % от числа ).</vt:lpstr>
      <vt:lpstr>Нахождение дроби от числа ( % от числа ).</vt:lpstr>
      <vt:lpstr>Ответ…</vt:lpstr>
      <vt:lpstr>Нахождение числа по его дроби ( по его % ).</vt:lpstr>
      <vt:lpstr>Нахождение числа по его дроби ( по его % ).</vt:lpstr>
      <vt:lpstr>Ответ…</vt:lpstr>
      <vt:lpstr>Сколько % составляет одно число от другого.</vt:lpstr>
      <vt:lpstr>Сколько % составляет одно число от другого.</vt:lpstr>
      <vt:lpstr>Ответ…</vt:lpstr>
      <vt:lpstr> Подведение итогов.    Кто сколько решил правильно задач?                В чем были трудности?    Что понравилось?  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Tata</cp:lastModifiedBy>
  <cp:revision>109</cp:revision>
  <dcterms:created xsi:type="dcterms:W3CDTF">2012-08-11T08:21:22Z</dcterms:created>
  <dcterms:modified xsi:type="dcterms:W3CDTF">2013-04-18T20:31:55Z</dcterms:modified>
</cp:coreProperties>
</file>