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58" r:id="rId4"/>
    <p:sldId id="259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90" r:id="rId21"/>
    <p:sldId id="280" r:id="rId22"/>
    <p:sldId id="279" r:id="rId23"/>
    <p:sldId id="282" r:id="rId24"/>
    <p:sldId id="281" r:id="rId25"/>
    <p:sldId id="283" r:id="rId26"/>
    <p:sldId id="284" r:id="rId27"/>
    <p:sldId id="285" r:id="rId28"/>
    <p:sldId id="286" r:id="rId29"/>
    <p:sldId id="29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653" autoAdjust="0"/>
    <p:restoredTop sz="94624" autoAdjust="0"/>
  </p:normalViewPr>
  <p:slideViewPr>
    <p:cSldViewPr>
      <p:cViewPr varScale="1">
        <p:scale>
          <a:sx n="67" d="100"/>
          <a:sy n="67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72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7000">
              <a:schemeClr val="accent4">
                <a:lumMod val="60000"/>
                <a:lumOff val="40000"/>
              </a:schemeClr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A77F0-D21F-4F5A-98F6-6A60684910C1}" type="datetimeFigureOut">
              <a:rPr lang="ru-RU" smtClean="0"/>
              <a:pPr/>
              <a:t>28.01.2013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96E60-D9E1-427C-BA7D-E42A390071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1428736"/>
            <a:ext cx="7772400" cy="3513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«Духовно – нравственное воспитание учащихся»</a:t>
            </a: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ru-RU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урок по музыке 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учитель: Назарова Марина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Васильевна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572660" y="4214818"/>
            <a:ext cx="414318" cy="566726"/>
          </a:xfrm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-2143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Рафаэль «Сикстинская мадонна»</a:t>
            </a:r>
            <a:endParaRPr lang="ru-RU" sz="3200" dirty="0"/>
          </a:p>
        </p:txBody>
      </p:sp>
      <p:pic>
        <p:nvPicPr>
          <p:cNvPr id="4" name="Содержимое 3" descr="raffaell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7454" y="785794"/>
            <a:ext cx="4554153" cy="607220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-214338"/>
            <a:ext cx="7772400" cy="1470025"/>
          </a:xfrm>
        </p:spPr>
        <p:txBody>
          <a:bodyPr/>
          <a:lstStyle/>
          <a:p>
            <a:r>
              <a:rPr lang="ru-RU" dirty="0" smtClean="0"/>
              <a:t>Богородице </a:t>
            </a:r>
            <a:r>
              <a:rPr lang="ru-RU" dirty="0" err="1" smtClean="0"/>
              <a:t>Дево</a:t>
            </a:r>
            <a:r>
              <a:rPr lang="ru-RU" dirty="0" smtClean="0"/>
              <a:t>, радуйся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643438" y="1214422"/>
            <a:ext cx="4143404" cy="5357850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Среди многих обращений к Богородице – </a:t>
            </a:r>
          </a:p>
          <a:p>
            <a:pPr algn="l"/>
            <a:r>
              <a:rPr lang="ru-RU" i="1" dirty="0" smtClean="0"/>
              <a:t>ДЕВА МАРИЯ,</a:t>
            </a:r>
          </a:p>
          <a:p>
            <a:pPr algn="l"/>
            <a:r>
              <a:rPr lang="ru-RU" i="1" dirty="0" smtClean="0"/>
              <a:t> ЦАРИЦА НЕБЕСНАЯ, </a:t>
            </a:r>
          </a:p>
          <a:p>
            <a:pPr algn="l"/>
            <a:r>
              <a:rPr lang="ru-RU" i="1" dirty="0" smtClean="0"/>
              <a:t>МАДОННА – </a:t>
            </a:r>
          </a:p>
          <a:p>
            <a:pPr algn="l"/>
            <a:r>
              <a:rPr lang="ru-RU" i="1" dirty="0" smtClean="0"/>
              <a:t>есть обращение: </a:t>
            </a:r>
          </a:p>
          <a:p>
            <a:pPr algn="l"/>
            <a:r>
              <a:rPr lang="ru-RU" i="1" dirty="0" smtClean="0"/>
              <a:t>ВСЕПЕТАЯ</a:t>
            </a:r>
            <a:r>
              <a:rPr lang="ru-RU" sz="2000" i="1" dirty="0" smtClean="0"/>
              <a:t>.</a:t>
            </a:r>
            <a:endParaRPr lang="ru-RU" sz="2000" dirty="0"/>
          </a:p>
        </p:txBody>
      </p:sp>
      <p:pic>
        <p:nvPicPr>
          <p:cNvPr id="5" name="Содержимое 4" descr="37354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4071966" cy="5364685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С. В. Рахманинов (1873 – 1943)</a:t>
            </a:r>
            <a:endParaRPr lang="ru-RU" dirty="0"/>
          </a:p>
        </p:txBody>
      </p:sp>
      <p:pic>
        <p:nvPicPr>
          <p:cNvPr id="4" name="Содержимое 3" descr="1280677668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500174"/>
            <a:ext cx="4004009" cy="508445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«Утоли мои печали» Икона </a:t>
            </a:r>
            <a:endParaRPr lang="ru-RU" dirty="0"/>
          </a:p>
        </p:txBody>
      </p:sp>
      <p:pic>
        <p:nvPicPr>
          <p:cNvPr id="4" name="Содержимое 3" descr="icon_utoli_moya_pechali_320x4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996732"/>
            <a:ext cx="4286280" cy="573289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«Благоуханный цвет»  Икона</a:t>
            </a:r>
            <a:endParaRPr lang="ru-RU" dirty="0"/>
          </a:p>
        </p:txBody>
      </p:sp>
      <p:pic>
        <p:nvPicPr>
          <p:cNvPr id="4" name="Содержимое 3" descr="icon_bogorodiza_29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000108"/>
            <a:ext cx="4000527" cy="5608216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/>
              <a:t>«Нечаянная радость»  Икона</a:t>
            </a:r>
            <a:endParaRPr lang="ru-RU" dirty="0"/>
          </a:p>
        </p:txBody>
      </p:sp>
      <p:pic>
        <p:nvPicPr>
          <p:cNvPr id="4" name="Содержимое 3" descr="68166324_1292965593_1197552068_ib243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1210219"/>
            <a:ext cx="4143404" cy="548391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dirty="0" smtClean="0"/>
              <a:t>«Милостивая»  Икона</a:t>
            </a:r>
            <a:endParaRPr lang="ru-RU" dirty="0"/>
          </a:p>
        </p:txBody>
      </p:sp>
      <p:pic>
        <p:nvPicPr>
          <p:cNvPr id="4" name="Содержимое 3" descr="cat2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214422"/>
            <a:ext cx="4857784" cy="541591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2971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«Всех скорбящих радость»  Икона</a:t>
            </a:r>
            <a:endParaRPr lang="ru-RU" dirty="0"/>
          </a:p>
        </p:txBody>
      </p:sp>
      <p:pic>
        <p:nvPicPr>
          <p:cNvPr id="4" name="Содержимое 3" descr="vseh-skorbyaschih-radost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08" y="1036835"/>
            <a:ext cx="4857784" cy="5652694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00042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Древнейшая песнь материнства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4348" y="2000240"/>
            <a:ext cx="7715304" cy="435771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Особенно близка сердцу русского человека икона Богоматери Владимирской – небесной заступницы Москвы. Эта икона – величайшая святыня Руси.</a:t>
            </a:r>
          </a:p>
          <a:p>
            <a:r>
              <a:rPr lang="ru-RU" dirty="0" smtClean="0"/>
              <a:t>Недаром Россию называют домом Богородицы.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«Богоматерь Владимирская» Икона.</a:t>
            </a:r>
            <a:endParaRPr lang="ru-RU" dirty="0"/>
          </a:p>
        </p:txBody>
      </p:sp>
      <p:pic>
        <p:nvPicPr>
          <p:cNvPr id="4" name="Содержимое 3" descr="image001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71802" y="1500174"/>
            <a:ext cx="3286138" cy="5159237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Цель урока: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Обобщение материала по теме «О России петь, что стремиться в храм…» (Духовная музыка в начальной школе).</a:t>
            </a:r>
            <a:endParaRPr lang="ru-RU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Тропарь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Тропарь в православном богослужении – краткое молитвенное песнопение, в котором раскрывается сущность праздника или прославляется священное лицо.</a:t>
            </a:r>
            <a:endParaRPr lang="ru-RU" sz="40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Тихая моя, нежная моя, добрая моя мама!</a:t>
            </a:r>
            <a:endParaRPr lang="ru-RU" dirty="0"/>
          </a:p>
        </p:txBody>
      </p:sp>
      <p:pic>
        <p:nvPicPr>
          <p:cNvPr id="4" name="Содержимое 3" descr="72889368_Mat_igrayuschaya_so_svoim_rebenko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1500174"/>
            <a:ext cx="6215106" cy="5075218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929850" y="1428736"/>
            <a:ext cx="411482" cy="106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Pierre-Auguste_Renoir_09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357166"/>
            <a:ext cx="7799791" cy="6182011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01222" y="785794"/>
            <a:ext cx="5429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rm_19_3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211886"/>
            <a:ext cx="4572032" cy="654247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36" y="1000108"/>
            <a:ext cx="5429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1322511270_c2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62797"/>
            <a:ext cx="4572032" cy="657846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9501222" y="1500174"/>
            <a:ext cx="400024" cy="65404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70450386_1297276234_d678ab2cd80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85728"/>
            <a:ext cx="8596660" cy="635798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9784" y="714356"/>
            <a:ext cx="685776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0-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5984" y="214290"/>
            <a:ext cx="4826230" cy="643497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0" y="1285860"/>
            <a:ext cx="1042966" cy="86834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74093032_06_Rossi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315" y="428604"/>
            <a:ext cx="8651403" cy="6072230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400" i="1" dirty="0" smtClean="0"/>
              <a:t>Земля, Родина, Природа, Красота, Любовь </a:t>
            </a:r>
            <a:r>
              <a:rPr lang="ru-RU" sz="2400" dirty="0" smtClean="0"/>
              <a:t>–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каждое  из этих слов можно соединить со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словами: </a:t>
            </a:r>
            <a:r>
              <a:rPr lang="ru-RU" sz="2400" i="1" dirty="0" smtClean="0"/>
              <a:t>Матушка, мать, материнская. </a:t>
            </a:r>
            <a:r>
              <a:rPr lang="ru-RU" sz="2400" dirty="0" smtClean="0"/>
              <a:t>Ведь все </a:t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самое дорогое, родное, святое связано с мамой.</a:t>
            </a:r>
            <a:endParaRPr lang="ru-RU" sz="2400" dirty="0"/>
          </a:p>
        </p:txBody>
      </p:sp>
      <p:pic>
        <p:nvPicPr>
          <p:cNvPr id="7" name="Содержимое 6" descr="0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3143248"/>
            <a:ext cx="4993992" cy="3436233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Подобрать примеры песен, стихов, картин, фильмов о маме.</a:t>
            </a:r>
            <a:endParaRPr lang="ru-RU" sz="2800" dirty="0"/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357166"/>
            <a:ext cx="8229600" cy="135732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Задачи урока:</a:t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Образовательные: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5"/>
            <a:ext cx="8229600" cy="464347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dirty="0" smtClean="0"/>
              <a:t>Отработка, самостоятельно применять ранее полученные знания;</a:t>
            </a:r>
          </a:p>
          <a:p>
            <a:r>
              <a:rPr lang="ru-RU" dirty="0" smtClean="0"/>
              <a:t>Сравнение и сопоставление различных музыкальных произведений;</a:t>
            </a:r>
          </a:p>
          <a:p>
            <a:r>
              <a:rPr lang="ru-RU" dirty="0" smtClean="0"/>
              <a:t>Актуализация  жизненно-музыкальных впечатление учащихся с православной культурой;</a:t>
            </a:r>
          </a:p>
          <a:p>
            <a:r>
              <a:rPr lang="ru-RU" dirty="0" smtClean="0"/>
              <a:t>Роль музыки в раскрытии образов  духовной и светской культуры;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5721" y="2786059"/>
            <a:ext cx="8586791" cy="10001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Воспитательные: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500043"/>
            <a:ext cx="8572560" cy="164307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3200" dirty="0" smtClean="0"/>
              <a:t>Умение различать жанры церковной и светской музыки;</a:t>
            </a:r>
          </a:p>
          <a:p>
            <a:r>
              <a:rPr lang="ru-RU" sz="3200" dirty="0" smtClean="0"/>
              <a:t>Вокально-хоровая работа</a:t>
            </a: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85720" y="4572009"/>
            <a:ext cx="8572560" cy="178595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3200" dirty="0" smtClean="0"/>
              <a:t>Эмоционально-целостное восприятие духовной и светской музыки;</a:t>
            </a:r>
          </a:p>
          <a:p>
            <a:r>
              <a:rPr lang="ru-RU" sz="3200" dirty="0" smtClean="0"/>
              <a:t>Многообразие чувств и эмоций;</a:t>
            </a:r>
            <a:endParaRPr lang="ru-RU" sz="3200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</a:rPr>
              <a:t>Развивающие: </a:t>
            </a:r>
            <a:endParaRPr lang="ru-RU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Формирование обще-учебных навыков: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Учебно-организационных,</a:t>
            </a:r>
          </a:p>
          <a:p>
            <a:pPr algn="ctr">
              <a:buNone/>
            </a:pPr>
            <a:r>
              <a:rPr lang="ru-RU" dirty="0" smtClean="0"/>
              <a:t>Учебно-информационных,</a:t>
            </a:r>
          </a:p>
          <a:p>
            <a:pPr algn="ctr">
              <a:buNone/>
            </a:pPr>
            <a:r>
              <a:rPr lang="ru-RU" dirty="0" smtClean="0"/>
              <a:t>Учебно-интеллектуальных,</a:t>
            </a:r>
          </a:p>
          <a:p>
            <a:pPr algn="ctr">
              <a:buNone/>
            </a:pPr>
            <a:r>
              <a:rPr lang="ru-RU" dirty="0" smtClean="0"/>
              <a:t>Учебно-коммуникативных.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Благовещение.</a:t>
            </a:r>
            <a:endParaRPr lang="ru-RU" dirty="0"/>
          </a:p>
        </p:txBody>
      </p:sp>
      <p:pic>
        <p:nvPicPr>
          <p:cNvPr id="4" name="Содержимое 3" descr="blagovesh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556" y="2357431"/>
            <a:ext cx="8899600" cy="4057202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И.С. Бах (1685-1750)</a:t>
            </a:r>
            <a:br>
              <a:rPr lang="ru-RU" dirty="0" smtClean="0"/>
            </a:br>
            <a:r>
              <a:rPr lang="ru-RU" dirty="0" smtClean="0"/>
              <a:t>Прелюдия – До мажор </a:t>
            </a:r>
            <a:endParaRPr lang="ru-RU" dirty="0"/>
          </a:p>
        </p:txBody>
      </p:sp>
      <p:pic>
        <p:nvPicPr>
          <p:cNvPr id="6" name="Содержимое 5" descr="5c519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3273" y="1600201"/>
            <a:ext cx="3690431" cy="5159221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Образ Матери в музыке, литературе и живописи.</a:t>
            </a:r>
            <a:endParaRPr lang="ru-RU" dirty="0"/>
          </a:p>
        </p:txBody>
      </p:sp>
      <p:pic>
        <p:nvPicPr>
          <p:cNvPr id="5" name="Содержимое 4" descr="i_1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785927"/>
            <a:ext cx="2643175" cy="3487738"/>
          </a:xfrm>
        </p:spPr>
      </p:pic>
      <p:pic>
        <p:nvPicPr>
          <p:cNvPr id="6" name="Содержимое 4" descr="i_19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951" y="1928802"/>
            <a:ext cx="2571768" cy="3429024"/>
          </a:xfrm>
          <a:prstGeom prst="rect">
            <a:avLst/>
          </a:prstGeom>
        </p:spPr>
      </p:pic>
      <p:pic>
        <p:nvPicPr>
          <p:cNvPr id="7" name="Содержимое 4" descr="i_19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5" y="3000372"/>
            <a:ext cx="2571768" cy="3429024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Радуйся Мария!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1643050"/>
            <a:ext cx="4786314" cy="5000660"/>
          </a:xfrm>
        </p:spPr>
        <p:txBody>
          <a:bodyPr>
            <a:normAutofit/>
          </a:bodyPr>
          <a:lstStyle/>
          <a:p>
            <a:pPr algn="r"/>
            <a:endParaRPr lang="ru-RU" sz="1600" dirty="0" smtClean="0"/>
          </a:p>
          <a:p>
            <a:pPr algn="r"/>
            <a:r>
              <a:rPr lang="ru-RU" sz="2400" dirty="0" smtClean="0"/>
              <a:t>Она идет, хвале внимая,</a:t>
            </a:r>
          </a:p>
          <a:p>
            <a:pPr algn="r"/>
            <a:r>
              <a:rPr lang="ru-RU" sz="2400" dirty="0" smtClean="0"/>
              <a:t>Благим покрытая смиреньем,</a:t>
            </a:r>
          </a:p>
          <a:p>
            <a:pPr algn="r"/>
            <a:r>
              <a:rPr lang="ru-RU" sz="2400" dirty="0" smtClean="0"/>
              <a:t>Как бы небесное виденье</a:t>
            </a:r>
          </a:p>
          <a:p>
            <a:pPr algn="r"/>
            <a:r>
              <a:rPr lang="ru-RU" sz="2400" dirty="0" smtClean="0"/>
              <a:t>Собою на земле являя…</a:t>
            </a:r>
          </a:p>
          <a:p>
            <a:pPr algn="r"/>
            <a:r>
              <a:rPr lang="ru-RU" sz="2400" dirty="0" smtClean="0"/>
              <a:t>              </a:t>
            </a:r>
          </a:p>
          <a:p>
            <a:pPr algn="r"/>
            <a:r>
              <a:rPr lang="ru-RU" sz="2400" i="1" dirty="0" smtClean="0"/>
              <a:t>           Данте</a:t>
            </a:r>
            <a:endParaRPr lang="ru-RU" sz="2400" i="1" dirty="0"/>
          </a:p>
        </p:txBody>
      </p:sp>
      <p:pic>
        <p:nvPicPr>
          <p:cNvPr id="4" name="Содержимое 3" descr="1222408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286380" y="3929066"/>
            <a:ext cx="3686203" cy="2611979"/>
          </a:xfr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917</TotalTime>
  <Words>291</Words>
  <Application>Microsoft Office PowerPoint</Application>
  <PresentationFormat>Экран (4:3)</PresentationFormat>
  <Paragraphs>56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«Духовно – нравственное воспитание учащихся»  урок по музыке  учитель: Назарова Марина Васильевна</vt:lpstr>
      <vt:lpstr>Цель урока:</vt:lpstr>
      <vt:lpstr>Задачи урока: Образовательные:</vt:lpstr>
      <vt:lpstr>Воспитательные: </vt:lpstr>
      <vt:lpstr>Развивающие: </vt:lpstr>
      <vt:lpstr>Благовещение.</vt:lpstr>
      <vt:lpstr>И.С. Бах (1685-1750) Прелюдия – До мажор </vt:lpstr>
      <vt:lpstr>Образ Матери в музыке, литературе и живописи.</vt:lpstr>
      <vt:lpstr>Радуйся Мария!</vt:lpstr>
      <vt:lpstr>Рафаэль «Сикстинская мадонна»</vt:lpstr>
      <vt:lpstr>Богородице Дево, радуйся</vt:lpstr>
      <vt:lpstr>С. В. Рахманинов (1873 – 1943)</vt:lpstr>
      <vt:lpstr>«Утоли мои печали» Икона </vt:lpstr>
      <vt:lpstr>«Благоуханный цвет»  Икона</vt:lpstr>
      <vt:lpstr>«Нечаянная радость»  Икона</vt:lpstr>
      <vt:lpstr>«Милостивая»  Икона</vt:lpstr>
      <vt:lpstr>«Всех скорбящих радость»  Икона</vt:lpstr>
      <vt:lpstr>Древнейшая песнь материнства</vt:lpstr>
      <vt:lpstr>«Богоматерь Владимирская» Икона.</vt:lpstr>
      <vt:lpstr>Тропарь</vt:lpstr>
      <vt:lpstr>Тихая моя, нежная моя, добрая моя мама!</vt:lpstr>
      <vt:lpstr>Слайд 22</vt:lpstr>
      <vt:lpstr>Слайд 23</vt:lpstr>
      <vt:lpstr>Слайд 24</vt:lpstr>
      <vt:lpstr>Слайд 25</vt:lpstr>
      <vt:lpstr>Слайд 26</vt:lpstr>
      <vt:lpstr>Слайд 27</vt:lpstr>
      <vt:lpstr>      Земля, Родина, Природа, Красота, Любовь –   каждое  из этих слов можно соединить со   словами: Матушка, мать, материнская. Ведь все   самое дорогое, родное, святое связано с мамой.</vt:lpstr>
      <vt:lpstr>Домашнее задание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гимназия «Эллада» во имя Святых Кирилла и Мефодия  «Духовно – нравственное воспитание учащихся»  Открытый урок по музыке  учитель: Назарова Марина Васильевна.  Москва 14 декабря 2011 года.</dc:title>
  <dc:creator>Александр</dc:creator>
  <cp:lastModifiedBy>Александр</cp:lastModifiedBy>
  <cp:revision>88</cp:revision>
  <dcterms:created xsi:type="dcterms:W3CDTF">2011-12-09T15:07:51Z</dcterms:created>
  <dcterms:modified xsi:type="dcterms:W3CDTF">2013-01-28T19:05:45Z</dcterms:modified>
</cp:coreProperties>
</file>