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6" r:id="rId3"/>
    <p:sldId id="262" r:id="rId4"/>
    <p:sldId id="258" r:id="rId5"/>
    <p:sldId id="263" r:id="rId6"/>
    <p:sldId id="259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DB7"/>
    <a:srgbClr val="0F65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70E24-2E57-434A-8F16-D06F4CC2591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6D895-53E2-401F-A482-B931AF9FA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D895-53E2-401F-A482-B931AF9FA8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3485">
            <a:off x="4786314" y="571480"/>
            <a:ext cx="3643338" cy="2541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6763">
            <a:off x="5204325" y="3705277"/>
            <a:ext cx="3429024" cy="2498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329642" cy="6143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Да, так уж устроено у людей,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Хотите вы этого, не хотите  ли,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Но только родители любят детей 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Чуть больше, чем дети родителей.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И всё же – не стоит детей корить, 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Когда-то и им малышей растить,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Всё перечувствовать и пережить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И побывать в «стариках» и «предках».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                                                       Э. Асадов</a:t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Gabriola" pitchFamily="82" charset="0"/>
              </a:rPr>
            </a:br>
            <a:endParaRPr lang="ru-RU" b="1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ОБЩЕСТВОЗНАНИЕ\конвенция.jpg"/>
          <p:cNvPicPr>
            <a:picLocks noChangeAspect="1" noChangeArrowheads="1"/>
          </p:cNvPicPr>
          <p:nvPr/>
        </p:nvPicPr>
        <p:blipFill>
          <a:blip r:embed="rId2"/>
          <a:srcRect l="6429" r="9999"/>
          <a:stretch>
            <a:fillRect/>
          </a:stretch>
        </p:blipFill>
        <p:spPr bwMode="auto">
          <a:xfrm rot="587904">
            <a:off x="4088342" y="3750884"/>
            <a:ext cx="2440904" cy="29207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77867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Стратегии поведения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конфликте: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592980">
            <a:off x="206277" y="2456886"/>
            <a:ext cx="40911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компромисс, 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сотрудничество</a:t>
            </a:r>
            <a:endParaRPr lang="ru-RU" sz="3600" b="1" cap="none" spc="0" dirty="0">
              <a:ln w="1905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470828">
            <a:off x="4608899" y="2054538"/>
            <a:ext cx="40863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принуждение,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конфронтация,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уклонение</a:t>
            </a:r>
            <a:endParaRPr lang="ru-RU" sz="3600" b="1" cap="none" spc="0" dirty="0">
              <a:ln w="17780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1" name="Picture 3" descr="D:\ОБЩЕСТВОЗНАНИЕ\кодек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41138">
            <a:off x="3091716" y="4193069"/>
            <a:ext cx="1358794" cy="21876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64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4500570"/>
            <a:ext cx="6529390" cy="153717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Родители и дети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928670"/>
            <a:ext cx="4857752" cy="3532911"/>
          </a:xfrm>
          <a:prstGeom prst="ellips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14290"/>
            <a:ext cx="4122773" cy="29520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14290"/>
            <a:ext cx="3982426" cy="292895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56368"/>
            <a:ext cx="3714744" cy="2701632"/>
          </a:xfrm>
          <a:prstGeom prst="ellips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20349175">
            <a:off x="189852" y="4312959"/>
            <a:ext cx="79480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istral" pitchFamily="66" charset="0"/>
              </a:rPr>
              <a:t>Дети + родители = семья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429288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atin typeface="Gabriola" pitchFamily="82" charset="0"/>
              </a:rPr>
              <a:t/>
            </a:r>
            <a:br>
              <a:rPr lang="ru-RU" sz="5300" b="1" dirty="0" smtClean="0">
                <a:latin typeface="Gabriola" pitchFamily="82" charset="0"/>
              </a:rPr>
            </a:br>
            <a:r>
              <a:rPr lang="ru-RU" sz="5300" b="1" dirty="0" smtClean="0">
                <a:latin typeface="Gabriola" pitchFamily="82" charset="0"/>
              </a:rPr>
              <a:t>В глазах ребенка родители выступают как: </a:t>
            </a:r>
            <a:br>
              <a:rPr lang="ru-RU" sz="5300" b="1" dirty="0" smtClean="0">
                <a:latin typeface="Gabriola" pitchFamily="82" charset="0"/>
              </a:rPr>
            </a:br>
            <a:r>
              <a:rPr lang="ru-RU" sz="5300" b="1" dirty="0" smtClean="0">
                <a:latin typeface="Gabriola" pitchFamily="82" charset="0"/>
              </a:rPr>
              <a:t>- источник поддержки;</a:t>
            </a:r>
            <a:br>
              <a:rPr lang="ru-RU" sz="5300" b="1" dirty="0" smtClean="0">
                <a:latin typeface="Gabriola" pitchFamily="82" charset="0"/>
              </a:rPr>
            </a:br>
            <a:r>
              <a:rPr lang="ru-RU" sz="5300" b="1" dirty="0" smtClean="0">
                <a:latin typeface="Gabriola" pitchFamily="82" charset="0"/>
              </a:rPr>
              <a:t>- воплощение власти;</a:t>
            </a:r>
            <a:br>
              <a:rPr lang="ru-RU" sz="5300" b="1" dirty="0" smtClean="0">
                <a:latin typeface="Gabriola" pitchFamily="82" charset="0"/>
              </a:rPr>
            </a:br>
            <a:r>
              <a:rPr lang="ru-RU" sz="5300" b="1" dirty="0" smtClean="0">
                <a:latin typeface="Gabriola" pitchFamily="82" charset="0"/>
              </a:rPr>
              <a:t>- образец и пример для подражания;</a:t>
            </a:r>
            <a:br>
              <a:rPr lang="ru-RU" sz="5300" b="1" dirty="0" smtClean="0">
                <a:latin typeface="Gabriola" pitchFamily="82" charset="0"/>
              </a:rPr>
            </a:br>
            <a:r>
              <a:rPr lang="ru-RU" sz="5300" b="1" dirty="0" smtClean="0">
                <a:latin typeface="Gabriola" pitchFamily="82" charset="0"/>
              </a:rPr>
              <a:t>- старшие друзья и советчики.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БЩЕСТВОЗНАНИЕ\конфл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3929090" cy="28545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Но  бывает и так…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3929066"/>
            <a:ext cx="8039104" cy="20716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250DB7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Межличностный конфликт</a:t>
            </a:r>
            <a:r>
              <a:rPr kumimoji="0" lang="ru-RU" sz="4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F6511"/>
                </a:solidFill>
                <a:effectLst/>
                <a:uLnTx/>
                <a:uFillTx/>
                <a:latin typeface="Mistral" pitchFamily="66" charset="0"/>
                <a:ea typeface="+mj-ea"/>
                <a:cs typeface="+mj-cs"/>
              </a:rPr>
              <a:t>– столкновение личностей с разными целями, характерами и взглядами. </a:t>
            </a:r>
            <a:endParaRPr kumimoji="0" lang="ru-RU" sz="4000" b="0" i="0" u="none" strike="noStrike" kern="1200" cap="small" spc="0" normalizeH="0" baseline="0" noProof="0" dirty="0">
              <a:ln>
                <a:noFill/>
              </a:ln>
              <a:solidFill>
                <a:srgbClr val="0F6511"/>
              </a:solidFill>
              <a:effectLst/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нфликты между родителями и детьм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5357850" cy="4214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186766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Какие причины чаще</a:t>
            </a:r>
            <a:br>
              <a:rPr lang="ru-RU" i="1" dirty="0" smtClean="0"/>
            </a:br>
            <a:r>
              <a:rPr lang="ru-RU" i="1" dirty="0" smtClean="0"/>
              <a:t> всего провоцируют конфликтные ситуации?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Gabriola" pitchFamily="82" charset="0"/>
              </a:rPr>
              <a:t>Так как же правильно вести себя, чтобы общение с родителями не превратилось в сплошное высказывание упреков и нравоучений?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5357826"/>
            <a:ext cx="7786742" cy="1214446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правила общения вы можете предложить?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http://img0.liveinternet.ru/images/attach/c/4/79/688/79688994_1320348978_strogaya_mam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428868"/>
            <a:ext cx="314327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643050"/>
            <a:ext cx="77235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Уважение к родителям.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428868"/>
            <a:ext cx="79296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Признание собственных 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ошибок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643314"/>
            <a:ext cx="81147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Открытость и общительность.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500570"/>
            <a:ext cx="7451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Вежливость и тактичность.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357826"/>
            <a:ext cx="32367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5.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Терпение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642918"/>
            <a:ext cx="53014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Правила общения: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7467600" cy="24288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любой семье может возникнуть конфликт. И причины будут самые разные. Но бояться нужно не конфликтов, а неумения и нежелания их решать.</a:t>
            </a:r>
            <a:endParaRPr lang="ru-RU" dirty="0"/>
          </a:p>
        </p:txBody>
      </p:sp>
      <p:pic>
        <p:nvPicPr>
          <p:cNvPr id="1027" name="Picture 3" descr="D:\ОБЩЕСТВОЗНАНИЕ\конфл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18297"/>
            <a:ext cx="3857652" cy="289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308</TotalTime>
  <Words>128</Words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    Да, так уж устроено у людей, Хотите вы этого, не хотите  ли, Но только родители любят детей  Чуть больше, чем дети родителей. И всё же – не стоит детей корить,  Когда-то и им малышей растить, Всё перечувствовать и пережить И побывать в «стариках» и «предках».                                                         Э. Асадов  </vt:lpstr>
      <vt:lpstr>Родители и дети</vt:lpstr>
      <vt:lpstr>Слайд 3</vt:lpstr>
      <vt:lpstr> В глазах ребенка родители выступают как:  - источник поддержки; - воплощение власти; - образец и пример для подражания; - старшие друзья и советчики. </vt:lpstr>
      <vt:lpstr>Но  бывает и так…</vt:lpstr>
      <vt:lpstr>Какие причины чаще  всего провоцируют конфликтные ситуации?</vt:lpstr>
      <vt:lpstr>Так как же правильно вести себя, чтобы общение с родителями не превратилось в сплошное высказывание упреков и нравоучений?  </vt:lpstr>
      <vt:lpstr>Слайд 8</vt:lpstr>
      <vt:lpstr>В любой семье может возникнуть конфликт. И причины будут самые разные. Но бояться нужно не конфликтов, а неумения и нежелания их решать.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30</cp:revision>
  <dcterms:created xsi:type="dcterms:W3CDTF">2012-12-10T18:37:59Z</dcterms:created>
  <dcterms:modified xsi:type="dcterms:W3CDTF">2013-01-30T17:13:41Z</dcterms:modified>
</cp:coreProperties>
</file>