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69" r:id="rId6"/>
    <p:sldId id="273" r:id="rId7"/>
    <p:sldId id="272" r:id="rId8"/>
    <p:sldId id="274" r:id="rId9"/>
    <p:sldId id="271" r:id="rId10"/>
    <p:sldId id="270" r:id="rId11"/>
    <p:sldId id="267" r:id="rId12"/>
    <p:sldId id="266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990033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0" autoAdjust="0"/>
    <p:restoredTop sz="94630" autoAdjust="0"/>
  </p:normalViewPr>
  <p:slideViewPr>
    <p:cSldViewPr>
      <p:cViewPr varScale="1">
        <p:scale>
          <a:sx n="70" d="100"/>
          <a:sy n="70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67134A-6E73-4126-9C2F-F839C587201B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7928F9-516A-40CB-8DC0-C26ABD3BB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Тема урока:</a:t>
            </a:r>
            <a:br>
              <a:rPr lang="ru-RU" sz="40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Еда – топливо нашего организма</a:t>
            </a:r>
            <a:endParaRPr lang="ru-RU" sz="40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PA000071.JPG"/>
          <p:cNvPicPr>
            <a:picLocks noChangeAspect="1"/>
          </p:cNvPicPr>
          <p:nvPr/>
        </p:nvPicPr>
        <p:blipFill>
          <a:blip r:embed="rId2" cstate="print"/>
          <a:srcRect l="1289" t="21252" r="2087" b="11669"/>
          <a:stretch>
            <a:fillRect/>
          </a:stretch>
        </p:blipFill>
        <p:spPr>
          <a:xfrm>
            <a:off x="1071538" y="1857364"/>
            <a:ext cx="5357850" cy="351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7950" y="4286256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 математики и физики Кривошапкина А.Е., учитель биологии, химии и географии </a:t>
            </a:r>
            <a:r>
              <a:rPr lang="ru-RU" dirty="0" err="1" smtClean="0">
                <a:solidFill>
                  <a:srgbClr val="002060"/>
                </a:solidFill>
              </a:rPr>
              <a:t>Кайгородова</a:t>
            </a:r>
            <a:r>
              <a:rPr lang="ru-RU" dirty="0" smtClean="0">
                <a:solidFill>
                  <a:srgbClr val="002060"/>
                </a:solidFill>
              </a:rPr>
              <a:t> И.Е.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228600"/>
            <a:ext cx="7315200" cy="243840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000" b="1" i="1" dirty="0" smtClean="0">
                <a:solidFill>
                  <a:srgbClr val="993366"/>
                </a:solidFill>
              </a:rPr>
              <a:t>Вода является очень важным </a:t>
            </a:r>
          </a:p>
          <a:p>
            <a:pPr algn="ctr"/>
            <a:r>
              <a:rPr lang="ru-RU" sz="6000" b="1" i="1" dirty="0" smtClean="0">
                <a:solidFill>
                  <a:srgbClr val="993366"/>
                </a:solidFill>
              </a:rPr>
              <a:t>элементом питания. </a:t>
            </a:r>
          </a:p>
          <a:p>
            <a:pPr algn="ctr"/>
            <a:r>
              <a:rPr lang="ru-RU" sz="6000" b="1" i="1" dirty="0" smtClean="0">
                <a:solidFill>
                  <a:srgbClr val="993366"/>
                </a:solidFill>
              </a:rPr>
              <a:t>Вода составляет более 70% массы </a:t>
            </a:r>
          </a:p>
          <a:p>
            <a:pPr algn="ctr"/>
            <a:r>
              <a:rPr lang="ru-RU" sz="6000" b="1" i="1" dirty="0" smtClean="0">
                <a:solidFill>
                  <a:srgbClr val="993366"/>
                </a:solidFill>
              </a:rPr>
              <a:t>тела животных. Потеря организмом 15% </a:t>
            </a:r>
          </a:p>
          <a:p>
            <a:pPr algn="ctr"/>
            <a:r>
              <a:rPr lang="ru-RU" sz="6000" b="1" i="1" dirty="0" smtClean="0">
                <a:solidFill>
                  <a:srgbClr val="993366"/>
                </a:solidFill>
              </a:rPr>
              <a:t>воды приводит к смерти.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600200" y="2686050"/>
            <a:ext cx="6400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143900" y="6143644"/>
            <a:ext cx="100010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543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Наиболее оптимальным является следующее соотношение белков, жиров и углеводов: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14620"/>
            <a:ext cx="8686800" cy="3365505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68 % калорий должно поступать из углеводов;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18 % - из жиров; </a:t>
            </a:r>
          </a:p>
          <a:p>
            <a:pPr algn="ctr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14 % - из белков.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2400"/>
            <a:ext cx="8686800" cy="5991244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700" dirty="0" smtClean="0">
                <a:solidFill>
                  <a:srgbClr val="990033"/>
                </a:solidFill>
              </a:rPr>
              <a:t>Калория - это измерительная единица энергии, доступной организму человека. </a:t>
            </a:r>
          </a:p>
          <a:p>
            <a:pPr>
              <a:buNone/>
            </a:pPr>
            <a:endParaRPr lang="ru-RU" sz="4200" dirty="0" smtClean="0"/>
          </a:p>
          <a:p>
            <a:pPr algn="ctr">
              <a:buNone/>
            </a:pPr>
            <a:r>
              <a:rPr lang="ru-RU" sz="4200" dirty="0" smtClean="0"/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Только три класса питательных веществ производят энергию: 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углеводы, жиры и белки. 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1 грамм углеводов   =  4 ккал.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1 грамм белков        =   4 ккал.</a:t>
            </a:r>
          </a:p>
          <a:p>
            <a:pPr algn="ctr"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1 грамм жиров         =   9 ккал.</a:t>
            </a:r>
            <a:endParaRPr lang="ru-RU" sz="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Количество калорий, </a:t>
            </a:r>
            <a:br>
              <a:rPr lang="ru-RU" dirty="0" smtClean="0">
                <a:solidFill>
                  <a:srgbClr val="990033"/>
                </a:solidFill>
              </a:rPr>
            </a:br>
            <a:r>
              <a:rPr lang="ru-RU" dirty="0" smtClean="0">
                <a:solidFill>
                  <a:srgbClr val="990033"/>
                </a:solidFill>
              </a:rPr>
              <a:t>необходимое для детей от 0 до 17 лет</a:t>
            </a:r>
            <a:endParaRPr lang="ru-RU" dirty="0">
              <a:solidFill>
                <a:srgbClr val="99003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928803"/>
          <a:ext cx="814393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230"/>
                <a:gridCol w="4348702"/>
              </a:tblGrid>
              <a:tr h="10979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Возраст ребенка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калорий на 1 кг веса в сутки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9 месяцев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110-125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месяцев до 1 года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100-110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года до 1,6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90-100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лет до 4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80-90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8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70-80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 до 12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60-70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2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до 17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50-60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5" y="428601"/>
          <a:ext cx="8215371" cy="5715042"/>
        </p:xfrm>
        <a:graphic>
          <a:graphicData uri="http://schemas.openxmlformats.org/drawingml/2006/table">
            <a:tbl>
              <a:tblPr/>
              <a:tblGrid>
                <a:gridCol w="1523165"/>
                <a:gridCol w="1523165"/>
                <a:gridCol w="795238"/>
                <a:gridCol w="1293039"/>
                <a:gridCol w="3080764"/>
              </a:tblGrid>
              <a:tr h="19302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     меню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Продукты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Масса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в г.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Энергет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единица  на 100 г   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Энергетическая 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ценность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x </a:t>
                      </a:r>
                      <a:r>
                        <a:rPr lang="en-US" sz="1800" b="1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ккал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876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Чай с сахаром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Рисовая каша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Хлеб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яблоко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Чай с сахаром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Борщ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Хлеб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Чай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400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Рисовая каша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Хлеб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Яблоко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борщ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4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44" marR="499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1214422"/>
          <a:ext cx="7286677" cy="4702302"/>
        </p:xfrm>
        <a:graphic>
          <a:graphicData uri="http://schemas.openxmlformats.org/drawingml/2006/table">
            <a:tbl>
              <a:tblPr/>
              <a:tblGrid>
                <a:gridCol w="2747146"/>
                <a:gridCol w="1194081"/>
                <a:gridCol w="1405595"/>
                <a:gridCol w="1939855"/>
              </a:tblGrid>
              <a:tr h="104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Виды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Количество, 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Энергозатраты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За 1 мин 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 кг веса,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в ккал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Расход энергии,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 Ккал на 1 кг веса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время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,   Ккал/кг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Прием пищи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0,0236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80 х 0,0236 ≈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Занятие в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0,0264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Урок физкультуры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0,1707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Дорога в школу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0,068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Общение с  друзъями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перемены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0,0264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Личная гигиена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0,0399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Подготовка к урокам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Игра на компьютере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Просмотр телевизора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Хозяйственно-бытовая работа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0,0573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0,0155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1440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85852" y="357166"/>
            <a:ext cx="63579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Мой режим дня.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Вычисление расхода энергии за день.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Масса веса __67____  Лет ____14____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3400" y="762000"/>
          <a:ext cx="7786744" cy="5500737"/>
        </p:xfrm>
        <a:graphic>
          <a:graphicData uri="http://schemas.openxmlformats.org/drawingml/2006/table">
            <a:tbl>
              <a:tblPr/>
              <a:tblGrid>
                <a:gridCol w="1249280"/>
                <a:gridCol w="1249280"/>
                <a:gridCol w="1249280"/>
                <a:gridCol w="4038904"/>
              </a:tblGrid>
              <a:tr h="785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Продукты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Масса,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Энергет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ценность на 100г (ккал)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Энергетическая  ценность в ккал.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=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q x m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Чай с сахар.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= 64 : 100 </a:t>
                      </a:r>
                      <a:r>
                        <a:rPr lang="ru-RU" sz="1400" b="1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 800 = 512 (ккал)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Чай с молоком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Масло сл.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748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Сахар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399,2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лепежки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варенье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печенье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381,5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конфеты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525,6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Мясо гов.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Мясо жер.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252,1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рожки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рис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359,5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Морс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картофель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Хлеб бел.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5984" y="285728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Мой суточный  рацион питания </a:t>
            </a:r>
          </a:p>
          <a:p>
            <a:pPr algn="ctr"/>
            <a:r>
              <a:rPr lang="ru-RU" sz="1200" dirty="0" smtClean="0"/>
              <a:t>Масса веса  67, лет  14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0" y="3500438"/>
          <a:ext cx="7858182" cy="2571768"/>
        </p:xfrm>
        <a:graphic>
          <a:graphicData uri="http://schemas.openxmlformats.org/drawingml/2006/table">
            <a:tbl>
              <a:tblPr/>
              <a:tblGrid>
                <a:gridCol w="1251292"/>
                <a:gridCol w="1278351"/>
                <a:gridCol w="1046296"/>
                <a:gridCol w="1161914"/>
                <a:gridCol w="1279171"/>
                <a:gridCol w="1841158"/>
              </a:tblGrid>
              <a:tr h="1871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Расход энергии за день     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в ккал.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Энерго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поступление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в ккал.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Разница.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Энергия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на рост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0,3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ккал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)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Q </a:t>
                      </a:r>
                      <a:r>
                        <a:rPr lang="ru-RU" sz="1800" b="1" baseline="-25000" dirty="0" err="1"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 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Вывод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714356"/>
            <a:ext cx="814393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Вычисляем расход энергии за день по формуле: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x m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Вычисляем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энергопоступление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пищей:    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x m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Вычисляем разницу между приходом и расходом энергии за день:</a:t>
            </a:r>
            <a:r>
              <a:rPr lang="ru-RU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Вычисляем энергию на рост и развитие организма по формуле: </a:t>
            </a:r>
            <a:r>
              <a:rPr lang="ru-RU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0,3 =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Вычисляем сколько энергии израсходовано на развитие данного ребенка по формуле:</a:t>
            </a:r>
            <a:r>
              <a:rPr lang="ru-RU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) –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 </a:t>
            </a:r>
            <a:r>
              <a:rPr kumimoji="0" lang="ru-RU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0,3 =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990033"/>
                </a:solidFill>
              </a:rPr>
              <a:t>Таблица соотношения  с  нормами  ВОЗ  у девочек</a:t>
            </a:r>
            <a:br>
              <a:rPr lang="ru-RU" sz="2400" dirty="0" smtClean="0">
                <a:solidFill>
                  <a:srgbClr val="990033"/>
                </a:solidFill>
              </a:rPr>
            </a:br>
            <a:endParaRPr lang="ru-RU" sz="2400" dirty="0">
              <a:solidFill>
                <a:srgbClr val="99003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857229"/>
          <a:ext cx="8501122" cy="5786480"/>
        </p:xfrm>
        <a:graphic>
          <a:graphicData uri="http://schemas.openxmlformats.org/drawingml/2006/table">
            <a:tbl>
              <a:tblPr/>
              <a:tblGrid>
                <a:gridCol w="2345137"/>
                <a:gridCol w="2491708"/>
                <a:gridCol w="3664277"/>
              </a:tblGrid>
              <a:tr h="450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Возраст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Девочки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Норма (кг)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Норма (Ккал.)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20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22x70=1540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25x70=1750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28x70=1960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32x601920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37x60=2220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42x60=2520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46x50=2300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50x50=2500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52x50=2600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лет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54x50=2700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 лет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55x50=2750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25341" marR="25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990033"/>
                </a:solidFill>
              </a:rPr>
              <a:t>Таблица соотношения  с  нормами  ВОЗ  у мальчиков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16" y="928668"/>
          <a:ext cx="8572563" cy="5715042"/>
        </p:xfrm>
        <a:graphic>
          <a:graphicData uri="http://schemas.openxmlformats.org/drawingml/2006/table">
            <a:tbl>
              <a:tblPr/>
              <a:tblGrid>
                <a:gridCol w="2602388"/>
                <a:gridCol w="2372762"/>
                <a:gridCol w="3597413"/>
              </a:tblGrid>
              <a:tr h="4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Возраст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940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Мальчики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07975" algn="ctr">
                        <a:lnSpc>
                          <a:spcPts val="242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(кг)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16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 ( Ккал.)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23x80=1840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9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26x80=2080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29x80=2320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31x70=2170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pc="-95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36x70=2520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41x70=2870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46x60=2760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51x60=3060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56x60=3360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61x60=3660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лет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66x60=3960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3559" marR="23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0004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Arial Black" pitchFamily="34" charset="0"/>
              </a:rPr>
              <a:t>Цели урока:</a:t>
            </a:r>
            <a:endParaRPr lang="ru-RU" sz="3200" b="1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85860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усвоить и  закрепить </a:t>
            </a:r>
            <a:r>
              <a:rPr lang="ru-RU" sz="2800" b="1" dirty="0">
                <a:solidFill>
                  <a:srgbClr val="002060"/>
                </a:solidFill>
              </a:rPr>
              <a:t>учащимися физического понятия удельной теплоты сгорания продуктов </a:t>
            </a:r>
            <a:r>
              <a:rPr lang="ru-RU" sz="2800" b="1" dirty="0" smtClean="0">
                <a:solidFill>
                  <a:srgbClr val="002060"/>
                </a:solidFill>
              </a:rPr>
              <a:t>питания;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уметь применять </a:t>
            </a:r>
            <a:r>
              <a:rPr lang="ru-RU" sz="2800" b="1" dirty="0">
                <a:solidFill>
                  <a:srgbClr val="002060"/>
                </a:solidFill>
              </a:rPr>
              <a:t>полученные знания в конкретных </a:t>
            </a:r>
            <a:r>
              <a:rPr lang="ru-RU" sz="2800" b="1" dirty="0" smtClean="0">
                <a:solidFill>
                  <a:srgbClr val="002060"/>
                </a:solidFill>
              </a:rPr>
              <a:t>ситуациях;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понять зависимость </a:t>
            </a:r>
            <a:r>
              <a:rPr lang="ru-RU" sz="2800" b="1" dirty="0">
                <a:solidFill>
                  <a:srgbClr val="002060"/>
                </a:solidFill>
              </a:rPr>
              <a:t>питания человека и </a:t>
            </a:r>
            <a:r>
              <a:rPr lang="ru-RU" sz="2800" b="1" dirty="0" err="1">
                <a:solidFill>
                  <a:srgbClr val="002060"/>
                </a:solidFill>
              </a:rPr>
              <a:t>энергозатрат</a:t>
            </a:r>
            <a:r>
              <a:rPr lang="ru-RU" sz="2800" b="1" dirty="0">
                <a:solidFill>
                  <a:srgbClr val="002060"/>
                </a:solidFill>
              </a:rPr>
              <a:t> человеческого </a:t>
            </a:r>
            <a:r>
              <a:rPr lang="ru-RU" sz="2800" b="1" dirty="0" smtClean="0">
                <a:solidFill>
                  <a:srgbClr val="002060"/>
                </a:solidFill>
              </a:rPr>
              <a:t>организма;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 воспитать культуру </a:t>
            </a:r>
            <a:r>
              <a:rPr lang="ru-RU" sz="2800" b="1" dirty="0">
                <a:solidFill>
                  <a:srgbClr val="002060"/>
                </a:solidFill>
              </a:rPr>
              <a:t>питания и здорового образа жизни.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smtClean="0">
                <a:solidFill>
                  <a:srgbClr val="002060"/>
                </a:solidFill>
              </a:rPr>
              <a:t> развить чувство  </a:t>
            </a:r>
            <a:r>
              <a:rPr lang="ru-RU" sz="2800" b="1" dirty="0">
                <a:solidFill>
                  <a:srgbClr val="002060"/>
                </a:solidFill>
              </a:rPr>
              <a:t>ответственности за свое </a:t>
            </a:r>
            <a:r>
              <a:rPr lang="ru-RU" sz="2800" b="1" dirty="0" smtClean="0">
                <a:solidFill>
                  <a:srgbClr val="002060"/>
                </a:solidFill>
              </a:rPr>
              <a:t>здоровье и членов своей семьи.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4172"/>
          <a:stretch>
            <a:fillRect/>
          </a:stretch>
        </p:blipFill>
        <p:spPr bwMode="auto">
          <a:xfrm>
            <a:off x="542366" y="685800"/>
            <a:ext cx="80166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48763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06830"/>
            <a:ext cx="7924800" cy="58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5009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</a:rPr>
              <a:t>Домашнее задание.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Задача:  </a:t>
            </a:r>
            <a:r>
              <a:rPr lang="ru-RU" sz="2400" b="1" dirty="0" smtClean="0"/>
              <a:t>Теплота  сгорания суточного рациона питания для школьников вашего возраста составляет около 1,2 МДж. </a:t>
            </a:r>
          </a:p>
          <a:p>
            <a:pPr algn="just"/>
            <a:r>
              <a:rPr lang="ru-RU" sz="2400" b="1" dirty="0" smtClean="0"/>
              <a:t>Достаточно ли для вас потребление в течения дня 100г жирного творога, 50 г пшеничного хлеба, 50 г говядины, 200г картофеля. Необходимые дополнительные данные:</a:t>
            </a:r>
          </a:p>
          <a:p>
            <a:pPr algn="just"/>
            <a:r>
              <a:rPr lang="ru-RU" sz="2400" b="1" dirty="0" smtClean="0"/>
              <a:t>- творог жирный  </a:t>
            </a:r>
            <a:r>
              <a:rPr lang="en-US" sz="2400" b="1" dirty="0" smtClean="0"/>
              <a:t>q</a:t>
            </a:r>
            <a:r>
              <a:rPr lang="ru-RU" sz="2400" b="1" dirty="0" smtClean="0"/>
              <a:t> = 9755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  <a:r>
              <a:rPr lang="ru-RU" sz="2400" b="1" baseline="30000" dirty="0" smtClean="0"/>
              <a:t>3 </a:t>
            </a:r>
            <a:r>
              <a:rPr lang="ru-RU" sz="2400" b="1" dirty="0" smtClean="0"/>
              <a:t>Дж/кг;</a:t>
            </a:r>
          </a:p>
          <a:p>
            <a:pPr algn="just"/>
            <a:r>
              <a:rPr lang="ru-RU" sz="2400" b="1" dirty="0" smtClean="0"/>
              <a:t>- хлеб пшеничный  </a:t>
            </a:r>
            <a:r>
              <a:rPr lang="en-US" sz="2400" b="1" dirty="0" smtClean="0"/>
              <a:t>q</a:t>
            </a:r>
            <a:r>
              <a:rPr lang="ru-RU" sz="2400" b="1" dirty="0" smtClean="0"/>
              <a:t> = 9261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  <a:r>
              <a:rPr lang="ru-RU" sz="2400" b="1" baseline="30000" dirty="0" smtClean="0"/>
              <a:t>3 </a:t>
            </a:r>
            <a:r>
              <a:rPr lang="ru-RU" sz="2400" b="1" dirty="0" smtClean="0"/>
              <a:t>Дж/кг;</a:t>
            </a:r>
          </a:p>
          <a:p>
            <a:pPr algn="just"/>
            <a:r>
              <a:rPr lang="ru-RU" sz="2400" b="1" dirty="0" smtClean="0"/>
              <a:t>- говядина </a:t>
            </a:r>
            <a:r>
              <a:rPr lang="en-US" sz="2400" b="1" dirty="0" smtClean="0"/>
              <a:t>q</a:t>
            </a:r>
            <a:r>
              <a:rPr lang="ru-RU" sz="2400" b="1" dirty="0" smtClean="0"/>
              <a:t> = 7524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  <a:r>
              <a:rPr lang="ru-RU" sz="2400" b="1" baseline="30000" dirty="0" smtClean="0"/>
              <a:t>3 </a:t>
            </a:r>
            <a:r>
              <a:rPr lang="ru-RU" sz="2400" b="1" dirty="0" smtClean="0"/>
              <a:t>Дж/кг;</a:t>
            </a:r>
          </a:p>
          <a:p>
            <a:pPr algn="just"/>
            <a:r>
              <a:rPr lang="ru-RU" sz="2400" b="1" dirty="0" smtClean="0"/>
              <a:t>- картофель  </a:t>
            </a:r>
            <a:r>
              <a:rPr lang="en-US" sz="2400" b="1" dirty="0" smtClean="0"/>
              <a:t>q</a:t>
            </a:r>
            <a:r>
              <a:rPr lang="ru-RU" sz="2400" b="1" dirty="0" smtClean="0"/>
              <a:t> = 3776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10</a:t>
            </a:r>
            <a:r>
              <a:rPr lang="ru-RU" sz="2400" b="1" baseline="30000" dirty="0" smtClean="0"/>
              <a:t>3 </a:t>
            </a:r>
            <a:r>
              <a:rPr lang="ru-RU" sz="2400" b="1" dirty="0" smtClean="0"/>
              <a:t>Дж/кг;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990033"/>
                </a:solidFill>
              </a:rPr>
              <a:t>Спасибо за внимание!</a:t>
            </a:r>
            <a:endParaRPr lang="ru-RU" sz="4000" i="1" dirty="0">
              <a:solidFill>
                <a:srgbClr val="9900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Будьте красивы и здоровы!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214555"/>
            <a:ext cx="6000792" cy="71438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Продукты питания: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58200" cy="12144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90033"/>
                </a:solidFill>
              </a:rPr>
              <a:t>Пища – источник энергии и строительного материала</a:t>
            </a:r>
            <a:endParaRPr lang="ru-RU" sz="4000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429000"/>
            <a:ext cx="242889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Продукты растительного происхождения (крупы, овощи, фрукты)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3429000"/>
            <a:ext cx="2286016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33"/>
                </a:solidFill>
              </a:rPr>
              <a:t>Продукты животного происхождения (мясо, рыба, молочные продукты)</a:t>
            </a:r>
            <a:endParaRPr lang="ru-RU" dirty="0">
              <a:solidFill>
                <a:srgbClr val="990033"/>
              </a:solidFill>
            </a:endParaRP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rot="10800000" flipV="1">
            <a:off x="2500298" y="2786058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9124" y="2786058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rgbClr val="993366"/>
                </a:solidFill>
              </a:rPr>
              <a:t>Питательные вещества</a:t>
            </a:r>
            <a:endParaRPr lang="ru-RU" sz="5400" b="1" u="sng" dirty="0">
              <a:solidFill>
                <a:srgbClr val="9933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1600200"/>
            <a:ext cx="236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hlinkClick r:id="rId2" action="ppaction://hlinksldjump"/>
              </a:rPr>
              <a:t>Белки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29200" y="1600200"/>
            <a:ext cx="2362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99"/>
                </a:solidFill>
                <a:hlinkClick r:id="" action="ppaction://noaction"/>
              </a:rPr>
              <a:t>Минеральные вещества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2066" y="4786322"/>
            <a:ext cx="2057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99"/>
                </a:solidFill>
                <a:hlinkClick r:id="rId3" action="ppaction://hlinksldjump"/>
              </a:rPr>
              <a:t>Вода</a:t>
            </a:r>
            <a:endParaRPr lang="ru-RU" sz="3600" b="1" dirty="0">
              <a:solidFill>
                <a:srgbClr val="333399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15000" y="3124200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99"/>
                </a:solidFill>
                <a:hlinkClick r:id="" action="ppaction://noaction"/>
              </a:rPr>
              <a:t>Витамины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66800" y="3124200"/>
            <a:ext cx="228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99"/>
                </a:solidFill>
                <a:hlinkClick r:id="" action="ppaction://noaction"/>
              </a:rPr>
              <a:t>Углеводы</a:t>
            </a:r>
            <a:endParaRPr lang="ru-RU" sz="3600" b="1" dirty="0">
              <a:solidFill>
                <a:srgbClr val="33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4786322"/>
            <a:ext cx="2171720" cy="115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333399"/>
                </a:solidFill>
                <a:hlinkClick r:id="" action="ppaction://noaction"/>
              </a:rPr>
              <a:t>Жиры</a:t>
            </a:r>
            <a:endParaRPr lang="ru-RU" sz="3600" b="1" dirty="0">
              <a:solidFill>
                <a:srgbClr val="333399"/>
              </a:solidFill>
            </a:endParaRPr>
          </a:p>
        </p:txBody>
      </p:sp>
      <p:sp>
        <p:nvSpPr>
          <p:cNvPr id="10" name="Стрелка вправо 9">
            <a:hlinkClick r:id="rId4" action="ppaction://hlinksldjump"/>
          </p:cNvPr>
          <p:cNvSpPr/>
          <p:nvPr/>
        </p:nvSpPr>
        <p:spPr>
          <a:xfrm>
            <a:off x="7572396" y="5857892"/>
            <a:ext cx="107157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48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Белки – основной строительный материал организма.</a:t>
            </a:r>
            <a:endParaRPr lang="ru-RU" sz="2400" i="1" dirty="0">
              <a:solidFill>
                <a:srgbClr val="99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990600"/>
            <a:ext cx="6096000" cy="99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>
              <a:solidFill>
                <a:srgbClr val="333399"/>
              </a:solidFill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333399"/>
                </a:solidFill>
              </a:rPr>
              <a:t>Богатые источники белка: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799" y="4419600"/>
            <a:ext cx="278105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362200"/>
            <a:ext cx="23982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362200"/>
            <a:ext cx="240385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362200"/>
            <a:ext cx="2438400" cy="191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4419600"/>
            <a:ext cx="288757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8143900" y="5715016"/>
            <a:ext cx="100010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152400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Углеводы – это наша главная энергетическая кладовая, благодаря которому работают мышцы, сердце, мозг, пищеварительная система.</a:t>
            </a:r>
            <a:endParaRPr lang="ru-RU" sz="2400" i="1" dirty="0">
              <a:solidFill>
                <a:srgbClr val="99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2200" y="1752600"/>
            <a:ext cx="4724400" cy="685800"/>
          </a:xfrm>
        </p:spPr>
        <p:txBody>
          <a:bodyPr>
            <a:normAutofit fontScale="25000" lnSpcReduction="20000"/>
          </a:bodyPr>
          <a:lstStyle/>
          <a:p>
            <a:pPr algn="ctr">
              <a:buClr>
                <a:srgbClr val="000066"/>
              </a:buClr>
              <a:buNone/>
            </a:pPr>
            <a:r>
              <a:rPr lang="ru-RU" sz="10800" b="1" dirty="0" smtClean="0">
                <a:solidFill>
                  <a:srgbClr val="333399"/>
                </a:solidFill>
              </a:rPr>
              <a:t>Богатые источники углеводов:</a:t>
            </a:r>
          </a:p>
          <a:p>
            <a:pPr algn="ctr">
              <a:buClr>
                <a:srgbClr val="000066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333399"/>
              </a:solidFill>
            </a:endParaRP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2057400" cy="18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4958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4958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495800"/>
            <a:ext cx="23145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286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22860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право 11">
            <a:hlinkClick r:id="rId9" action="ppaction://hlinksldjump"/>
          </p:cNvPr>
          <p:cNvSpPr/>
          <p:nvPr/>
        </p:nvSpPr>
        <p:spPr>
          <a:xfrm>
            <a:off x="8143900" y="5715016"/>
            <a:ext cx="100010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75260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Жиры – важный энергетический материал для организма, они обеспечивают энергетику мышц при длительной интенсивной работе, помогают поддерживать постоянную температуру тела.</a:t>
            </a:r>
            <a:endParaRPr lang="ru-RU" sz="2400" i="1" dirty="0">
              <a:solidFill>
                <a:srgbClr val="9933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9800" y="1905000"/>
            <a:ext cx="4800600" cy="838200"/>
          </a:xfrm>
          <a:effectLst/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333399"/>
                </a:solidFill>
              </a:rPr>
              <a:t>Богатые источники жиров:</a:t>
            </a:r>
          </a:p>
          <a:p>
            <a:pPr>
              <a:buClr>
                <a:srgbClr val="000066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590800"/>
            <a:ext cx="1836056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90800"/>
            <a:ext cx="21031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572000"/>
            <a:ext cx="230722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572000"/>
            <a:ext cx="243671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8096" y="2590800"/>
            <a:ext cx="22687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415" y="2590800"/>
            <a:ext cx="23179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572000"/>
            <a:ext cx="2066925" cy="17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право 12">
            <a:hlinkClick r:id="rId9" action="ppaction://hlinksldjump"/>
          </p:cNvPr>
          <p:cNvSpPr/>
          <p:nvPr/>
        </p:nvSpPr>
        <p:spPr>
          <a:xfrm>
            <a:off x="8429652" y="5715016"/>
            <a:ext cx="71434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6764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993366"/>
                </a:solidFill>
              </a:rPr>
              <a:t>Минеральные вещества – </a:t>
            </a:r>
            <a:br>
              <a:rPr lang="ru-RU" sz="2800" i="1" dirty="0" smtClean="0">
                <a:solidFill>
                  <a:srgbClr val="993366"/>
                </a:solidFill>
              </a:rPr>
            </a:br>
            <a:r>
              <a:rPr lang="ru-RU" sz="2800" i="1" dirty="0" smtClean="0">
                <a:solidFill>
                  <a:srgbClr val="993366"/>
                </a:solidFill>
              </a:rPr>
              <a:t>это вещества, которые поддерживают </a:t>
            </a:r>
            <a:br>
              <a:rPr lang="ru-RU" sz="2800" i="1" dirty="0" smtClean="0">
                <a:solidFill>
                  <a:srgbClr val="993366"/>
                </a:solidFill>
              </a:rPr>
            </a:br>
            <a:r>
              <a:rPr lang="ru-RU" sz="2800" i="1" dirty="0" smtClean="0">
                <a:solidFill>
                  <a:srgbClr val="993366"/>
                </a:solidFill>
              </a:rPr>
              <a:t>в норме многие функции организма.</a:t>
            </a:r>
            <a:endParaRPr lang="ru-RU" sz="2800" i="1" dirty="0">
              <a:solidFill>
                <a:srgbClr val="99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226161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09800"/>
            <a:ext cx="2209800" cy="21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209800"/>
            <a:ext cx="1981200" cy="21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4572000"/>
            <a:ext cx="2552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45720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858148" y="5786454"/>
            <a:ext cx="100010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2057400"/>
          </a:xfrm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"/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993366"/>
                </a:solidFill>
              </a:rPr>
              <a:t>Витамины – </a:t>
            </a:r>
            <a:br>
              <a:rPr lang="ru-RU" sz="2400" i="1" dirty="0" smtClean="0">
                <a:solidFill>
                  <a:srgbClr val="993366"/>
                </a:solidFill>
              </a:rPr>
            </a:br>
            <a:r>
              <a:rPr lang="ru-RU" sz="2400" i="1" dirty="0" smtClean="0">
                <a:solidFill>
                  <a:srgbClr val="993366"/>
                </a:solidFill>
              </a:rPr>
              <a:t>это вещества жизни, которые присутствуют в продуктах питания в небольших количествах, но влияют на важнейшие функции организма. </a:t>
            </a:r>
            <a:endParaRPr lang="ru-RU" sz="2400" i="1" dirty="0">
              <a:solidFill>
                <a:srgbClr val="9933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9812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81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343400"/>
            <a:ext cx="3200400" cy="230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7858148" y="5857892"/>
            <a:ext cx="100010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530</TotalTime>
  <Words>950</Words>
  <Application>Microsoft Office PowerPoint</Application>
  <PresentationFormat>Экран (4:3)</PresentationFormat>
  <Paragraphs>323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Тема урока: Еда – топливо нашего организма</vt:lpstr>
      <vt:lpstr>Слайд 2</vt:lpstr>
      <vt:lpstr>Продукты питания:</vt:lpstr>
      <vt:lpstr>Слайд 4</vt:lpstr>
      <vt:lpstr>Белки – основной строительный материал организма.</vt:lpstr>
      <vt:lpstr>Углеводы – это наша главная энергетическая кладовая, благодаря которому работают мышцы, сердце, мозг, пищеварительная система.</vt:lpstr>
      <vt:lpstr>Жиры – важный энергетический материал для организма, они обеспечивают энергетику мышц при длительной интенсивной работе, помогают поддерживать постоянную температуру тела.</vt:lpstr>
      <vt:lpstr>Минеральные вещества –  это вещества, которые поддерживают  в норме многие функции организма.</vt:lpstr>
      <vt:lpstr>Витамины –  это вещества жизни, которые присутствуют в продуктах питания в небольших количествах, но влияют на важнейшие функции организма. </vt:lpstr>
      <vt:lpstr>Слайд 10</vt:lpstr>
      <vt:lpstr>Наиболее оптимальным является следующее соотношение белков, жиров и углеводов:</vt:lpstr>
      <vt:lpstr>Слайд 12</vt:lpstr>
      <vt:lpstr>Количество калорий,  необходимое для детей от 0 до 17 лет</vt:lpstr>
      <vt:lpstr>Слайд 14</vt:lpstr>
      <vt:lpstr>Слайд 15</vt:lpstr>
      <vt:lpstr>Слайд 16</vt:lpstr>
      <vt:lpstr>Слайд 17</vt:lpstr>
      <vt:lpstr>Таблица соотношения  с  нормами  ВОЗ  у девочек </vt:lpstr>
      <vt:lpstr>Таблица соотношения  с  нормами  ВОЗ  у мальчиков</vt:lpstr>
      <vt:lpstr>Слайд 20</vt:lpstr>
      <vt:lpstr>Слайд 21</vt:lpstr>
      <vt:lpstr>Слайд 22</vt:lpstr>
      <vt:lpstr>Слайд 23</vt:lpstr>
      <vt:lpstr>Слайд 24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93</cp:revision>
  <dcterms:created xsi:type="dcterms:W3CDTF">2012-12-10T02:52:34Z</dcterms:created>
  <dcterms:modified xsi:type="dcterms:W3CDTF">2013-01-16T23:12:39Z</dcterms:modified>
</cp:coreProperties>
</file>