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2" r:id="rId2"/>
    <p:sldId id="268" r:id="rId3"/>
    <p:sldId id="261" r:id="rId4"/>
    <p:sldId id="266" r:id="rId5"/>
    <p:sldId id="259" r:id="rId6"/>
    <p:sldId id="260" r:id="rId7"/>
    <p:sldId id="262" r:id="rId8"/>
    <p:sldId id="263" r:id="rId9"/>
    <p:sldId id="264" r:id="rId10"/>
    <p:sldId id="265" r:id="rId11"/>
    <p:sldId id="267" r:id="rId12"/>
    <p:sldId id="270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B70C9-6666-4D98-9A0C-5E3FBA578CC4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428776-C41D-43E1-BD2E-48F295A764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28776-C41D-43E1-BD2E-48F295A7648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dety.ucoz.ru/kartinky/glavnaya/k20rzkyar817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128009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2209800"/>
            <a:ext cx="8082982" cy="32316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Урок Русского языка</a:t>
            </a:r>
          </a:p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 класс</a:t>
            </a:r>
          </a:p>
          <a:p>
            <a:pPr algn="ctr"/>
            <a:r>
              <a:rPr lang="ru-RU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УМК «Перспективная начальная школа</a:t>
            </a:r>
          </a:p>
          <a:p>
            <a:pPr algn="ctr"/>
            <a:endParaRPr lang="ru-RU" sz="32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Чулкова Лариса Васильевна</a:t>
            </a:r>
            <a:endParaRPr lang="ru-RU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128009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20482" name="Picture 2" descr="Картинка 1 из 12140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685800"/>
            <a:ext cx="4200525" cy="4985786"/>
          </a:xfrm>
          <a:prstGeom prst="trapezoid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128009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52400" y="1143000"/>
            <a:ext cx="899160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Тема</a:t>
            </a:r>
            <a:r>
              <a:rPr lang="ru-RU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– это то, о чём </a:t>
            </a:r>
          </a:p>
          <a:p>
            <a:pPr algn="ctr"/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Пишет автор.</a:t>
            </a:r>
          </a:p>
          <a:p>
            <a:pPr algn="ctr"/>
            <a:r>
              <a:rPr lang="ru-RU" sz="48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Основная мысль </a:t>
            </a:r>
            <a:r>
              <a:rPr lang="ru-RU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– это то,</a:t>
            </a:r>
          </a:p>
          <a:p>
            <a:pPr algn="ctr"/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Что автор хочет сказать, то ради чего он пишет</a:t>
            </a:r>
            <a:endParaRPr lang="ru-RU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trumb_1415460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2800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128009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5" name="Picture 5" descr="cabg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144000" cy="6872288"/>
          </a:xfrm>
          <a:prstGeom prst="rect">
            <a:avLst/>
          </a:prstGeom>
          <a:noFill/>
        </p:spPr>
      </p:pic>
      <p:pic>
        <p:nvPicPr>
          <p:cNvPr id="6" name="Picture 2" descr="п (14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0"/>
            <a:ext cx="9144000" cy="6854825"/>
          </a:xfrm>
          <a:prstGeom prst="rect">
            <a:avLst/>
          </a:prstGeom>
          <a:noFill/>
        </p:spPr>
      </p:pic>
      <p:pic>
        <p:nvPicPr>
          <p:cNvPr id="7" name="Picture 4" descr="d3365a70f64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3673"/>
          <a:stretch>
            <a:fillRect/>
          </a:stretch>
        </p:blipFill>
        <p:spPr bwMode="auto">
          <a:xfrm>
            <a:off x="1187450" y="2420938"/>
            <a:ext cx="1873250" cy="1709737"/>
          </a:xfrm>
          <a:prstGeom prst="rect">
            <a:avLst/>
          </a:prstGeom>
          <a:noFill/>
        </p:spPr>
      </p:pic>
      <p:pic>
        <p:nvPicPr>
          <p:cNvPr id="8" name="Picture 6" descr="d3365a70f64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3816"/>
          <a:stretch>
            <a:fillRect/>
          </a:stretch>
        </p:blipFill>
        <p:spPr bwMode="auto">
          <a:xfrm>
            <a:off x="539750" y="4797425"/>
            <a:ext cx="1800225" cy="1606550"/>
          </a:xfrm>
          <a:prstGeom prst="rect">
            <a:avLst/>
          </a:prstGeom>
          <a:noFill/>
        </p:spPr>
      </p:pic>
      <p:pic>
        <p:nvPicPr>
          <p:cNvPr id="9" name="Picture 7" descr="d3365a70f64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3816"/>
          <a:stretch>
            <a:fillRect/>
          </a:stretch>
        </p:blipFill>
        <p:spPr bwMode="auto">
          <a:xfrm>
            <a:off x="395288" y="260350"/>
            <a:ext cx="1800225" cy="1606550"/>
          </a:xfrm>
          <a:prstGeom prst="rect">
            <a:avLst/>
          </a:prstGeom>
          <a:noFill/>
        </p:spPr>
      </p:pic>
      <p:pic>
        <p:nvPicPr>
          <p:cNvPr id="10" name="Picture 8" descr="d3365a70f64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3902"/>
          <a:stretch>
            <a:fillRect/>
          </a:stretch>
        </p:blipFill>
        <p:spPr bwMode="auto">
          <a:xfrm>
            <a:off x="6732588" y="4868863"/>
            <a:ext cx="1798637" cy="1606550"/>
          </a:xfrm>
          <a:prstGeom prst="rect">
            <a:avLst/>
          </a:prstGeom>
          <a:noFill/>
        </p:spPr>
      </p:pic>
      <p:pic>
        <p:nvPicPr>
          <p:cNvPr id="11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снежинки.wav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532813" y="6308725"/>
            <a:ext cx="304800" cy="304800"/>
          </a:xfrm>
          <a:prstGeom prst="rect">
            <a:avLst/>
          </a:prstGeom>
          <a:noFill/>
        </p:spPr>
      </p:pic>
      <p:pic>
        <p:nvPicPr>
          <p:cNvPr id="12" name="Picture 5" descr="d3365a70f64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/>
          <a:stretch>
            <a:fillRect/>
          </a:stretch>
        </p:blipFill>
        <p:spPr bwMode="auto">
          <a:xfrm>
            <a:off x="6804025" y="476250"/>
            <a:ext cx="1871663" cy="16065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81 0.04325 L 0.33472 -0.23983 L 0.58681 0.04325 L 0.33472 0.32678 L 0.08281 0.04325 Z " pathEditMode="relative" rAng="0" ptsTypes="FFFFF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82 0.04325 C 0.08282 -0.10985 0.17761 -0.23474 0.29393 -0.23474 C 0.41094 -0.23474 0.50591 -0.10985 0.50591 0.04325 C 0.50573 0.19611 0.4106 0.32123 0.29428 0.32123 C 0.17761 0.32123 0.08282 0.19611 0.08282 0.04325 Z " pathEditMode="relative" rAng="16200000" ptsTypes="fffff">
                                      <p:cBhvr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" presetID="26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673 -0.33449 C 0.20486 -0.33449 0.14566 -0.25857 0.14566 -0.16528 C 0.14566 -0.05579 0.21111 -0.01621 0.25069 0.00046 L 0.30278 0.01782 C 0.34219 0.03495 0.40781 0.07685 0.40781 0.20069 C 0.40781 0.28032 0.34861 0.3706 0.27673 0.3706 C 0.20486 0.3706 0.14566 0.28032 0.14566 0.20069 C 0.14566 0.07685 0.21128 0.03495 0.25069 0.01782 L 0.30278 0.00046 C 0.34219 -0.01621 0.40781 -0.05579 0.40781 -0.16528 C 0.40781 -0.25857 0.34861 -0.33449 0.27673 -0.33449 Z " pathEditMode="relative" rAng="5400000" ptsTypes="ffFffffFfff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3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8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9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1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128009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57200" y="457200"/>
            <a:ext cx="838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   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8935459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                   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Помог старушке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Был морозный день. Из школы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шли мальчик и девочка. Рядом шла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старушка. На улице было скользко.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Старушка упала. Мальчик помог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старушке встать.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trumb_1415460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2800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128009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5" name="Picture 5" descr="cabg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144000" cy="6872288"/>
          </a:xfrm>
          <a:prstGeom prst="rect">
            <a:avLst/>
          </a:prstGeom>
          <a:noFill/>
        </p:spPr>
      </p:pic>
      <p:pic>
        <p:nvPicPr>
          <p:cNvPr id="30723" name="Picture 3" descr="C:\Users\Чулков\Pictures\аним\доброе утро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372600" cy="7086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143125" y="1000125"/>
            <a:ext cx="785813" cy="785813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928938" y="1000125"/>
            <a:ext cx="785812" cy="785813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714750" y="1000125"/>
            <a:ext cx="785813" cy="785813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00563" y="1000125"/>
            <a:ext cx="785812" cy="785813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286375" y="1000125"/>
            <a:ext cx="785813" cy="785813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143125" y="1785938"/>
            <a:ext cx="785813" cy="785812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928938" y="1785938"/>
            <a:ext cx="785812" cy="785812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714750" y="1785938"/>
            <a:ext cx="785813" cy="785812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500563" y="1785938"/>
            <a:ext cx="785812" cy="785812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71500" y="2571750"/>
            <a:ext cx="785813" cy="785813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357313" y="2571750"/>
            <a:ext cx="785812" cy="785813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143125" y="2571750"/>
            <a:ext cx="785813" cy="785813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928938" y="2571750"/>
            <a:ext cx="785812" cy="785813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714750" y="2571750"/>
            <a:ext cx="785813" cy="785813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500563" y="2571750"/>
            <a:ext cx="785812" cy="785813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714750" y="3357563"/>
            <a:ext cx="785813" cy="785812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500563" y="3357563"/>
            <a:ext cx="785812" cy="785812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286375" y="3357563"/>
            <a:ext cx="785813" cy="785812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072188" y="3357563"/>
            <a:ext cx="785812" cy="785812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3714750" y="4143375"/>
            <a:ext cx="785813" cy="785813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4500563" y="4143375"/>
            <a:ext cx="785812" cy="785813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5286375" y="4143375"/>
            <a:ext cx="785813" cy="785813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6072188" y="4143375"/>
            <a:ext cx="785812" cy="785813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571604" y="571480"/>
            <a:ext cx="53572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1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2214546" y="928670"/>
            <a:ext cx="57259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В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071802" y="928670"/>
            <a:ext cx="52290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е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4643438" y="928670"/>
            <a:ext cx="52290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е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5429256" y="928670"/>
            <a:ext cx="55335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р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1571604" y="1500174"/>
            <a:ext cx="53572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2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2214546" y="1714488"/>
            <a:ext cx="63671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и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3071802" y="1714488"/>
            <a:ext cx="62228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н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3857620" y="1714488"/>
            <a:ext cx="52290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е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4572000" y="1714488"/>
            <a:ext cx="63671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й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0" y="2143116"/>
            <a:ext cx="53572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3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642910" y="2500306"/>
            <a:ext cx="65274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о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1500166" y="2500306"/>
            <a:ext cx="56938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Б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2214546" y="2500306"/>
            <a:ext cx="62068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Л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3000364" y="2500306"/>
            <a:ext cx="60465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а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3857620" y="2500306"/>
            <a:ext cx="57419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к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4572000" y="2500306"/>
            <a:ext cx="65274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о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2971800" y="3352800"/>
            <a:ext cx="53572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4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2209800" y="3352800"/>
            <a:ext cx="18473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857620" y="3286124"/>
            <a:ext cx="55175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с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4572000" y="3286124"/>
            <a:ext cx="62228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н</a:t>
            </a:r>
            <a:endParaRPr lang="ru-RU" sz="54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5357818" y="3286124"/>
            <a:ext cx="52290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е</a:t>
            </a:r>
            <a:endParaRPr lang="ru-RU" sz="54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6143636" y="3286124"/>
            <a:ext cx="48442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г</a:t>
            </a:r>
            <a:endParaRPr lang="ru-RU" sz="54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2971800" y="4191000"/>
            <a:ext cx="53572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5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3857620" y="4143380"/>
            <a:ext cx="52770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т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4572000" y="4071942"/>
            <a:ext cx="56297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у</a:t>
            </a:r>
            <a:endParaRPr lang="ru-RU" sz="54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5357818" y="4143380"/>
            <a:ext cx="57900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ч</a:t>
            </a:r>
            <a:endParaRPr lang="ru-RU" sz="54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6143636" y="4071942"/>
            <a:ext cx="60465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а</a:t>
            </a:r>
            <a:endParaRPr lang="ru-RU" sz="54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3714750" y="1000125"/>
            <a:ext cx="785813" cy="3929063"/>
          </a:xfrm>
          <a:prstGeom prst="rect">
            <a:avLst/>
          </a:prstGeom>
          <a:solidFill>
            <a:schemeClr val="accent1">
              <a:alpha val="16000"/>
            </a:schemeClr>
          </a:solidFill>
          <a:ln cmpd="sng">
            <a:solidFill>
              <a:srgbClr val="FF0000">
                <a:alpha val="87000"/>
              </a:srgb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3857620" y="928670"/>
            <a:ext cx="52770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00"/>
                            </p:stCondLst>
                            <p:childTnLst>
                              <p:par>
                                <p:cTn id="1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500"/>
                            </p:stCondLst>
                            <p:childTnLst>
                              <p:par>
                                <p:cTn id="1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00"/>
                            </p:stCondLst>
                            <p:childTnLst>
                              <p:par>
                                <p:cTn id="17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500"/>
                            </p:stCondLst>
                            <p:childTnLst>
                              <p:par>
                                <p:cTn id="17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128009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685800" y="2209800"/>
            <a:ext cx="7391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Тема </a:t>
            </a:r>
          </a:p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 основная мысль </a:t>
            </a:r>
          </a:p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текста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28009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35792" y="1752600"/>
            <a:ext cx="850585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 лесу каждый готовится</a:t>
            </a:r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к зиме по-своему.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trumb_1415460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2800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128009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5" name="Picture 5" descr="cabg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7228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62000" y="1143000"/>
            <a:ext cx="7848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Georgia" pitchFamily="18" charset="0"/>
              </a:rPr>
              <a:t>Птицы приносят большую пользу. </a:t>
            </a:r>
          </a:p>
          <a:p>
            <a:endParaRPr lang="ru-RU" sz="4800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sz="4800" dirty="0" smtClean="0">
                <a:solidFill>
                  <a:srgbClr val="002060"/>
                </a:solidFill>
                <a:latin typeface="Georgia" pitchFamily="18" charset="0"/>
              </a:rPr>
              <a:t>Птицы улетают в тёплые края</a:t>
            </a:r>
            <a:r>
              <a:rPr lang="ru-RU" sz="4000" dirty="0" smtClean="0">
                <a:solidFill>
                  <a:srgbClr val="002060"/>
                </a:solidFill>
                <a:latin typeface="Georgia" pitchFamily="18" charset="0"/>
              </a:rPr>
              <a:t>.</a:t>
            </a:r>
            <a:endParaRPr lang="ru-RU" sz="4000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128009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2004822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9600" y="1371600"/>
            <a:ext cx="8229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Georgia" pitchFamily="18" charset="0"/>
              </a:rPr>
              <a:t>Медведь залёг в берлогу.</a:t>
            </a:r>
          </a:p>
          <a:p>
            <a:endParaRPr lang="ru-RU" sz="4800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sz="4800" dirty="0" smtClean="0">
                <a:solidFill>
                  <a:srgbClr val="002060"/>
                </a:solidFill>
                <a:latin typeface="Georgia" pitchFamily="18" charset="0"/>
              </a:rPr>
              <a:t>Медведь в лесу лакомился малиной.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128009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2004822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3400" y="990600"/>
            <a:ext cx="8153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Georgia" pitchFamily="18" charset="0"/>
              </a:rPr>
              <a:t>Ёж с яблоком на спине спешит к своим детям.</a:t>
            </a:r>
          </a:p>
          <a:p>
            <a:endParaRPr lang="ru-RU" sz="4800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sz="4800" dirty="0" smtClean="0">
                <a:solidFill>
                  <a:srgbClr val="002060"/>
                </a:solidFill>
                <a:latin typeface="Georgia" pitchFamily="18" charset="0"/>
              </a:rPr>
              <a:t>Ежи укрылись в норе сухими листьями.</a:t>
            </a:r>
          </a:p>
          <a:p>
            <a:endParaRPr lang="ru-RU" sz="4800" dirty="0" smtClean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128009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762000"/>
            <a:ext cx="845820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975" fontAlgn="base">
              <a:spcBef>
                <a:spcPct val="0"/>
              </a:spcBef>
              <a:spcAft>
                <a:spcPct val="0"/>
              </a:spcAft>
            </a:pPr>
            <a:r>
              <a:rPr lang="ru-RU" sz="4800" dirty="0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 лесу каждый готовится</a:t>
            </a:r>
          </a:p>
          <a:p>
            <a:pPr indent="180975" fontAlgn="base">
              <a:spcBef>
                <a:spcPct val="0"/>
              </a:spcBef>
              <a:spcAft>
                <a:spcPct val="0"/>
              </a:spcAft>
            </a:pPr>
            <a:r>
              <a:rPr lang="ru-RU" sz="4800" dirty="0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к зиме по-своему.</a:t>
            </a:r>
            <a:r>
              <a:rPr lang="ru-RU" sz="4800" dirty="0" smtClean="0">
                <a:solidFill>
                  <a:srgbClr val="002060"/>
                </a:solidFill>
                <a:latin typeface="Georgia" pitchFamily="18" charset="0"/>
              </a:rPr>
              <a:t> Птицы улетают в теплые края. Медведь залёг в берлогу. Ежи укрылись в норе сухими листьями.</a:t>
            </a:r>
          </a:p>
          <a:p>
            <a:pPr indent="180975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indent="180975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lvl="0" indent="180975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2060"/>
              </a:solidFill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185</Words>
  <PresentationFormat>Экран (4:3)</PresentationFormat>
  <Paragraphs>64</Paragraphs>
  <Slides>13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Чулков</dc:creator>
  <cp:lastModifiedBy>Чулкова</cp:lastModifiedBy>
  <cp:revision>61</cp:revision>
  <dcterms:created xsi:type="dcterms:W3CDTF">2011-11-13T07:21:44Z</dcterms:created>
  <dcterms:modified xsi:type="dcterms:W3CDTF">2013-01-16T09:01:11Z</dcterms:modified>
</cp:coreProperties>
</file>