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 varScale="1">
        <p:scale>
          <a:sx n="65" d="100"/>
          <a:sy n="65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FD8-9D5E-4A5C-AED3-8B60DCC690F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2335-1B0A-4F6E-98D0-38BE35C1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  <a:noFill/>
          <a:ln>
            <a:solidFill>
              <a:schemeClr val="accent1"/>
            </a:solidFill>
          </a:ln>
          <a:effectLst>
            <a:outerShdw blurRad="177800" dist="50800" dir="5400000" algn="ctr" rotWithShape="0">
              <a:srgbClr val="000000">
                <a:alpha val="66000"/>
              </a:srgbClr>
            </a:outerShdw>
          </a:effectLst>
        </p:spPr>
        <p:txBody>
          <a:bodyPr/>
          <a:lstStyle/>
          <a:p>
            <a:r>
              <a:rPr lang="ru-RU" dirty="0" smtClean="0"/>
              <a:t>988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7144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«Князь Игорь собирает дань с древлян в 945 г». К.Ф.Лебедев.</a:t>
            </a:r>
            <a:endParaRPr lang="ru-RU" dirty="0"/>
          </a:p>
        </p:txBody>
      </p:sp>
      <p:pic>
        <p:nvPicPr>
          <p:cNvPr id="21506" name="Picture 2" descr="C:\Documents and Settings\Admin\Рабочий стол\юбилей\280px-Knyaz_Igor_in_945_by_Lebed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85926"/>
            <a:ext cx="6786610" cy="407196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41300" dist="508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642918"/>
            <a:ext cx="5723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Князь  Игорь(912-945).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«Встреча князя Святослава с Иоанном </a:t>
            </a:r>
            <a:r>
              <a:rPr lang="ru-RU" sz="2400" dirty="0" err="1" smtClean="0"/>
              <a:t>Цимисхием</a:t>
            </a:r>
            <a:r>
              <a:rPr lang="ru-RU" sz="2400" dirty="0" smtClean="0"/>
              <a:t>».К.Лебедев1916</a:t>
            </a:r>
            <a:endParaRPr lang="ru-RU" dirty="0"/>
          </a:p>
        </p:txBody>
      </p:sp>
      <p:pic>
        <p:nvPicPr>
          <p:cNvPr id="22530" name="Picture 2" descr="C:\Documents and Settings\Admin\Рабочий стол\юбилей\280px-Lebedev_Svyatoslavs_meeting_with_Emperor_Joh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00174"/>
            <a:ext cx="6643734" cy="435771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66700" dist="508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357166"/>
            <a:ext cx="5990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Князь  Святослав(962-972)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606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Супруга князя Владимира, дочь полоцкого князя </a:t>
            </a:r>
            <a:r>
              <a:rPr lang="ru-RU" sz="2400" dirty="0" err="1" smtClean="0"/>
              <a:t>Рогволда</a:t>
            </a:r>
            <a:r>
              <a:rPr lang="ru-RU" sz="2400" dirty="0" smtClean="0"/>
              <a:t>,  </a:t>
            </a:r>
            <a:br>
              <a:rPr lang="ru-RU" sz="2400" dirty="0" smtClean="0"/>
            </a:br>
            <a:r>
              <a:rPr lang="ru-RU" sz="2400" dirty="0" smtClean="0"/>
              <a:t>убитого Владимиром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Documents and Settings\Admin\Рабочий стол\юбилей\220px-Anton_Losenko._Vladimir_and_Rogne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85860"/>
            <a:ext cx="6786610" cy="4143404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159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564357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 «Владимир и </a:t>
            </a:r>
            <a:r>
              <a:rPr lang="ru-RU" sz="2800" dirty="0" err="1" smtClean="0"/>
              <a:t>Рогнеда</a:t>
            </a:r>
            <a:r>
              <a:rPr lang="ru-RU" sz="2800" dirty="0" smtClean="0"/>
              <a:t>». </a:t>
            </a:r>
            <a:r>
              <a:rPr lang="ru-RU" sz="2800" dirty="0" err="1" smtClean="0"/>
              <a:t>А.П.Лосенко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Олег-</a:t>
            </a:r>
            <a:r>
              <a:rPr lang="ru-RU" dirty="0" smtClean="0"/>
              <a:t> </a:t>
            </a:r>
            <a:r>
              <a:rPr lang="ru-RU" sz="2700" dirty="0" smtClean="0"/>
              <a:t>скандинавское имя, а остальные имена славянского </a:t>
            </a:r>
            <a:br>
              <a:rPr lang="ru-RU" sz="2700" dirty="0" smtClean="0"/>
            </a:br>
            <a:r>
              <a:rPr lang="ru-RU" sz="2700" dirty="0" smtClean="0"/>
              <a:t>           происхождения</a:t>
            </a:r>
            <a:endParaRPr lang="ru-RU" sz="2700" dirty="0"/>
          </a:p>
        </p:txBody>
      </p:sp>
      <p:pic>
        <p:nvPicPr>
          <p:cNvPr id="24579" name="Picture 3" descr="C:\Documents and Settings\Admin\Рабочий стол\юбилей\250px-Pokhod_Olega_v_Tsargr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85860"/>
            <a:ext cx="6643734" cy="342902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139700" dist="50800" dir="54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507207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«Поход Олега на Царьград».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  <a:effectLst>
            <a:outerShdw blurRad="101600" dist="50800" dir="540000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r>
              <a:rPr lang="ru-RU" dirty="0" smtClean="0"/>
              <a:t>Январь.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/>
          <a:lstStyle/>
          <a:p>
            <a:r>
              <a:rPr lang="ru-RU" dirty="0" smtClean="0"/>
              <a:t>Март.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Названия техники  древнерусских  ювелиров.</a:t>
            </a:r>
            <a:endParaRPr lang="ru-RU" dirty="0"/>
          </a:p>
        </p:txBody>
      </p:sp>
      <p:pic>
        <p:nvPicPr>
          <p:cNvPr id="4" name="Содержимое 3" descr="1867170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1571612"/>
            <a:ext cx="4000528" cy="3700488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5429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Золото; чеканка, скань, зернь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Княгиня Ольга(945-962).</a:t>
            </a:r>
            <a:br>
              <a:rPr lang="ru-RU" dirty="0" smtClean="0"/>
            </a:br>
            <a:endParaRPr lang="ru-RU" sz="2700" dirty="0"/>
          </a:p>
        </p:txBody>
      </p:sp>
      <p:pic>
        <p:nvPicPr>
          <p:cNvPr id="25602" name="Picture 2" descr="C:\Documents and Settings\Admin\Рабочий стол\юбилей\286px-Kirillov_knyaginy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285860"/>
            <a:ext cx="5286412" cy="442915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03200" dist="50800" dir="54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6000768"/>
            <a:ext cx="612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«Княгиня Ольга. Крещение» .С.А.Кириллов.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«Кончина Святослава». </a:t>
            </a:r>
            <a:r>
              <a:rPr lang="ru-RU" sz="2400" dirty="0" err="1" smtClean="0"/>
              <a:t>Б.А.Чориков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26626" name="Picture 2" descr="C:\Documents and Settings\Admin\Рабочий стол\юбилей\300px-Konchina_Svyatosla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14422"/>
            <a:ext cx="6429420" cy="4286280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317500" dist="508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85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Князь Святослав(962-972).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Князь Олег(879-912).</a:t>
            </a:r>
            <a:endParaRPr lang="ru-RU" dirty="0"/>
          </a:p>
        </p:txBody>
      </p:sp>
      <p:pic>
        <p:nvPicPr>
          <p:cNvPr id="27651" name="Picture 3" descr="C:\Documents and Settings\Admin\Рабочий стол\юбилей\300px-Russian_konung_Oleg_by_Vasnetso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785926"/>
            <a:ext cx="5508070" cy="39290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342900" dist="50800" dir="5400000" algn="ctr" rotWithShape="0">
              <a:srgbClr val="000000">
                <a:alpha val="56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5786454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ru-RU" sz="2400" dirty="0" smtClean="0"/>
              <a:t>Прощание Вещего Олега с конём</a:t>
            </a:r>
            <a:r>
              <a:rPr lang="en-US" sz="2400" dirty="0" smtClean="0"/>
              <a:t>”</a:t>
            </a:r>
          </a:p>
          <a:p>
            <a:r>
              <a:rPr lang="ru-RU" sz="2400" dirty="0" smtClean="0"/>
              <a:t>                  В. Васнецов. 1898г.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Годы правления первых киевских князей.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Андреевич Жуковский (1783-1852)</a:t>
            </a:r>
            <a:endParaRPr lang="ru-RU" dirty="0"/>
          </a:p>
        </p:txBody>
      </p:sp>
      <p:pic>
        <p:nvPicPr>
          <p:cNvPr id="4" name="Содержимое 3" descr="5zhukovs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0364" y="1714488"/>
            <a:ext cx="3113777" cy="4239927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6072206"/>
            <a:ext cx="5448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«Певец во стане русских воинов».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славянских племенах</a:t>
            </a:r>
            <a:endParaRPr lang="ru-RU" dirty="0"/>
          </a:p>
        </p:txBody>
      </p:sp>
      <p:pic>
        <p:nvPicPr>
          <p:cNvPr id="4" name="Содержимое 3" descr="21739863_krus9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3230" y="1600200"/>
            <a:ext cx="3357539" cy="452596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7829576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r>
              <a:rPr lang="ru-RU" dirty="0" smtClean="0"/>
              <a:t>Кольчуга или «броня кольчатая» состояла из тысячи колечек, т.е. плетение –дело исключительно трудоёмкое, а значит «священное»,к тому же колечки выполняли функцию оберегов - своим шумом и звоном отпугивали злых духов.</a:t>
            </a:r>
          </a:p>
          <a:p>
            <a:endParaRPr lang="ru-RU" dirty="0"/>
          </a:p>
        </p:txBody>
      </p:sp>
      <p:pic>
        <p:nvPicPr>
          <p:cNvPr id="4" name="Рисунок 3" descr="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64" y="2809875"/>
            <a:ext cx="2047875" cy="404812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8291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Вряд ли от каждого дома врагам преподнесли по столь ценному подарку- мечу, но скорее всего хазарам прислали дань не с «дыма», как пишет летописец ,а в количестве всего нескольких штук, но при  этом отменного качества. Хазары, будучи, сами неплохими воинами, сумели по достоинству оценить добротность присланных мечей, и поняли, что получили оружие местной ковки. А это значит, что народ с которого они собрались брать дань, великолепно владеет  мастерством изготовления оружия. А раз так, то и одолеть такой народ не просто.</a:t>
            </a:r>
            <a:endParaRPr lang="ru-RU" sz="2400" dirty="0"/>
          </a:p>
        </p:txBody>
      </p:sp>
      <p:pic>
        <p:nvPicPr>
          <p:cNvPr id="4" name="Рисунок 3" descr="nevsk_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0"/>
            <a:ext cx="3071834" cy="236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Очевидно для удобства посадки в седле.</a:t>
            </a:r>
            <a:endParaRPr lang="ru-RU" dirty="0"/>
          </a:p>
        </p:txBody>
      </p:sp>
      <p:pic>
        <p:nvPicPr>
          <p:cNvPr id="4" name="Рисунок 3" descr="22e9c58dc11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143116"/>
            <a:ext cx="4476760" cy="4413806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945 г., наказание княгиней Ольгой древлян за убийство князя Игоря.</a:t>
            </a:r>
            <a:br>
              <a:rPr lang="ru-RU" sz="2800" dirty="0" smtClean="0"/>
            </a:br>
            <a:r>
              <a:rPr lang="ru-RU" sz="2800" dirty="0" smtClean="0"/>
              <a:t> «Казнь Игоря». </a:t>
            </a:r>
            <a:r>
              <a:rPr lang="ru-RU" sz="2800" dirty="0" err="1" smtClean="0"/>
              <a:t>Ф.Бруни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8674" name="Picture 2" descr="C:\Documents and Settings\Admin\Рабочий стол\юбилей\250px-Death_of_Ig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643050"/>
            <a:ext cx="5357850" cy="35719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1905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945 г., наказание княгиней Ольгой древлян за убийство князя Игоря.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988 г., крещение  Руси, жителей Киева.</a:t>
            </a:r>
            <a:endParaRPr lang="ru-RU" dirty="0"/>
          </a:p>
        </p:txBody>
      </p:sp>
      <p:pic>
        <p:nvPicPr>
          <p:cNvPr id="4" name="Содержимое 3" descr="Lebedev_baptis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4851" y="1600200"/>
            <a:ext cx="6394297" cy="4525963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317500" dist="50800" dir="5400000" algn="ctr" rotWithShape="0">
              <a:srgbClr val="000000">
                <a:alpha val="5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Река Волхов</a:t>
            </a:r>
            <a:endParaRPr lang="ru-RU" dirty="0"/>
          </a:p>
        </p:txBody>
      </p:sp>
      <p:pic>
        <p:nvPicPr>
          <p:cNvPr id="29698" name="Picture 2" descr="C:\Documents and Settings\Admin\Рабочий стол\юбилей\vid-na-ryurikovo-gorodis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5929353" cy="280433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1905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071546"/>
            <a:ext cx="6226175" cy="466090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00298" y="585789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‘’</a:t>
            </a:r>
            <a:r>
              <a:rPr lang="ru-RU" sz="2800" dirty="0" smtClean="0"/>
              <a:t>Путь из варяг в греки</a:t>
            </a:r>
            <a:r>
              <a:rPr lang="en-US" sz="2800" dirty="0" smtClean="0"/>
              <a:t>’’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968 г.- осада печенегами Киева, это первый известный  нам подвиг русского воина.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901014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4525963"/>
          </a:xfrm>
        </p:spPr>
        <p:txBody>
          <a:bodyPr/>
          <a:lstStyle/>
          <a:p>
            <a:r>
              <a:rPr lang="ru-RU" dirty="0" smtClean="0"/>
              <a:t>Десятинная, т.к. князь Владимир пожаловал десятую часть княжеских доходов на содержание храма.</a:t>
            </a:r>
          </a:p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357430"/>
            <a:ext cx="4457725" cy="342901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71802" y="592933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Реконструкция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 smtClean="0"/>
              <a:t>Походы Киевских князей на Византию.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Былина</a:t>
            </a:r>
            <a:endParaRPr lang="ru-RU" dirty="0"/>
          </a:p>
        </p:txBody>
      </p:sp>
      <p:pic>
        <p:nvPicPr>
          <p:cNvPr id="4" name="Содержимое 3" descr="300px-Die_drei_Bogaty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1428736"/>
            <a:ext cx="3810000" cy="252730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279400" dist="50800" dir="54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4357694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ru-RU" sz="4000" dirty="0" smtClean="0"/>
              <a:t>Три богатыря</a:t>
            </a:r>
            <a:r>
              <a:rPr lang="en-US" sz="4000" dirty="0" smtClean="0"/>
              <a:t>” </a:t>
            </a:r>
            <a:endParaRPr lang="ru-RU" sz="4000" dirty="0" smtClean="0"/>
          </a:p>
          <a:p>
            <a:r>
              <a:rPr lang="ru-RU" sz="4000" dirty="0" smtClean="0"/>
              <a:t>             В.М. Васнецов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Плинфа</a:t>
            </a:r>
            <a:r>
              <a:rPr lang="ru-RU" sz="3600" dirty="0" smtClean="0"/>
              <a:t> - тонкий кирпич с вкраплениями из дикого камня.</a:t>
            </a:r>
            <a:endParaRPr lang="ru-RU" sz="3600" dirty="0"/>
          </a:p>
        </p:txBody>
      </p:sp>
      <p:pic>
        <p:nvPicPr>
          <p:cNvPr id="4" name="Содержимое 3" descr="sip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1928802"/>
            <a:ext cx="4991159" cy="3672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Рюриково</a:t>
            </a:r>
            <a:r>
              <a:rPr lang="ru-RU" sz="2400" dirty="0" smtClean="0"/>
              <a:t>  городище, в </a:t>
            </a:r>
            <a:r>
              <a:rPr lang="en-US" sz="2400" dirty="0" smtClean="0"/>
              <a:t>IX</a:t>
            </a:r>
            <a:r>
              <a:rPr lang="ru-RU" sz="2400" dirty="0" smtClean="0"/>
              <a:t>-</a:t>
            </a:r>
            <a:r>
              <a:rPr lang="en-US" sz="2400" dirty="0" smtClean="0"/>
              <a:t>X</a:t>
            </a:r>
            <a:r>
              <a:rPr lang="ru-RU" sz="2400" dirty="0" smtClean="0"/>
              <a:t> в.в. древнейшая резиденция русских</a:t>
            </a:r>
            <a:br>
              <a:rPr lang="ru-RU" sz="2400" dirty="0" smtClean="0"/>
            </a:br>
            <a:r>
              <a:rPr lang="ru-RU" sz="2400" dirty="0" smtClean="0"/>
              <a:t>            князей находится в 2,5 километрах от центра современного Новгорода</a:t>
            </a:r>
            <a:br>
              <a:rPr lang="ru-RU" sz="2400" dirty="0" smtClean="0"/>
            </a:br>
            <a:r>
              <a:rPr lang="ru-RU" sz="2400" dirty="0" smtClean="0"/>
              <a:t>           , при истоке реки Волхов из озера Ильмень.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Picture 2" descr="C:\Documents and Settings\Admin\Рабочий стол\юбилей\городи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6500857" cy="350046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304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862 г., легендарное призвание варягов и зарождение российской</a:t>
            </a:r>
            <a:br>
              <a:rPr lang="ru-RU" sz="2400" dirty="0" smtClean="0"/>
            </a:br>
            <a:r>
              <a:rPr lang="ru-RU" sz="2400" dirty="0" smtClean="0"/>
              <a:t>             государственности.</a:t>
            </a:r>
            <a:br>
              <a:rPr lang="ru-RU" sz="2400" dirty="0" smtClean="0"/>
            </a:br>
            <a:r>
              <a:rPr lang="ru-RU" sz="2400" dirty="0" smtClean="0"/>
              <a:t>«Призвание варягов».</a:t>
            </a:r>
            <a:r>
              <a:rPr lang="ru-RU" sz="2400" dirty="0" err="1" smtClean="0"/>
              <a:t>Ф.Бруни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1746" name="Picture 2" descr="C:\Documents and Settings\Admin\Рабочий стол\юбилей\f.a.bruni-prizvanie-varyag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643050"/>
            <a:ext cx="5643602" cy="32147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0" dist="50800" dir="5400000" algn="ctr" rotWithShape="0">
              <a:srgbClr val="000000">
                <a:alpha val="59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862 г., легендарное призвание варягов и зарождение российской государственности.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988г, крещение Киева.</a:t>
            </a:r>
            <a:endParaRPr lang="ru-RU" dirty="0"/>
          </a:p>
        </p:txBody>
      </p:sp>
      <p:pic>
        <p:nvPicPr>
          <p:cNvPr id="4" name="Содержимое 3" descr="Lebedev_baptis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63508" y="1600200"/>
            <a:ext cx="6216982" cy="452596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945 г, поход князя Игоря к древлянам.</a:t>
            </a:r>
            <a:endParaRPr lang="ru-RU" sz="2400" dirty="0"/>
          </a:p>
        </p:txBody>
      </p:sp>
      <p:pic>
        <p:nvPicPr>
          <p:cNvPr id="32770" name="Picture 2" descr="C:\Documents and Settings\Admin\Рабочий стол\юбилей\280px-Knyaz_Igor_in_945_by_Lebed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000232" y="1357298"/>
            <a:ext cx="5500726" cy="529663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190500" dist="50800" dir="5400000" algn="ctr" rotWithShape="0">
              <a:srgbClr val="000000">
                <a:alpha val="6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Князь Владимир был сыном князя Святослава от его наложницы </a:t>
            </a:r>
            <a:r>
              <a:rPr lang="ru-RU" dirty="0" err="1" smtClean="0"/>
              <a:t>Малуши</a:t>
            </a:r>
            <a:r>
              <a:rPr lang="ru-RU" dirty="0" smtClean="0"/>
              <a:t>, рабыни. Два брата- Ярополк и Владимир посватались к </a:t>
            </a:r>
            <a:r>
              <a:rPr lang="ru-RU" dirty="0" err="1" smtClean="0"/>
              <a:t>Рогнеде</a:t>
            </a:r>
            <a:r>
              <a:rPr lang="ru-RU" dirty="0" smtClean="0"/>
              <a:t>, дочери полоцкого князя </a:t>
            </a:r>
            <a:r>
              <a:rPr lang="ru-RU" dirty="0" err="1" smtClean="0"/>
              <a:t>Рогволда</a:t>
            </a:r>
            <a:r>
              <a:rPr lang="ru-RU" dirty="0" smtClean="0"/>
              <a:t>, та выбрала  Ярополка, презрительно обронив по адресу Владимира: «Не хочу </a:t>
            </a:r>
            <a:r>
              <a:rPr lang="ru-RU" dirty="0" err="1" smtClean="0"/>
              <a:t>розутичи</a:t>
            </a:r>
            <a:r>
              <a:rPr lang="ru-RU" dirty="0" smtClean="0"/>
              <a:t>  </a:t>
            </a:r>
            <a:r>
              <a:rPr lang="ru-RU" dirty="0" err="1" smtClean="0"/>
              <a:t>робичича</a:t>
            </a:r>
            <a:r>
              <a:rPr lang="ru-RU" dirty="0" smtClean="0"/>
              <a:t>», по старинному обряду после свадьбы жена должна была разуть мужа в знак покорности.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языческие праздники славян до принятия христианства.</a:t>
            </a:r>
            <a:endParaRPr lang="ru-RU" dirty="0"/>
          </a:p>
        </p:txBody>
      </p:sp>
      <p:pic>
        <p:nvPicPr>
          <p:cNvPr id="4" name="Содержимое 3" descr="6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2285992"/>
            <a:ext cx="3917645" cy="2513822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Перун - бог молнии, войны, покровитель князей.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Мокошь</a:t>
            </a:r>
            <a:r>
              <a:rPr lang="ru-RU" dirty="0" smtClean="0"/>
              <a:t> - богиня плодородия, женщин, домашнего очага.</a:t>
            </a:r>
          </a:p>
          <a:p>
            <a:r>
              <a:rPr lang="ru-RU" dirty="0" smtClean="0"/>
              <a:t> Велес - покровитель скотоводства, богатства.</a:t>
            </a:r>
          </a:p>
          <a:p>
            <a:r>
              <a:rPr lang="ru-RU" dirty="0" err="1" smtClean="0"/>
              <a:t>Симаргл</a:t>
            </a:r>
            <a:r>
              <a:rPr lang="ru-RU" dirty="0" smtClean="0"/>
              <a:t> - Бог подземного царства.</a:t>
            </a:r>
          </a:p>
          <a:p>
            <a:endParaRPr lang="ru-RU" dirty="0"/>
          </a:p>
        </p:txBody>
      </p:sp>
      <p:pic>
        <p:nvPicPr>
          <p:cNvPr id="4" name="Рисунок 3" descr="jazycheskie-bogi-drevnih-slavjan0-verh_thumb_medium300_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0"/>
            <a:ext cx="4000528" cy="266701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Этот обряд  означал, что человек уплывает в подземное</a:t>
            </a:r>
            <a:br>
              <a:rPr lang="ru-RU" sz="1800" dirty="0" smtClean="0"/>
            </a:br>
            <a:r>
              <a:rPr lang="ru-RU" sz="1800" dirty="0" smtClean="0"/>
              <a:t>          царство.</a:t>
            </a:r>
            <a:endParaRPr lang="ru-RU" sz="1800" dirty="0"/>
          </a:p>
        </p:txBody>
      </p:sp>
      <p:pic>
        <p:nvPicPr>
          <p:cNvPr id="33794" name="Picture 2" descr="C:\Documents and Settings\Admin\Рабочий стол\юбилей\220px-1000_Vele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428736"/>
            <a:ext cx="5500726" cy="3582205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794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2863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Изображение идола Велеса с коровьей головой на груди в проекте памятника «Тысячелетие России»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  <a:noFill/>
          <a:ln>
            <a:noFill/>
          </a:ln>
          <a:effectLst>
            <a:outerShdw blurRad="317500" dist="50800" dir="5400000" algn="ctr" rotWithShape="0">
              <a:srgbClr val="000000">
                <a:alpha val="61000"/>
              </a:srgb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                 911 г.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"/>
            <a:ext cx="8286808" cy="36433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видимому ,что инструментальная музыка связывалась с языческими ритуалами и увеселениями, а также с латинской католической службой. Не случайно игра в костёле на органе и  музыкальных инструментах описывается в древнерусской литературе до XY в. почти как языческое действо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786190"/>
            <a:ext cx="5591175" cy="25669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Названия женских головных уборов в Киевской Руси</a:t>
            </a:r>
            <a:endParaRPr lang="ru-RU" dirty="0"/>
          </a:p>
        </p:txBody>
      </p:sp>
      <p:pic>
        <p:nvPicPr>
          <p:cNvPr id="4" name="Содержимое 3" descr="6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643050"/>
            <a:ext cx="5268317" cy="4525963"/>
          </a:xfrm>
          <a:prstGeom prst="roundRect">
            <a:avLst/>
          </a:prstGeom>
        </p:spPr>
      </p:pic>
      <p:pic>
        <p:nvPicPr>
          <p:cNvPr id="5" name="Рисунок 4" descr="kokoshniki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28" y="2500306"/>
            <a:ext cx="3143272" cy="242481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языческим верованиям славян ворот был особенно магически  важной деталью </a:t>
            </a:r>
            <a:r>
              <a:rPr lang="ru-RU" dirty="0" err="1" smtClean="0"/>
              <a:t>деталью</a:t>
            </a:r>
            <a:r>
              <a:rPr lang="ru-RU" dirty="0" smtClean="0"/>
              <a:t>  одежды -ведь именно через него в случае смерти вылетала душа, желая по возможности этому помешать, ворот столь обильно оснащали охранительной вышивкой(иногда  содержащей золотое шитьё, жемчуг, драгоценные камни), что со временем  он превратился в отдельную «наплечную» часть одежды - ожерелье(«то что, носят вокруг горла»)или «оплечье».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Плащ.</a:t>
            </a:r>
            <a:endParaRPr lang="ru-RU" dirty="0"/>
          </a:p>
        </p:txBody>
      </p:sp>
      <p:pic>
        <p:nvPicPr>
          <p:cNvPr id="4" name="Содержимое 3" descr="image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714488"/>
            <a:ext cx="4143404" cy="417093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0050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Рубаха, непосредственно прилегавшая к телу, шилась с бесконечными магическими предосторожностями, ведь она должна была не только согревать, но и отгонять силы зла, а душу удержать в теле. Движение «внутрь» обозначало сохранение, накопление жизненных сил, «наружу»- затрату, потерю. Этого всячески старались избегать, чтобы  не навлечь на человека беду. По мнению славян, следовало  обезопасить  все необходимые отверстия, имевшиеся в готовой одежде: ворот, подол, рукава.</a:t>
            </a:r>
          </a:p>
          <a:p>
            <a:endParaRPr lang="ru-RU" dirty="0"/>
          </a:p>
        </p:txBody>
      </p:sp>
      <p:pic>
        <p:nvPicPr>
          <p:cNvPr id="4" name="Рисунок 3" descr="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357166"/>
            <a:ext cx="3667134" cy="36304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«Тысячелетие Руси».</a:t>
            </a:r>
            <a:endParaRPr lang="ru-RU" dirty="0"/>
          </a:p>
        </p:txBody>
      </p:sp>
      <p:pic>
        <p:nvPicPr>
          <p:cNvPr id="34818" name="Picture 2" descr="C:\Documents and Settings\Admin\Рабочий стол\юбилей\765px-Novgorod_Monument_LOC_06268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28802"/>
            <a:ext cx="6143668" cy="4357718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69900" dist="165100" dir="5400000" algn="ctr" rotWithShape="0">
              <a:srgbClr val="000000">
                <a:alpha val="5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Микешин Михаил Осипович  (1853-1896)</a:t>
            </a:r>
            <a:endParaRPr lang="ru-RU" sz="2800" dirty="0"/>
          </a:p>
        </p:txBody>
      </p:sp>
      <p:pic>
        <p:nvPicPr>
          <p:cNvPr id="4" name="Содержимое 3" descr="5zhukovs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18572" y="1142984"/>
            <a:ext cx="4149666" cy="5544661"/>
          </a:xfrm>
          <a:ln>
            <a:solidFill>
              <a:schemeClr val="accent1"/>
            </a:solidFill>
          </a:ln>
          <a:effectLst>
            <a:outerShdw blurRad="457200" dir="1302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Новгород, « колыбель государства российского».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500858" cy="369182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5643578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План древнего Новгорода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этот день сошлись три знаменательные даты: праздник Рождества Богородицы, годовщина Куликовской битвы и день рождения наследника престола.</a:t>
            </a:r>
            <a:br>
              <a:rPr lang="ru-RU" sz="2400" dirty="0" smtClean="0"/>
            </a:b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5842" name="Picture 2" descr="C:\Documents and Settings\Admin\Рабочий стол\юбилей\_b.p.villeval-de-otkrytie-pamyatnik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20081"/>
            <a:ext cx="6096000" cy="38862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355600" dist="50800" dir="5400000" algn="ctr" rotWithShape="0">
              <a:srgbClr val="000000">
                <a:alpha val="67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600076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Торжественное открытие памятника </a:t>
            </a:r>
            <a:r>
              <a:rPr lang="en-US" dirty="0" smtClean="0"/>
              <a:t>“</a:t>
            </a:r>
            <a:r>
              <a:rPr lang="ru-RU" dirty="0" smtClean="0"/>
              <a:t>Тысячелетие Руси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Перенял славу- </a:t>
            </a:r>
            <a:r>
              <a:rPr lang="ru-RU" dirty="0" err="1" smtClean="0"/>
              <a:t>Переяславль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_335f6_8e48859c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3389" y="1600200"/>
            <a:ext cx="5337221" cy="452596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Ежегодный объезд (с ноября по апрель) в Киевской Руси князем и его дружиной подвластных областей и племён сбора дани и для осуществления властных функций князя.</a:t>
            </a:r>
            <a:endParaRPr lang="ru-RU" dirty="0"/>
          </a:p>
        </p:txBody>
      </p:sp>
      <p:pic>
        <p:nvPicPr>
          <p:cNvPr id="4" name="Picture 2" descr="C:\Documents and Settings\Admin\Рабочий стол\юбилей\280px-Knyaz_Igor_in_945_by_Lebedev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500166" y="642918"/>
            <a:ext cx="5715040" cy="407196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241300" dist="50800" dir="5400000" algn="ctr" rotWithShape="0">
              <a:srgbClr val="000000">
                <a:alpha val="6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257174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941</a:t>
            </a:r>
            <a:endParaRPr lang="ru-RU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235743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Херсонес.</a:t>
            </a:r>
            <a:endParaRPr lang="ru-RU" sz="4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80px-Odessa_numismatic_museum_photo_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3929066"/>
            <a:ext cx="3556000" cy="1778000"/>
          </a:xfrm>
        </p:spPr>
      </p:pic>
      <p:sp>
        <p:nvSpPr>
          <p:cNvPr id="4" name="TextBox 3"/>
          <p:cNvSpPr txBox="1"/>
          <p:nvPr/>
        </p:nvSpPr>
        <p:spPr>
          <a:xfrm>
            <a:off x="214282" y="2500306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1)векша, 2) куна, 3) ногата, 4) резана, 5) гривна.</a:t>
            </a:r>
          </a:p>
          <a:p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571501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Сребреник великого Киевского князя Владимира.</a:t>
            </a:r>
            <a:endParaRPr lang="ru-R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Изображение князя обозначало всё государство.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5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214422"/>
            <a:ext cx="3429014" cy="467488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юбилей\150px-St_Olga_by_Nesterov_in_1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14422"/>
            <a:ext cx="1655840" cy="452596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2159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1714488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Княгиня Ольга - первый в истории Киевской Руси государственный реформатор, после её налоговой реформы уроками стали называться размеры дани(налогообложения),а погостами –определённые места,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куда в указанный срок должна была свозиться дань(налог), фиксированная со двор, а также название административных единиц, с которых взимался определённый размер дани.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5000" dirty="0" smtClean="0"/>
          </a:p>
          <a:p>
            <a:r>
              <a:rPr lang="ru-RU" sz="5000" dirty="0" err="1" smtClean="0"/>
              <a:t>Норманская</a:t>
            </a:r>
            <a:r>
              <a:rPr lang="ru-RU" sz="5000" dirty="0" smtClean="0"/>
              <a:t> теория – комплекс научных представлений, согласно с которыми, именно скандинавы(т.е. "варяги"), будучи призваны править Русью, заложили на ней первые основы государственности. Согласно с </a:t>
            </a:r>
            <a:r>
              <a:rPr lang="ru-RU" sz="5000" dirty="0" err="1" smtClean="0"/>
              <a:t>норманской</a:t>
            </a:r>
            <a:r>
              <a:rPr lang="ru-RU" sz="5000" dirty="0" smtClean="0"/>
              <a:t> теорией, некоторые западные и российские ученые ставят вопрос не о влиянии варягов на уже сформировавшиеся племена славян, а о влиянии варягов на само происхождение Руси как развитого, сильного и независимого государства.   Это направление в историографии, сторонники которого считают норманнов (варягов ) основателями государства в Древней Руси. Н. т. была сформулирована немецкими учёными, работавшими в Петербургской АН во 2-й четверти 18 в., — Г. 3. Байером, Г. Ф. Миллером и др. Сторонником Н. т. стал позднее и приехавший в Россию А. Л. </a:t>
            </a:r>
            <a:r>
              <a:rPr lang="ru-RU" sz="5000" dirty="0" err="1" smtClean="0"/>
              <a:t>Шлёцер</a:t>
            </a:r>
            <a:r>
              <a:rPr lang="ru-RU" sz="5000" dirty="0" smtClean="0"/>
              <a:t>. Основанием для вывода о </a:t>
            </a:r>
            <a:r>
              <a:rPr lang="ru-RU" sz="5000" dirty="0" err="1" smtClean="0"/>
              <a:t>норманском</a:t>
            </a:r>
            <a:r>
              <a:rPr lang="ru-RU" sz="5000" dirty="0" smtClean="0"/>
              <a:t> происхождении </a:t>
            </a:r>
            <a:r>
              <a:rPr lang="ru-RU" sz="5000" dirty="0" err="1" smtClean="0"/>
              <a:t>Древне-Русского</a:t>
            </a:r>
            <a:r>
              <a:rPr lang="ru-RU" sz="5000" dirty="0" smtClean="0"/>
              <a:t> государства послужил рассказ «Повести временных лет»  о призвании на Русь князей-варягов </a:t>
            </a:r>
            <a:r>
              <a:rPr lang="ru-RU" sz="5000" dirty="0" err="1" smtClean="0"/>
              <a:t>Рюрика</a:t>
            </a:r>
            <a:r>
              <a:rPr lang="ru-RU" sz="5000" dirty="0" smtClean="0"/>
              <a:t>, </a:t>
            </a:r>
            <a:r>
              <a:rPr lang="ru-RU" sz="5000" dirty="0" err="1" smtClean="0"/>
              <a:t>Синеуса</a:t>
            </a:r>
            <a:r>
              <a:rPr lang="ru-RU" sz="5000" dirty="0" smtClean="0"/>
              <a:t> и Трувора в 862.</a:t>
            </a:r>
          </a:p>
          <a:p>
            <a:r>
              <a:rPr lang="ru-RU" sz="4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8229600" cy="4525963"/>
          </a:xfrm>
        </p:spPr>
        <p:txBody>
          <a:bodyPr/>
          <a:lstStyle/>
          <a:p>
            <a:r>
              <a:rPr lang="ru-RU" dirty="0" smtClean="0"/>
              <a:t>Различные категории зависимого населения в Киевской Руси.</a:t>
            </a:r>
            <a:endParaRPr lang="ru-RU" dirty="0"/>
          </a:p>
        </p:txBody>
      </p:sp>
      <p:pic>
        <p:nvPicPr>
          <p:cNvPr id="4" name="Рисунок 3" descr="000001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03844" y="1857567"/>
            <a:ext cx="3240156" cy="500043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юбилей\250px-Oleg_shield_Tsargrad_by_Bru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071546"/>
            <a:ext cx="6429420" cy="39290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3683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14290"/>
            <a:ext cx="348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Князь  Олег(879-912).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9346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«Олег прибивает щит свой к вратам Царьграда».            Ф.А.Бруни.1898 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1071</Words>
  <Application>Microsoft Office PowerPoint</Application>
  <PresentationFormat>Экран (4:3)</PresentationFormat>
  <Paragraphs>82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988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 «Князь Игорь собирает дань с древлян в 945 г». К.Ф.Лебедев.</vt:lpstr>
      <vt:lpstr> «Встреча князя Святослава с Иоанном Цимисхием».К.Лебедев1916</vt:lpstr>
      <vt:lpstr>Супруга князя Владимира, дочь полоцкого князя Рогволда,   убитого Владимиром </vt:lpstr>
      <vt:lpstr>Олег- скандинавское имя, а остальные имена славянского             происхождения</vt:lpstr>
      <vt:lpstr>Январь.</vt:lpstr>
      <vt:lpstr>Март.</vt:lpstr>
      <vt:lpstr>Названия техники  древнерусских  ювелиров.</vt:lpstr>
      <vt:lpstr>Княгиня Ольга(945-962). </vt:lpstr>
      <vt:lpstr>«Кончина Святослава». Б.А.Чориков.</vt:lpstr>
      <vt:lpstr>Князь Олег(879-912).</vt:lpstr>
      <vt:lpstr>Василий Андреевич Жуковский (1783-1852)</vt:lpstr>
      <vt:lpstr>О славянских племенах</vt:lpstr>
      <vt:lpstr>Слайд 22</vt:lpstr>
      <vt:lpstr>Слайд 23</vt:lpstr>
      <vt:lpstr>Слайд 24</vt:lpstr>
      <vt:lpstr>945 г., наказание княгиней Ольгой древлян за убийство князя Игоря.  «Казнь Игоря». Ф.Бруни.</vt:lpstr>
      <vt:lpstr>988 г., крещение  Руси, жителей Киева.</vt:lpstr>
      <vt:lpstr>Река Волхов</vt:lpstr>
      <vt:lpstr>Слайд 28</vt:lpstr>
      <vt:lpstr>Слайд 29</vt:lpstr>
      <vt:lpstr>Былина</vt:lpstr>
      <vt:lpstr>Плинфа - тонкий кирпич с вкраплениями из дикого камня.</vt:lpstr>
      <vt:lpstr>Рюриково  городище, в IX-X в.в. древнейшая резиденция русских             князей находится в 2,5 километрах от центра современного Новгорода            , при истоке реки Волхов из озера Ильмень. </vt:lpstr>
      <vt:lpstr>862 г., легендарное призвание варягов и зарождение российской              государственности. «Призвание варягов».Ф.Бруни.</vt:lpstr>
      <vt:lpstr>988г, крещение Киева.</vt:lpstr>
      <vt:lpstr>945 г, поход князя Игоря к древлянам.</vt:lpstr>
      <vt:lpstr>Слайд 36</vt:lpstr>
      <vt:lpstr>Главные языческие праздники славян до принятия христианства.</vt:lpstr>
      <vt:lpstr>Слайд 38</vt:lpstr>
      <vt:lpstr>Этот обряд  означал, что человек уплывает в подземное           царство.</vt:lpstr>
      <vt:lpstr>Слайд 40</vt:lpstr>
      <vt:lpstr>Названия женских головных уборов в Киевской Руси</vt:lpstr>
      <vt:lpstr>Слайд 42</vt:lpstr>
      <vt:lpstr>Плащ.</vt:lpstr>
      <vt:lpstr>Слайд 44</vt:lpstr>
      <vt:lpstr>Памятник «Тысячелетие Руси».</vt:lpstr>
      <vt:lpstr>Микешин Михаил Осипович  (1853-1896)</vt:lpstr>
      <vt:lpstr>Новгород, « колыбель государства российского».</vt:lpstr>
      <vt:lpstr>   В этот день сошлись три знаменательные даты: праздник Рождества Богородицы, годовщина Куликовской битвы и день рождения наследника престола. .  </vt:lpstr>
      <vt:lpstr>Перенял славу- Переяславль. </vt:lpstr>
      <vt:lpstr>Слайд 50</vt:lpstr>
      <vt:lpstr>Слайд 51</vt:lpstr>
      <vt:lpstr>Слайд 52</vt:lpstr>
      <vt:lpstr>Изображение князя обозначало всё государство.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988 г.</dc:title>
  <dc:creator>Olga</dc:creator>
  <cp:lastModifiedBy>revaz</cp:lastModifiedBy>
  <cp:revision>31</cp:revision>
  <dcterms:created xsi:type="dcterms:W3CDTF">2012-07-30T14:38:41Z</dcterms:created>
  <dcterms:modified xsi:type="dcterms:W3CDTF">2013-04-02T19:27:51Z</dcterms:modified>
</cp:coreProperties>
</file>