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56" r:id="rId3"/>
    <p:sldId id="272" r:id="rId4"/>
    <p:sldId id="273" r:id="rId5"/>
    <p:sldId id="274" r:id="rId6"/>
    <p:sldId id="261" r:id="rId7"/>
    <p:sldId id="264" r:id="rId8"/>
    <p:sldId id="275" r:id="rId9"/>
    <p:sldId id="267" r:id="rId10"/>
    <p:sldId id="277" r:id="rId11"/>
    <p:sldId id="278" r:id="rId12"/>
    <p:sldId id="279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800000"/>
    <a:srgbClr val="660066"/>
    <a:srgbClr val="990033"/>
    <a:srgbClr val="FF0066"/>
    <a:srgbClr val="CC0066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06" autoAdjust="0"/>
    <p:restoredTop sz="94660"/>
  </p:normalViewPr>
  <p:slideViewPr>
    <p:cSldViewPr>
      <p:cViewPr varScale="1">
        <p:scale>
          <a:sx n="77" d="100"/>
          <a:sy n="77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4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6897FCB-D70A-44C5-8653-72781B1F3FCF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1953EC-9430-482E-9DE8-943CFD9DB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AB2A0E-ECCF-4B94-AB78-CF18CA371414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8AF8593-DCCE-4878-9CE4-0CB152500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AA8A-9C2C-4CC8-9744-1064D9BC6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20866-D63E-4848-BC85-252F39ED5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561C-C3B1-4BA3-9A1D-41CCF833C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4D983-5AC5-4064-B548-DC97E6FBE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0FAC1-D838-4485-AF51-033BF805D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21636-CC41-4B95-905F-326A8230D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39A2-78A4-49ED-947A-40ADFE05C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FC71C-7804-4032-A6BF-505AEEA81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6E083-1A32-406A-B0A7-64692A0C3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C2FC-B7A1-4D8D-8D90-B4D465E87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FF0B-BD4A-4DF5-AF14-3381FA8D0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DDB6F-182A-4528-BEEC-09C5BF22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D0BA8-4B0F-4AB8-A320-5163602D4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4F630B-5E2F-4530-9B8D-72A33B06A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http://websave.mediaring.ru/3fdfd93cbc2fa7801529885a43c6752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47513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3B0D8D"/>
                </a:solidFill>
                <a:latin typeface="Verdana" pitchFamily="34" charset="0"/>
              </a:rPr>
              <a:t>Презентация к уроку английского языка в 4 классе</a:t>
            </a:r>
          </a:p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3B0D8D"/>
                </a:solidFill>
                <a:latin typeface="Verdana" pitchFamily="34" charset="0"/>
              </a:rPr>
              <a:t> по теме «</a:t>
            </a:r>
            <a:r>
              <a:rPr lang="en-US" b="1" smtClean="0">
                <a:solidFill>
                  <a:srgbClr val="3B0D8D"/>
                </a:solidFill>
                <a:latin typeface="Verdana" pitchFamily="34" charset="0"/>
              </a:rPr>
              <a:t>Past Simple</a:t>
            </a:r>
            <a:r>
              <a:rPr lang="ru-RU" b="1" smtClean="0">
                <a:solidFill>
                  <a:srgbClr val="3B0D8D"/>
                </a:solidFill>
                <a:latin typeface="Verdana" pitchFamily="34" charset="0"/>
              </a:rPr>
              <a:t>»</a:t>
            </a:r>
          </a:p>
          <a:p>
            <a:pPr algn="ctr" eaLnBrk="1" hangingPunct="1">
              <a:buFontTx/>
              <a:buNone/>
            </a:pPr>
            <a:endParaRPr lang="ru-RU" b="1" smtClean="0">
              <a:solidFill>
                <a:srgbClr val="3B0D8D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3B0D8D"/>
                </a:solidFill>
                <a:latin typeface="Verdana" pitchFamily="34" charset="0"/>
              </a:rPr>
              <a:t>Выполнена учителем английского языка МКОУ СОШ №105»</a:t>
            </a: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3B0D8D"/>
                </a:solidFill>
                <a:latin typeface="Verdana" pitchFamily="34" charset="0"/>
              </a:rPr>
              <a:t>Землянской Татьяной Васильевной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524750" cy="836613"/>
          </a:xfrm>
        </p:spPr>
        <p:txBody>
          <a:bodyPr/>
          <a:lstStyle/>
          <a:p>
            <a:r>
              <a:rPr lang="en-US" sz="3200" b="1" smtClean="0">
                <a:solidFill>
                  <a:srgbClr val="FF0000"/>
                </a:solidFill>
                <a:latin typeface="Comic Sans MS" pitchFamily="66" charset="0"/>
              </a:rPr>
              <a:t>Last summer I went to the country</a:t>
            </a:r>
            <a:endParaRPr lang="ru-RU" sz="32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1811338" cy="5218113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mtClean="0">
                <a:solidFill>
                  <a:srgbClr val="00B050"/>
                </a:solidFill>
                <a:latin typeface="Comic Sans MS" pitchFamily="66" charset="0"/>
              </a:rPr>
              <a:t>flew</a:t>
            </a:r>
          </a:p>
          <a:p>
            <a:pPr>
              <a:buFontTx/>
              <a:buNone/>
            </a:pPr>
            <a:endParaRPr lang="en-US" sz="3200" b="1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200" b="1" smtClean="0">
                <a:solidFill>
                  <a:srgbClr val="00B050"/>
                </a:solidFill>
                <a:latin typeface="Comic Sans MS" pitchFamily="66" charset="0"/>
              </a:rPr>
              <a:t>had</a:t>
            </a:r>
          </a:p>
          <a:p>
            <a:pPr>
              <a:buFontTx/>
              <a:buNone/>
            </a:pPr>
            <a:endParaRPr lang="en-US" sz="3200" b="1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200" b="1" smtClean="0">
                <a:solidFill>
                  <a:srgbClr val="00B050"/>
                </a:solidFill>
                <a:latin typeface="Comic Sans MS" pitchFamily="66" charset="0"/>
              </a:rPr>
              <a:t>went</a:t>
            </a:r>
          </a:p>
          <a:p>
            <a:pPr>
              <a:buFontTx/>
              <a:buNone/>
            </a:pPr>
            <a:endParaRPr lang="en-US" sz="3200" b="1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200" b="1" smtClean="0">
                <a:solidFill>
                  <a:srgbClr val="00B050"/>
                </a:solidFill>
                <a:latin typeface="Comic Sans MS" pitchFamily="66" charset="0"/>
              </a:rPr>
              <a:t>walked</a:t>
            </a:r>
          </a:p>
          <a:p>
            <a:pPr>
              <a:buFontTx/>
              <a:buNone/>
            </a:pPr>
            <a:endParaRPr lang="en-US" sz="3200" b="1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200" b="1" smtClean="0">
                <a:solidFill>
                  <a:srgbClr val="00B050"/>
                </a:solidFill>
                <a:latin typeface="Comic Sans MS" pitchFamily="66" charset="0"/>
              </a:rPr>
              <a:t>played</a:t>
            </a:r>
            <a:endParaRPr lang="ru-RU" sz="3200" b="1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140200" y="908050"/>
            <a:ext cx="4546600" cy="5761038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Comic Sans MS" pitchFamily="66" charset="0"/>
              </a:rPr>
              <a:t>to the  country</a:t>
            </a:r>
          </a:p>
          <a:p>
            <a:pPr>
              <a:buFontTx/>
              <a:buNone/>
            </a:pPr>
            <a:endParaRPr lang="en-US" sz="3200" b="1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Comic Sans MS" pitchFamily="66" charset="0"/>
              </a:rPr>
              <a:t>a kite</a:t>
            </a:r>
          </a:p>
          <a:p>
            <a:pPr>
              <a:buFontTx/>
              <a:buNone/>
            </a:pPr>
            <a:endParaRPr lang="en-US" sz="3200" b="1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Comic Sans MS" pitchFamily="66" charset="0"/>
              </a:rPr>
              <a:t>a picnic</a:t>
            </a:r>
          </a:p>
          <a:p>
            <a:pPr>
              <a:buFontTx/>
              <a:buNone/>
            </a:pPr>
            <a:endParaRPr lang="en-US" sz="3200" b="1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Comic Sans MS" pitchFamily="66" charset="0"/>
              </a:rPr>
              <a:t>in the forest</a:t>
            </a:r>
          </a:p>
          <a:p>
            <a:pPr>
              <a:buFontTx/>
              <a:buNone/>
            </a:pPr>
            <a:endParaRPr lang="en-US" sz="3200" b="1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200" b="1" smtClean="0">
                <a:solidFill>
                  <a:srgbClr val="0000FF"/>
                </a:solidFill>
                <a:latin typeface="Comic Sans MS" pitchFamily="66" charset="0"/>
              </a:rPr>
              <a:t>badminton/computer games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11269" name="Picture 4" descr="http://im6-tub-ru.yandex.net/i?id=334534201-10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260350"/>
            <a:ext cx="1595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http://im2-tub-ru.yandex.net/i?id=516510589-00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2565400"/>
            <a:ext cx="201612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8" descr="http://im5-tub-ru.yandex.net/i?id=37210455-63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8625" y="1412875"/>
            <a:ext cx="819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0" descr="http://im7-tub-ru.yandex.net/i?id=130698484-43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04050" y="4076700"/>
            <a:ext cx="16954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2" descr="http://im3-tub-ru.yandex.net/i?id=64449441-03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43663" y="6021388"/>
            <a:ext cx="6985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4" descr="http://im4-tub-ru.yandex.net/i?id=407587778-12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066088" y="5949950"/>
            <a:ext cx="10779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091 -0.13658 " pathEditMode="relative" ptsTypes="AA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511 -0.13657 " pathEditMode="relative" ptsTypes="AA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712 0.33611 " pathEditMode="relative" ptsTypes="AA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0.02106 " pathEditMode="relative" ptsTypes="AA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99 0.03149 " pathEditMode="relative" ptsTypes="AA">
                                      <p:cBhvr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5"/>
          <p:cNvSpPr>
            <a:spLocks noGrp="1"/>
          </p:cNvSpPr>
          <p:nvPr>
            <p:ph idx="4294967295"/>
          </p:nvPr>
        </p:nvSpPr>
        <p:spPr>
          <a:xfrm>
            <a:off x="179388" y="188913"/>
            <a:ext cx="8447087" cy="6481762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Dear Jim,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          Last month I (be) </a:t>
            </a:r>
            <a:r>
              <a:rPr lang="en-US" sz="2800" u="sng" smtClean="0">
                <a:solidFill>
                  <a:srgbClr val="000099"/>
                </a:solidFill>
              </a:rPr>
              <a:t>was</a:t>
            </a:r>
            <a:r>
              <a:rPr lang="en-US" sz="2800" smtClean="0">
                <a:solidFill>
                  <a:srgbClr val="000099"/>
                </a:solidFill>
              </a:rPr>
              <a:t> at Chatterplace. I (have) ___  a good time there. I (live</a:t>
            </a:r>
            <a:r>
              <a:rPr lang="en-US" sz="2400" smtClean="0">
                <a:solidFill>
                  <a:srgbClr val="000099"/>
                </a:solidFill>
              </a:rPr>
              <a:t>) ___  </a:t>
            </a:r>
            <a:r>
              <a:rPr lang="en-US" sz="2800" smtClean="0">
                <a:solidFill>
                  <a:srgbClr val="000099"/>
                </a:solidFill>
              </a:rPr>
              <a:t>in a small but nice room. When it (be) ___ fine and warm, I (go) ___ for a walk and (play) ___ tennis.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           I (help) ____ Miss Chatter to feed the animals. I (learn) ____ to ride a horse. When it (be) ___ sunny, I (fly) ___ a kite in the field. I (see) ___ a lot of beautiful places. I (visit) ____ Tiny and (listen)____ to his new fairy tale.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           I (like)____ my holidays. I’ll come back to Chatterplace next year. Would you like to go with me?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           Please write back. Yours, Ben.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     </a:t>
            </a:r>
          </a:p>
          <a:p>
            <a:pPr>
              <a:buFontTx/>
              <a:buNone/>
            </a:pPr>
            <a:endParaRPr lang="ru-RU" sz="2800" smtClean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619250" y="1125538"/>
            <a:ext cx="7858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had</a:t>
            </a:r>
            <a:endParaRPr lang="ru-RU" sz="24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443663" y="1125538"/>
            <a:ext cx="8207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liv</a:t>
            </a:r>
            <a:r>
              <a:rPr lang="en-US" sz="2400">
                <a:solidFill>
                  <a:srgbClr val="C00000"/>
                </a:solidFill>
              </a:rPr>
              <a:t>ed</a:t>
            </a:r>
            <a:endParaRPr lang="ru-RU" sz="24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95963" y="1557338"/>
            <a:ext cx="733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was</a:t>
            </a:r>
            <a:endParaRPr lang="ru-RU" sz="24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411413" y="1989138"/>
            <a:ext cx="914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wen</a:t>
            </a:r>
            <a:r>
              <a:rPr lang="en-US" sz="2800">
                <a:solidFill>
                  <a:srgbClr val="C00000"/>
                </a:solidFill>
              </a:rPr>
              <a:t>t</a:t>
            </a:r>
            <a:r>
              <a:rPr lang="en-US">
                <a:solidFill>
                  <a:srgbClr val="C00000"/>
                </a:solidFill>
              </a:rPr>
              <a:t> </a:t>
            </a:r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339975" y="2565400"/>
            <a:ext cx="1111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help</a:t>
            </a:r>
            <a:r>
              <a:rPr lang="en-US" sz="2400">
                <a:solidFill>
                  <a:srgbClr val="C00000"/>
                </a:solidFill>
              </a:rPr>
              <a:t>ed</a:t>
            </a:r>
            <a:endParaRPr lang="ru-RU" sz="24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372225" y="2060575"/>
            <a:ext cx="1016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99"/>
                </a:solidFill>
              </a:rPr>
              <a:t>pla</a:t>
            </a:r>
            <a:r>
              <a:rPr lang="en-US" sz="2200">
                <a:solidFill>
                  <a:srgbClr val="C00000"/>
                </a:solidFill>
              </a:rPr>
              <a:t>yed</a:t>
            </a:r>
            <a:endParaRPr lang="ru-RU" sz="22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203575" y="2997200"/>
            <a:ext cx="11271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99"/>
                </a:solidFill>
              </a:rPr>
              <a:t>learn</a:t>
            </a:r>
            <a:r>
              <a:rPr lang="en-US" sz="2200">
                <a:solidFill>
                  <a:srgbClr val="C00000"/>
                </a:solidFill>
              </a:rPr>
              <a:t>ed</a:t>
            </a:r>
            <a:endParaRPr lang="ru-RU" sz="22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258888" y="3357563"/>
            <a:ext cx="733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was</a:t>
            </a:r>
            <a:endParaRPr lang="ru-RU" sz="24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924300" y="3357563"/>
            <a:ext cx="7318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flew</a:t>
            </a:r>
            <a:endParaRPr lang="ru-RU" sz="24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03350" y="3789363"/>
            <a:ext cx="733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saw</a:t>
            </a:r>
            <a:endParaRPr lang="ru-RU" sz="240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092950" y="3789363"/>
            <a:ext cx="1057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visit</a:t>
            </a:r>
            <a:r>
              <a:rPr lang="en-US" sz="2400">
                <a:solidFill>
                  <a:srgbClr val="C00000"/>
                </a:solidFill>
              </a:rPr>
              <a:t>ed</a:t>
            </a:r>
            <a:endParaRPr lang="ru-RU" sz="24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059113" y="4292600"/>
            <a:ext cx="1069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listen</a:t>
            </a:r>
            <a:r>
              <a:rPr lang="en-US" sz="2000">
                <a:solidFill>
                  <a:srgbClr val="C00000"/>
                </a:solidFill>
              </a:rPr>
              <a:t>ed</a:t>
            </a:r>
            <a:endParaRPr lang="ru-RU" sz="20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268538" y="4724400"/>
            <a:ext cx="819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lik</a:t>
            </a:r>
            <a:r>
              <a:rPr lang="en-US" sz="2400">
                <a:solidFill>
                  <a:srgbClr val="C00000"/>
                </a:solidFill>
              </a:rPr>
              <a:t>ed</a:t>
            </a:r>
            <a:endParaRPr lang="ru-RU" sz="2400"/>
          </a:p>
        </p:txBody>
      </p:sp>
      <p:pic>
        <p:nvPicPr>
          <p:cNvPr id="12304" name="Picture 6" descr="http://im0-tub-ru.yandex.net/i?id=311036646-23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5661025"/>
            <a:ext cx="172878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8988" cy="777875"/>
          </a:xfrm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Choose the right answer</a:t>
            </a:r>
            <a:endParaRPr lang="ru-RU" b="1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Jim and Jill … to the forest.</a:t>
            </a:r>
          </a:p>
          <a:p>
            <a:pPr marL="514350" indent="-514350">
              <a:buFontTx/>
              <a:buAutoNum type="alphaLcParenR"/>
              <a:defRPr/>
            </a:pPr>
            <a:r>
              <a:rPr lang="en-US" sz="2800" i="1" dirty="0" smtClean="0">
                <a:solidFill>
                  <a:srgbClr val="C00000"/>
                </a:solidFill>
              </a:rPr>
              <a:t>go                     b) went                     c) goes</a:t>
            </a:r>
          </a:p>
          <a:p>
            <a:pPr marL="514350" indent="-514350">
              <a:buFontTx/>
              <a:buNone/>
              <a:defRPr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2. They … under a big tree.</a:t>
            </a:r>
          </a:p>
          <a:p>
            <a:pPr marL="514350" indent="-514350">
              <a:buFontTx/>
              <a:buAutoNum type="alphaLcParenR"/>
              <a:defRPr/>
            </a:pPr>
            <a:r>
              <a:rPr lang="en-US" sz="2800" i="1" dirty="0" smtClean="0">
                <a:solidFill>
                  <a:srgbClr val="C00000"/>
                </a:solidFill>
              </a:rPr>
              <a:t>sat                    b) sit                          c) will sit</a:t>
            </a:r>
          </a:p>
          <a:p>
            <a:pPr marL="514350" indent="-514350">
              <a:buFontTx/>
              <a:buNone/>
              <a:defRPr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3. They … a small  bird.</a:t>
            </a:r>
            <a:r>
              <a:rPr lang="en-US" dirty="0" smtClean="0"/>
              <a:t> </a:t>
            </a:r>
          </a:p>
          <a:p>
            <a:pPr marL="514350" indent="-514350">
              <a:buFontTx/>
              <a:buAutoNum type="alphaLcParenR"/>
              <a:defRPr/>
            </a:pPr>
            <a:r>
              <a:rPr lang="en-US" sz="2800" i="1" dirty="0" smtClean="0">
                <a:solidFill>
                  <a:srgbClr val="C00000"/>
                </a:solidFill>
              </a:rPr>
              <a:t>see                   b) saw                       c) will see</a:t>
            </a:r>
          </a:p>
          <a:p>
            <a:pPr marL="514350" indent="-514350">
              <a:buFontTx/>
              <a:buNone/>
              <a:defRPr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4. They … the bird very much.</a:t>
            </a:r>
          </a:p>
          <a:p>
            <a:pPr marL="514350" indent="-514350">
              <a:buFontTx/>
              <a:buNone/>
              <a:defRPr/>
            </a:pPr>
            <a:r>
              <a:rPr lang="en-US" sz="2800" i="1" dirty="0" smtClean="0">
                <a:solidFill>
                  <a:srgbClr val="C00000"/>
                </a:solidFill>
              </a:rPr>
              <a:t>a) like                    b) liked                      c) likes</a:t>
            </a:r>
          </a:p>
          <a:p>
            <a:pPr marL="514350" indent="-514350">
              <a:buFontTx/>
              <a:buNone/>
              <a:defRPr/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5. The bird … in the house.</a:t>
            </a:r>
          </a:p>
          <a:p>
            <a:pPr marL="514350" indent="-514350">
              <a:buFontTx/>
              <a:buNone/>
              <a:defRPr/>
            </a:pPr>
            <a:r>
              <a:rPr lang="en-US" sz="2800" i="1" dirty="0" smtClean="0">
                <a:solidFill>
                  <a:srgbClr val="C00000"/>
                </a:solidFill>
              </a:rPr>
              <a:t>a) live                     b) will live                  c) lived</a:t>
            </a:r>
            <a:endParaRPr lang="ru-RU" sz="2800" i="1" dirty="0">
              <a:solidFill>
                <a:srgbClr val="C00000"/>
              </a:solidFill>
            </a:endParaRPr>
          </a:p>
        </p:txBody>
      </p:sp>
      <p:pic>
        <p:nvPicPr>
          <p:cNvPr id="13316" name="Picture 2" descr="http://im3-tub-ru.yandex.net/i?id=480224126-38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115888"/>
            <a:ext cx="1552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00188" y="2205038"/>
            <a:ext cx="7643812" cy="19002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9600" b="1" smtClean="0">
                <a:solidFill>
                  <a:srgbClr val="0000FF"/>
                </a:solidFill>
                <a:latin typeface="Comic Sans MS" pitchFamily="66" charset="0"/>
              </a:rPr>
              <a:t>Good Bye!</a:t>
            </a:r>
            <a:endParaRPr lang="ru-RU" sz="9600" b="1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2" name="Picture 10" descr="http://im7-tub-ru.yandex.net/i?id=229117871-3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3933825"/>
            <a:ext cx="31940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6" descr="http://im3-tub-ru.yandex.net/i?id=201786072-2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22320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0" descr="http://im5-tub-ru.yandex.net/i?id=82233901-29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4581525"/>
            <a:ext cx="1543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2" descr="http://im5-tub-ru.yandex.net/i?id=231884804-1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3573463"/>
            <a:ext cx="14954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4" descr="http://im8-tub-ru.yandex.net/i?id=135072143-61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1863" y="620713"/>
            <a:ext cx="1543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503157h54aj15z6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975" y="0"/>
            <a:ext cx="9197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403350" y="2492896"/>
            <a:ext cx="6697663" cy="223224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  <a:scene3d>
              <a:camera prst="orthographicFront">
                <a:rot lat="21150123" lon="21339516" rev="5708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CC"/>
                </a:solidFill>
                <a:latin typeface="Arial"/>
                <a:cs typeface="Arial"/>
              </a:rPr>
              <a:t>Past Simple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CC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CC"/>
                </a:solidFill>
                <a:cs typeface="Arial"/>
              </a:rPr>
              <a:t>Past Simple</a:t>
            </a:r>
            <a:r>
              <a:rPr lang="ru-RU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CC"/>
                </a:solidFill>
                <a:cs typeface="Arial"/>
              </a:rPr>
              <a:t/>
            </a:r>
            <a:br>
              <a:rPr lang="ru-RU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CC"/>
                </a:solidFill>
                <a:cs typeface="Arial"/>
              </a:rPr>
            </a:br>
            <a:endParaRPr lang="ru-RU" sz="4800" dirty="0" smtClean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684213" y="1557338"/>
            <a:ext cx="3816350" cy="647700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000099"/>
                </a:solidFill>
              </a:rPr>
              <a:t>правильные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"/>
          </p:nvPr>
        </p:nvSpPr>
        <p:spPr>
          <a:xfrm>
            <a:off x="4787900" y="1557338"/>
            <a:ext cx="3898900" cy="617537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FF0000"/>
                </a:solidFill>
              </a:rPr>
              <a:t>неправильные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4"/>
          </p:nvPr>
        </p:nvSpPr>
        <p:spPr>
          <a:xfrm>
            <a:off x="4787900" y="2636838"/>
            <a:ext cx="4176713" cy="34893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V </a:t>
            </a:r>
            <a:r>
              <a:rPr lang="ru-RU" sz="6000" dirty="0" smtClean="0">
                <a:solidFill>
                  <a:srgbClr val="7030A0"/>
                </a:solidFill>
              </a:rPr>
              <a:t>меняет форму</a:t>
            </a:r>
          </a:p>
          <a:p>
            <a:pPr algn="ctr" eaLnBrk="1" hangingPunct="1">
              <a:buFontTx/>
              <a:buNone/>
            </a:pPr>
            <a:r>
              <a:rPr lang="en-US" sz="5400" dirty="0" smtClean="0">
                <a:solidFill>
                  <a:srgbClr val="000099"/>
                </a:solidFill>
              </a:rPr>
              <a:t>   </a:t>
            </a:r>
            <a:r>
              <a:rPr lang="en-US" sz="5400" dirty="0" smtClean="0">
                <a:solidFill>
                  <a:srgbClr val="FF0000"/>
                </a:solidFill>
              </a:rPr>
              <a:t>go=went</a:t>
            </a:r>
            <a:endParaRPr lang="ru-RU" sz="5400" dirty="0" smtClean="0">
              <a:solidFill>
                <a:srgbClr val="FF0000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179388" y="2636838"/>
            <a:ext cx="4318000" cy="34893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dirty="0" smtClean="0">
                <a:solidFill>
                  <a:srgbClr val="7030A0"/>
                </a:solidFill>
              </a:rPr>
              <a:t>V + (e)d</a:t>
            </a:r>
          </a:p>
          <a:p>
            <a:pPr eaLnBrk="1" hangingPunct="1">
              <a:buFontTx/>
              <a:buNone/>
            </a:pPr>
            <a:r>
              <a:rPr lang="en-US" sz="4400" dirty="0" err="1" smtClean="0">
                <a:solidFill>
                  <a:srgbClr val="000099"/>
                </a:solidFill>
              </a:rPr>
              <a:t>walk+ed</a:t>
            </a:r>
            <a:r>
              <a:rPr lang="en-US" sz="4400" dirty="0" smtClean="0">
                <a:solidFill>
                  <a:srgbClr val="000099"/>
                </a:solidFill>
              </a:rPr>
              <a:t>=walked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None/>
            </a:pPr>
            <a:endParaRPr lang="ru-RU" dirty="0" smtClean="0"/>
          </a:p>
        </p:txBody>
      </p:sp>
      <p:pic>
        <p:nvPicPr>
          <p:cNvPr id="4104" name="Picture 8" descr="http://cs411427.userapi.com/v411427375/19/bdv78cFFoK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5" y="4509120"/>
            <a:ext cx="1914525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http://businessolutions.biz/wp-content/gallery/1/0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16633"/>
            <a:ext cx="1872208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6" grpId="0" build="p" autoUpdateAnimBg="0"/>
      <p:bldP spid="17" grpId="0" build="p" autoUpdateAnimBg="0"/>
      <p:bldP spid="18" grpId="0" build="p" autoUpdateAnimBg="0"/>
      <p:bldP spid="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Comic Sans MS" pitchFamily="66" charset="0"/>
              </a:rPr>
              <a:t>Regular verbs (</a:t>
            </a:r>
            <a:r>
              <a:rPr lang="ru-RU" sz="3200" b="1" smtClean="0">
                <a:solidFill>
                  <a:srgbClr val="0000FF"/>
                </a:solidFill>
                <a:latin typeface="Comic Sans MS" pitchFamily="66" charset="0"/>
              </a:rPr>
              <a:t>правильные глаголы)</a:t>
            </a:r>
            <a:r>
              <a:rPr lang="en-US" sz="3200" b="1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3200" b="1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4800" smtClean="0">
                <a:solidFill>
                  <a:srgbClr val="FF0000"/>
                </a:solidFill>
              </a:rPr>
              <a:t>[t]                 [d]                  [id] </a:t>
            </a:r>
            <a:r>
              <a:rPr lang="en-US" smtClean="0">
                <a:solidFill>
                  <a:srgbClr val="FF0000"/>
                </a:solidFill>
              </a:rPr>
              <a:t>        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5123" name="Содержимое 7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400" smtClean="0">
                <a:solidFill>
                  <a:srgbClr val="3B0D8D"/>
                </a:solidFill>
              </a:rPr>
              <a:t>watch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r>
              <a:rPr lang="en-US" sz="3400" smtClean="0">
                <a:solidFill>
                  <a:srgbClr val="3B0D8D"/>
                </a:solidFill>
              </a:rPr>
              <a:t>                 play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r>
              <a:rPr lang="en-US" sz="3400" smtClean="0">
                <a:solidFill>
                  <a:srgbClr val="3B0D8D"/>
                </a:solidFill>
              </a:rPr>
              <a:t>                 skat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sz="3400" smtClean="0">
                <a:solidFill>
                  <a:srgbClr val="3B0D8D"/>
                </a:solidFill>
              </a:rPr>
              <a:t>walk</a:t>
            </a:r>
            <a:r>
              <a:rPr lang="en-US" sz="3400" smtClean="0">
                <a:solidFill>
                  <a:srgbClr val="FF0000"/>
                </a:solidFill>
              </a:rPr>
              <a:t>ed </a:t>
            </a:r>
            <a:r>
              <a:rPr lang="en-US" sz="3400" smtClean="0">
                <a:solidFill>
                  <a:srgbClr val="3B0D8D"/>
                </a:solidFill>
              </a:rPr>
              <a:t>                  tri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r>
              <a:rPr lang="en-US" sz="3400" smtClean="0">
                <a:solidFill>
                  <a:srgbClr val="3B0D8D"/>
                </a:solidFill>
              </a:rPr>
              <a:t>                  want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sz="3400" smtClean="0">
                <a:solidFill>
                  <a:srgbClr val="3B0D8D"/>
                </a:solidFill>
              </a:rPr>
              <a:t>talk</a:t>
            </a:r>
            <a:r>
              <a:rPr lang="en-US" sz="3400" smtClean="0">
                <a:solidFill>
                  <a:srgbClr val="FF0000"/>
                </a:solidFill>
              </a:rPr>
              <a:t>ed </a:t>
            </a:r>
            <a:r>
              <a:rPr lang="en-US" sz="3400" smtClean="0">
                <a:solidFill>
                  <a:srgbClr val="3B0D8D"/>
                </a:solidFill>
              </a:rPr>
              <a:t>                   cri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r>
              <a:rPr lang="en-US" sz="3400" smtClean="0">
                <a:solidFill>
                  <a:srgbClr val="3B0D8D"/>
                </a:solidFill>
              </a:rPr>
              <a:t>                 collect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sz="3400" smtClean="0">
                <a:solidFill>
                  <a:srgbClr val="3B0D8D"/>
                </a:solidFill>
              </a:rPr>
              <a:t>finish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r>
              <a:rPr lang="en-US" sz="3400" smtClean="0">
                <a:solidFill>
                  <a:srgbClr val="3B0D8D"/>
                </a:solidFill>
              </a:rPr>
              <a:t>                  liv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r>
              <a:rPr lang="en-US" sz="3400" smtClean="0">
                <a:solidFill>
                  <a:srgbClr val="3B0D8D"/>
                </a:solidFill>
              </a:rPr>
              <a:t>                   paint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sz="3400" smtClean="0">
                <a:solidFill>
                  <a:srgbClr val="3B0D8D"/>
                </a:solidFill>
              </a:rPr>
              <a:t>lik</a:t>
            </a:r>
            <a:r>
              <a:rPr lang="en-US" sz="3400" smtClean="0">
                <a:solidFill>
                  <a:srgbClr val="FF0000"/>
                </a:solidFill>
              </a:rPr>
              <a:t>ed </a:t>
            </a:r>
            <a:r>
              <a:rPr lang="en-US" sz="3400" smtClean="0">
                <a:solidFill>
                  <a:srgbClr val="3B0D8D"/>
                </a:solidFill>
              </a:rPr>
              <a:t>                     listen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r>
              <a:rPr lang="en-US" sz="3400" smtClean="0">
                <a:solidFill>
                  <a:srgbClr val="3B0D8D"/>
                </a:solidFill>
              </a:rPr>
              <a:t>               need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sz="3400" smtClean="0">
                <a:solidFill>
                  <a:srgbClr val="3B0D8D"/>
                </a:solidFill>
              </a:rPr>
              <a:t>help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r>
              <a:rPr lang="en-US" sz="3400" smtClean="0">
                <a:solidFill>
                  <a:srgbClr val="3B0D8D"/>
                </a:solidFill>
              </a:rPr>
              <a:t>                   open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r>
              <a:rPr lang="en-US" sz="3400" smtClean="0">
                <a:solidFill>
                  <a:srgbClr val="3B0D8D"/>
                </a:solidFill>
              </a:rPr>
              <a:t>                 invit</a:t>
            </a:r>
            <a:r>
              <a:rPr lang="en-US" sz="3400" smtClean="0">
                <a:solidFill>
                  <a:srgbClr val="FF0000"/>
                </a:solidFill>
              </a:rPr>
              <a:t>ed</a:t>
            </a:r>
            <a:endParaRPr lang="ru-RU" sz="3400" smtClean="0">
              <a:solidFill>
                <a:srgbClr val="FF0000"/>
              </a:solidFill>
            </a:endParaRPr>
          </a:p>
        </p:txBody>
      </p:sp>
      <p:pic>
        <p:nvPicPr>
          <p:cNvPr id="5124" name="Picture 5" descr="http://belschool3.ucoz.ru/Klipart/Umnik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4537075"/>
            <a:ext cx="197961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4"/>
          <p:cNvSpPr txBox="1">
            <a:spLocks noChangeArrowheads="1"/>
          </p:cNvSpPr>
          <p:nvPr/>
        </p:nvSpPr>
        <p:spPr bwMode="auto">
          <a:xfrm>
            <a:off x="1116013" y="3141663"/>
            <a:ext cx="86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3B0D8D"/>
                </a:solidFill>
                <a:cs typeface="Arial" charset="0"/>
              </a:rPr>
              <a:t>[t]</a:t>
            </a:r>
          </a:p>
        </p:txBody>
      </p:sp>
      <p:sp>
        <p:nvSpPr>
          <p:cNvPr id="6147" name="Text Box 15"/>
          <p:cNvSpPr txBox="1">
            <a:spLocks noChangeArrowheads="1"/>
          </p:cNvSpPr>
          <p:nvPr/>
        </p:nvSpPr>
        <p:spPr bwMode="auto">
          <a:xfrm>
            <a:off x="3779838" y="3213100"/>
            <a:ext cx="1008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3B0D8D"/>
                </a:solidFill>
                <a:cs typeface="Arial" charset="0"/>
              </a:rPr>
              <a:t>[d]</a:t>
            </a:r>
          </a:p>
        </p:txBody>
      </p:sp>
      <p:sp>
        <p:nvSpPr>
          <p:cNvPr id="6148" name="Text Box 16"/>
          <p:cNvSpPr txBox="1">
            <a:spLocks noChangeArrowheads="1"/>
          </p:cNvSpPr>
          <p:nvPr/>
        </p:nvSpPr>
        <p:spPr bwMode="auto">
          <a:xfrm>
            <a:off x="7092950" y="3141663"/>
            <a:ext cx="1008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3B0D8D"/>
                </a:solidFill>
                <a:cs typeface="Arial" charset="0"/>
              </a:rPr>
              <a:t>[id]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50825" y="333375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watched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484438" y="9810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played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95288" y="98107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skated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403350" y="162877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walked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411413" y="33337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learned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708400" y="162877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wanted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323850" y="2276475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talked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339975" y="227647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tried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572000" y="333375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collected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716463" y="98107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finished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7019925" y="333375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cried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875463" y="98107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painted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516688" y="162877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looked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211638" y="2349500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</a:rPr>
              <a:t>smiled</a:t>
            </a:r>
            <a:endParaRPr lang="ru-RU" sz="2400" b="1">
              <a:solidFill>
                <a:srgbClr val="3B0D8D"/>
              </a:solidFill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6516688" y="2349500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B0D8D"/>
                </a:solidFill>
                <a:latin typeface="Comic Sans MS" pitchFamily="66" charset="0"/>
              </a:rPr>
              <a:t>needed</a:t>
            </a:r>
            <a:endParaRPr lang="ru-RU" sz="2400" b="1">
              <a:solidFill>
                <a:srgbClr val="3B0D8D"/>
              </a:solidFill>
              <a:latin typeface="Comic Sans MS" pitchFamily="66" charset="0"/>
            </a:endParaRPr>
          </a:p>
        </p:txBody>
      </p:sp>
      <p:pic>
        <p:nvPicPr>
          <p:cNvPr id="6164" name="Picture 2" descr="http://im3-tub-ru.yandex.net/i?id=340908349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005263"/>
            <a:ext cx="20875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4" descr="http://im3-tub-ru.yandex.net/i?id=340908349-07-72&amp;n=2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8038" y="4076700"/>
            <a:ext cx="1939925" cy="1903413"/>
          </a:xfrm>
          <a:noFill/>
        </p:spPr>
      </p:pic>
      <p:pic>
        <p:nvPicPr>
          <p:cNvPr id="6166" name="Picture 6" descr="http://im3-tub-ru.yandex.net/i?id=340908349-07-72&amp;n=2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076700"/>
            <a:ext cx="2003425" cy="1963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4 L 0.05139 0.60624 " pathEditMode="relative" ptsTypes="AA">
                                      <p:cBhvr>
                                        <p:cTn id="6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4024 L 0.10642 0.63792 " pathEditMode="relative" ptsTypes="AA">
                                      <p:cBhvr>
                                        <p:cTn id="15" dur="2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4 L 0.21667 0.60648 " pathEditMode="relative" ptsTypes="AA">
                                      <p:cBhvr>
                                        <p:cTn id="24" dur="2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4 L -0.38195 0.61688 " pathEditMode="relative" ptsTypes="AA">
                                      <p:cBhvr>
                                        <p:cTn id="33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504 L 0.72048 0.5015 " pathEditMode="relative" ptsTypes="AA">
                                      <p:cBhvr>
                                        <p:cTn id="42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 L 0.13386 0.53295 " pathEditMode="relative" ptsTypes="AA">
                                      <p:cBhvr>
                                        <p:cTn id="51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4 L -0.4684 0.47006 " pathEditMode="relative" ptsTypes="AA">
                                      <p:cBhvr>
                                        <p:cTn id="60" dur="2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4 L -0.05121 0.53295 " pathEditMode="relative" ptsTypes="AA">
                                      <p:cBhvr>
                                        <p:cTn id="69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5064 L -0.10243 0.42821 " pathEditMode="relative" ptsTypes="AA">
                                      <p:cBhvr>
                                        <p:cTn id="78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5064 L 0.36996 0.42821 " pathEditMode="relative" ptsTypes="AA">
                                      <p:cBhvr>
                                        <p:cTn id="87" dur="2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2963 L -0.67726 0.3650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4 L 0.0474 0.34428 " pathEditMode="relative" ptsTypes="AA">
                                      <p:cBhvr>
                                        <p:cTn id="105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1 0.04023 L 0.15365 0.36531 " pathEditMode="relative" ptsTypes="AA">
                                      <p:cBhvr>
                                        <p:cTn id="114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4023 L -0.07465 0.35491 " pathEditMode="relative" ptsTypes="AA">
                                      <p:cBhvr>
                                        <p:cTn id="123" dur="2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4023 L 0.05903 0.31283 " pathEditMode="relative" ptsTypes="AA">
                                      <p:cBhvr>
                                        <p:cTn id="132" dur="2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/>
      <p:bldP spid="3093" grpId="1"/>
      <p:bldP spid="3094" grpId="0"/>
      <p:bldP spid="3094" grpId="1"/>
      <p:bldP spid="3095" grpId="0"/>
      <p:bldP spid="3095" grpId="1"/>
      <p:bldP spid="3096" grpId="0"/>
      <p:bldP spid="3096" grpId="1"/>
      <p:bldP spid="3097" grpId="0"/>
      <p:bldP spid="3097" grpId="1"/>
      <p:bldP spid="3098" grpId="0"/>
      <p:bldP spid="3098" grpId="1"/>
      <p:bldP spid="3099" grpId="0"/>
      <p:bldP spid="3099" grpId="1"/>
      <p:bldP spid="3100" grpId="0"/>
      <p:bldP spid="3100" grpId="1"/>
      <p:bldP spid="3101" grpId="0"/>
      <p:bldP spid="3101" grpId="1"/>
      <p:bldP spid="3102" grpId="0"/>
      <p:bldP spid="3102" grpId="1"/>
      <p:bldP spid="3103" grpId="0"/>
      <p:bldP spid="3103" grpId="1"/>
      <p:bldP spid="3104" grpId="0"/>
      <p:bldP spid="3104" grpId="1"/>
      <p:bldP spid="3105" grpId="0"/>
      <p:bldP spid="3105" grpId="1"/>
      <p:bldP spid="3106" grpId="0"/>
      <p:bldP spid="3106" grpId="1"/>
      <p:bldP spid="3107" grpId="0"/>
      <p:bldP spid="310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675687" cy="765175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0000FF"/>
                </a:solidFill>
                <a:latin typeface="Comic Sans MS" pitchFamily="66" charset="0"/>
              </a:rPr>
              <a:t>Irregular verbs</a:t>
            </a:r>
            <a:r>
              <a:rPr lang="ru-RU" sz="3200" b="1" smtClean="0">
                <a:solidFill>
                  <a:srgbClr val="0000FF"/>
                </a:solidFill>
                <a:latin typeface="Comic Sans MS" pitchFamily="66" charset="0"/>
              </a:rPr>
              <a:t> (неправильные глаголы)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81075"/>
            <a:ext cx="1655762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  <a:latin typeface="+mj-lt"/>
              </a:rPr>
              <a:t>see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  <a:latin typeface="+mj-lt"/>
              </a:rPr>
              <a:t>go</a:t>
            </a:r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0099"/>
                </a:solidFill>
                <a:latin typeface="+mj-lt"/>
              </a:rPr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  <a:latin typeface="+mj-lt"/>
              </a:rPr>
              <a:t>have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  <a:latin typeface="+mj-lt"/>
              </a:rPr>
              <a:t>say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  <a:latin typeface="+mj-lt"/>
              </a:rPr>
              <a:t>fly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</a:rPr>
              <a:t>fall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</a:rPr>
              <a:t>do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</a:rPr>
              <a:t>take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</a:rPr>
              <a:t>give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</a:rPr>
              <a:t>sit</a:t>
            </a:r>
            <a:endParaRPr lang="ru-RU" sz="3200" b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i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981075"/>
            <a:ext cx="424815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3200" b="1" dirty="0" smtClean="0">
                <a:solidFill>
                  <a:srgbClr val="A50021"/>
                </a:solidFill>
              </a:rPr>
              <a:t>saw</a:t>
            </a:r>
            <a:r>
              <a:rPr lang="en-US" sz="3200" b="1" dirty="0" smtClean="0">
                <a:solidFill>
                  <a:srgbClr val="000099"/>
                </a:solidFill>
              </a:rPr>
              <a:t>     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ru-RU" sz="3200" dirty="0" smtClean="0">
                <a:solidFill>
                  <a:srgbClr val="000099"/>
                </a:solidFill>
              </a:rPr>
              <a:t>   </a:t>
            </a:r>
            <a:r>
              <a:rPr lang="ru-RU" sz="2400" i="1" dirty="0" smtClean="0">
                <a:solidFill>
                  <a:srgbClr val="000099"/>
                </a:solidFill>
              </a:rPr>
              <a:t>смотрел</a:t>
            </a:r>
            <a:endParaRPr lang="en-US" sz="2400" i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b="1" dirty="0" smtClean="0">
                <a:solidFill>
                  <a:srgbClr val="A50021"/>
                </a:solidFill>
              </a:rPr>
              <a:t>went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dirty="0" smtClean="0">
                <a:solidFill>
                  <a:srgbClr val="000099"/>
                </a:solidFill>
              </a:rPr>
              <a:t>    </a:t>
            </a:r>
            <a:r>
              <a:rPr lang="ru-RU" sz="3200" dirty="0" smtClean="0">
                <a:solidFill>
                  <a:srgbClr val="000099"/>
                </a:solidFill>
              </a:rPr>
              <a:t>  </a:t>
            </a:r>
            <a:r>
              <a:rPr lang="ru-RU" sz="2400" i="1" dirty="0" smtClean="0">
                <a:solidFill>
                  <a:srgbClr val="000099"/>
                </a:solidFill>
              </a:rPr>
              <a:t>ходил</a:t>
            </a:r>
            <a:endParaRPr lang="en-US" sz="2400" i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  </a:t>
            </a:r>
            <a:r>
              <a:rPr lang="en-US" sz="3200" b="1" dirty="0" smtClean="0">
                <a:solidFill>
                  <a:srgbClr val="A50021"/>
                </a:solidFill>
              </a:rPr>
              <a:t>had</a:t>
            </a:r>
            <a:r>
              <a:rPr lang="en-US" sz="3200" dirty="0" smtClean="0">
                <a:solidFill>
                  <a:srgbClr val="000099"/>
                </a:solidFill>
              </a:rPr>
              <a:t>       </a:t>
            </a:r>
            <a:r>
              <a:rPr lang="ru-RU" sz="3200" dirty="0" smtClean="0">
                <a:solidFill>
                  <a:srgbClr val="000099"/>
                </a:solidFill>
              </a:rPr>
              <a:t> </a:t>
            </a:r>
            <a:r>
              <a:rPr lang="ru-RU" sz="2400" i="1" dirty="0" smtClean="0">
                <a:solidFill>
                  <a:srgbClr val="000099"/>
                </a:solidFill>
              </a:rPr>
              <a:t>имел</a:t>
            </a:r>
            <a:endParaRPr lang="en-US" sz="2400" i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  </a:t>
            </a:r>
            <a:r>
              <a:rPr lang="en-US" sz="3200" b="1" dirty="0" smtClean="0">
                <a:solidFill>
                  <a:srgbClr val="A50021"/>
                </a:solidFill>
              </a:rPr>
              <a:t>said</a:t>
            </a:r>
            <a:r>
              <a:rPr lang="ru-RU" sz="3200" b="1" dirty="0" smtClean="0">
                <a:solidFill>
                  <a:srgbClr val="000099"/>
                </a:solidFill>
              </a:rPr>
              <a:t> </a:t>
            </a:r>
            <a:r>
              <a:rPr lang="en-US" sz="3200" dirty="0" smtClean="0">
                <a:solidFill>
                  <a:srgbClr val="000099"/>
                </a:solidFill>
              </a:rPr>
              <a:t>      </a:t>
            </a:r>
            <a:r>
              <a:rPr lang="ru-RU" sz="2400" i="1" dirty="0" smtClean="0">
                <a:solidFill>
                  <a:srgbClr val="000099"/>
                </a:solidFill>
              </a:rPr>
              <a:t>говорил</a:t>
            </a:r>
            <a:endParaRPr lang="en-US" sz="2400" i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  </a:t>
            </a:r>
            <a:r>
              <a:rPr lang="en-US" sz="3200" b="1" dirty="0" smtClean="0">
                <a:solidFill>
                  <a:srgbClr val="A50021"/>
                </a:solidFill>
              </a:rPr>
              <a:t>flew</a:t>
            </a:r>
            <a:r>
              <a:rPr lang="ru-RU" sz="3200" b="1" dirty="0" smtClean="0">
                <a:solidFill>
                  <a:srgbClr val="000099"/>
                </a:solidFill>
              </a:rPr>
              <a:t> </a:t>
            </a:r>
            <a:r>
              <a:rPr lang="en-US" sz="3200" dirty="0" smtClean="0">
                <a:solidFill>
                  <a:srgbClr val="000099"/>
                </a:solidFill>
              </a:rPr>
              <a:t>     </a:t>
            </a:r>
            <a:r>
              <a:rPr lang="ru-RU" sz="3200" dirty="0" smtClean="0">
                <a:solidFill>
                  <a:srgbClr val="000099"/>
                </a:solidFill>
              </a:rPr>
              <a:t> </a:t>
            </a:r>
            <a:r>
              <a:rPr lang="ru-RU" sz="2400" i="1" dirty="0" smtClean="0">
                <a:solidFill>
                  <a:srgbClr val="000099"/>
                </a:solidFill>
              </a:rPr>
              <a:t>летал</a:t>
            </a:r>
            <a:endParaRPr lang="en-US" sz="2400" i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 </a:t>
            </a:r>
            <a:r>
              <a:rPr lang="en-US" sz="3200" b="1" dirty="0" smtClean="0">
                <a:solidFill>
                  <a:srgbClr val="A50021"/>
                </a:solidFill>
                <a:latin typeface="+mj-lt"/>
              </a:rPr>
              <a:t>fell</a:t>
            </a:r>
            <a:r>
              <a:rPr lang="en-US" sz="3200" dirty="0" smtClean="0">
                <a:solidFill>
                  <a:srgbClr val="A50021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       </a:t>
            </a:r>
            <a:r>
              <a:rPr lang="ru-RU" sz="2400" i="1" dirty="0" smtClean="0">
                <a:solidFill>
                  <a:srgbClr val="000099"/>
                </a:solidFill>
                <a:latin typeface="+mj-lt"/>
              </a:rPr>
              <a:t>падал</a:t>
            </a:r>
            <a:endParaRPr lang="en-US" sz="2400" i="1" dirty="0" smtClean="0">
              <a:solidFill>
                <a:srgbClr val="000099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 </a:t>
            </a:r>
            <a:r>
              <a:rPr lang="en-US" sz="3200" b="1" dirty="0" smtClean="0">
                <a:solidFill>
                  <a:srgbClr val="A50021"/>
                </a:solidFill>
                <a:latin typeface="+mj-lt"/>
              </a:rPr>
              <a:t>did</a:t>
            </a:r>
            <a:r>
              <a:rPr lang="ru-RU" sz="3200" dirty="0" smtClean="0">
                <a:solidFill>
                  <a:srgbClr val="A50021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     </a:t>
            </a:r>
            <a:r>
              <a:rPr lang="ru-RU" sz="3200" dirty="0" smtClean="0">
                <a:solidFill>
                  <a:srgbClr val="000099"/>
                </a:solidFill>
                <a:latin typeface="+mj-lt"/>
              </a:rPr>
              <a:t>  </a:t>
            </a:r>
            <a:r>
              <a:rPr lang="ru-RU" sz="2400" i="1" dirty="0" smtClean="0">
                <a:solidFill>
                  <a:srgbClr val="000099"/>
                </a:solidFill>
                <a:latin typeface="+mj-lt"/>
              </a:rPr>
              <a:t>делал</a:t>
            </a:r>
            <a:endParaRPr lang="en-US" sz="2400" i="1" dirty="0" smtClean="0">
              <a:solidFill>
                <a:srgbClr val="000099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32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A50021"/>
                </a:solidFill>
                <a:latin typeface="+mj-lt"/>
              </a:rPr>
              <a:t>took</a:t>
            </a:r>
            <a:r>
              <a:rPr lang="ru-RU" sz="3200" dirty="0" smtClean="0">
                <a:solidFill>
                  <a:srgbClr val="A50021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  </a:t>
            </a:r>
            <a:r>
              <a:rPr lang="ru-RU" sz="32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32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2400" i="1" dirty="0" smtClean="0">
                <a:solidFill>
                  <a:srgbClr val="000099"/>
                </a:solidFill>
                <a:latin typeface="+mj-lt"/>
              </a:rPr>
              <a:t>взял</a:t>
            </a:r>
            <a:endParaRPr lang="en-US" sz="2400" i="1" dirty="0" smtClean="0">
              <a:solidFill>
                <a:srgbClr val="000099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 </a:t>
            </a:r>
            <a:r>
              <a:rPr lang="en-US" sz="3200" b="1" dirty="0" smtClean="0">
                <a:solidFill>
                  <a:srgbClr val="A50021"/>
                </a:solidFill>
                <a:latin typeface="+mj-lt"/>
              </a:rPr>
              <a:t>gave</a:t>
            </a:r>
            <a:r>
              <a:rPr lang="ru-RU" sz="32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  </a:t>
            </a:r>
            <a:r>
              <a:rPr lang="ru-RU" sz="32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2400" i="1" dirty="0" smtClean="0">
                <a:solidFill>
                  <a:srgbClr val="000099"/>
                </a:solidFill>
                <a:latin typeface="+mj-lt"/>
              </a:rPr>
              <a:t>дал</a:t>
            </a:r>
            <a:endParaRPr lang="en-US" sz="2400" i="1" dirty="0" smtClean="0">
              <a:solidFill>
                <a:srgbClr val="000099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 </a:t>
            </a:r>
            <a:r>
              <a:rPr lang="en-US" sz="3200" b="1" dirty="0" smtClean="0">
                <a:solidFill>
                  <a:srgbClr val="A50021"/>
                </a:solidFill>
                <a:latin typeface="+mj-lt"/>
              </a:rPr>
              <a:t>sat</a:t>
            </a:r>
            <a:r>
              <a:rPr lang="ru-RU" sz="32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+mj-lt"/>
              </a:rPr>
              <a:t>        </a:t>
            </a:r>
            <a:r>
              <a:rPr lang="ru-RU" sz="2400" i="1" dirty="0" smtClean="0">
                <a:solidFill>
                  <a:srgbClr val="000099"/>
                </a:solidFill>
                <a:latin typeface="+mj-lt"/>
              </a:rPr>
              <a:t>сидел</a:t>
            </a:r>
          </a:p>
        </p:txBody>
      </p:sp>
      <p:pic>
        <p:nvPicPr>
          <p:cNvPr id="7173" name="Picture 14" descr="http://s49.radikal.ru/i125/0808/11/03a5b123776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1412875"/>
            <a:ext cx="26574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29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297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00" grpId="0" autoUpdateAnimBg="0"/>
      <p:bldP spid="2970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Check your homework</a:t>
            </a:r>
            <a:endParaRPr lang="ru-RU" b="1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1595437" cy="514032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finish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ask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answer 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listen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like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collect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walk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study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talk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look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2411413" y="1557338"/>
            <a:ext cx="2592387" cy="50403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finish</a:t>
            </a:r>
            <a:r>
              <a:rPr lang="en-US" dirty="0" smtClean="0">
                <a:solidFill>
                  <a:srgbClr val="C00000"/>
                </a:solidFill>
              </a:rPr>
              <a:t>ed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ask</a:t>
            </a:r>
            <a:r>
              <a:rPr lang="en-US" dirty="0" smtClean="0">
                <a:solidFill>
                  <a:srgbClr val="C00000"/>
                </a:solidFill>
              </a:rPr>
              <a:t>ed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answer</a:t>
            </a:r>
            <a:r>
              <a:rPr lang="en-US" dirty="0" smtClean="0">
                <a:solidFill>
                  <a:srgbClr val="C00000"/>
                </a:solidFill>
              </a:rPr>
              <a:t>ed 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listen</a:t>
            </a:r>
            <a:r>
              <a:rPr lang="en-US" dirty="0" smtClean="0">
                <a:solidFill>
                  <a:srgbClr val="C00000"/>
                </a:solidFill>
              </a:rPr>
              <a:t>ed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lik</a:t>
            </a:r>
            <a:r>
              <a:rPr lang="en-US" dirty="0" smtClean="0">
                <a:solidFill>
                  <a:srgbClr val="C00000"/>
                </a:solidFill>
              </a:rPr>
              <a:t>ed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collect</a:t>
            </a:r>
            <a:r>
              <a:rPr lang="en-US" dirty="0" smtClean="0">
                <a:solidFill>
                  <a:srgbClr val="C00000"/>
                </a:solidFill>
              </a:rPr>
              <a:t>ed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walk</a:t>
            </a:r>
            <a:r>
              <a:rPr lang="en-US" dirty="0" smtClean="0">
                <a:solidFill>
                  <a:srgbClr val="C00000"/>
                </a:solidFill>
              </a:rPr>
              <a:t>ed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stud</a:t>
            </a:r>
            <a:r>
              <a:rPr lang="en-US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ed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talk</a:t>
            </a:r>
            <a:r>
              <a:rPr lang="en-US" dirty="0" smtClean="0">
                <a:solidFill>
                  <a:srgbClr val="C00000"/>
                </a:solidFill>
              </a:rPr>
              <a:t>ed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</a:rPr>
              <a:t>look</a:t>
            </a:r>
            <a:r>
              <a:rPr lang="en-US" dirty="0" smtClean="0">
                <a:solidFill>
                  <a:srgbClr val="C00000"/>
                </a:solidFill>
              </a:rPr>
              <a:t>ed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197" name="Picture 11" descr="http://1asch1262.ucoz.ru/185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2952750"/>
            <a:ext cx="36957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3" descr="chil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07113" y="1268413"/>
            <a:ext cx="3036887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26" name="Picture 22" descr="http://im0-tub-ru.yandex.net/i?id=450673841-60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713" y="4797425"/>
            <a:ext cx="17557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 descr="http://blog.etoncorp.com/wp-content/uploads/2012/01/solar-power-s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20713"/>
            <a:ext cx="1150938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19672" y="0"/>
            <a:ext cx="6048672" cy="1052736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ln w="31550" cmpd="sng">
                  <a:gradFill>
                    <a:gsLst>
                      <a:gs pos="70000">
                        <a:srgbClr val="0000FF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innerShdw blurRad="63500" dist="50800" dir="13500000">
                    <a:srgbClr val="0000FF">
                      <a:alpha val="50000"/>
                    </a:srgbClr>
                  </a:innerShdw>
                </a:effectLst>
                <a:latin typeface="Comic Sans MS" pitchFamily="66" charset="0"/>
              </a:rPr>
              <a:t>Let’s play puzzles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rgbClr val="0000FF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innerShdw blurRad="63500" dist="50800" dir="13500000">
                    <a:srgbClr val="0000FF">
                      <a:alpha val="50000"/>
                    </a:srgbClr>
                  </a:inn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70000">
                        <a:srgbClr val="0000FF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innerShdw blurRad="63500" dist="50800" dir="13500000">
                    <a:srgbClr val="0000FF">
                      <a:alpha val="50000"/>
                    </a:srgbClr>
                  </a:innerShdw>
                </a:effectLst>
              </a:rPr>
            </a:br>
            <a:endParaRPr lang="ru-RU" dirty="0"/>
          </a:p>
        </p:txBody>
      </p:sp>
      <p:pic>
        <p:nvPicPr>
          <p:cNvPr id="47108" name="Picture 4" descr="http://blog.etoncorp.com/wp-content/uploads/2012/01/solar-power-sun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87675" y="765175"/>
            <a:ext cx="1079500" cy="1030288"/>
          </a:xfrm>
          <a:noFill/>
        </p:spPr>
      </p:pic>
      <p:pic>
        <p:nvPicPr>
          <p:cNvPr id="18" name="Picture 4" descr="http://blog.etoncorp.com/wp-content/uploads/2012/01/solar-power-s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916113"/>
            <a:ext cx="10556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 descr="http://blog.etoncorp.com/wp-content/uploads/2012/01/solar-power-s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04813"/>
            <a:ext cx="1008063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8" descr="http://blog.etoncorp.com/wp-content/uploads/2012/01/solar-power-s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3357563"/>
            <a:ext cx="10509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4" name="Picture 10" descr="http://blog.etoncorp.com/wp-content/uploads/2012/01/solar-power-s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852738"/>
            <a:ext cx="1058863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6" name="Picture 12" descr="http://blog.etoncorp.com/wp-content/uploads/2012/01/solar-power-s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429000"/>
            <a:ext cx="1130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8" name="Picture 14" descr="http://blog.etoncorp.com/wp-content/uploads/2012/01/solar-power-s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916113"/>
            <a:ext cx="118745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0" name="Picture 16" descr="http://blog.etoncorp.com/wp-content/uploads/2012/01/solar-power-s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005263"/>
            <a:ext cx="101441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2" name="Picture 18" descr="http://blog.etoncorp.com/wp-content/uploads/2012/01/solar-power-su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1628775"/>
            <a:ext cx="106045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851275" y="2133600"/>
            <a:ext cx="720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</a:rPr>
              <a:t> </a:t>
            </a:r>
            <a:r>
              <a:rPr lang="en-US" sz="2000" b="1">
                <a:solidFill>
                  <a:srgbClr val="000099"/>
                </a:solidFill>
              </a:rPr>
              <a:t>go</a:t>
            </a:r>
            <a:endParaRPr lang="ru-RU" sz="2000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276600" y="1052513"/>
            <a:ext cx="611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99"/>
                </a:solidFill>
              </a:rPr>
              <a:t>see</a:t>
            </a:r>
            <a:endParaRPr lang="ru-RU" sz="2000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6156325" y="1989138"/>
            <a:ext cx="93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99"/>
                </a:solidFill>
              </a:rPr>
              <a:t> have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395288" y="981075"/>
            <a:ext cx="612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99"/>
                </a:solidFill>
              </a:rPr>
              <a:t>say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3203575" y="3644900"/>
            <a:ext cx="698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99"/>
                </a:solidFill>
              </a:rPr>
              <a:t>take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395288" y="3789363"/>
            <a:ext cx="720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99"/>
                </a:solidFill>
              </a:rPr>
              <a:t>give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900113" y="2276475"/>
            <a:ext cx="925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come</a:t>
            </a:r>
            <a:endParaRPr lang="ru-RU"/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5867400" y="620713"/>
            <a:ext cx="58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99"/>
                </a:solidFill>
              </a:rPr>
              <a:t>put</a:t>
            </a:r>
            <a:endParaRPr lang="ru-RU" sz="2000"/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6516688" y="4221163"/>
            <a:ext cx="750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99"/>
                </a:solidFill>
              </a:rPr>
              <a:t>  like</a:t>
            </a:r>
            <a:endParaRPr lang="ru-RU" sz="2000"/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651500" y="3141663"/>
            <a:ext cx="68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walk</a:t>
            </a:r>
            <a:endParaRPr lang="ru-RU"/>
          </a:p>
        </p:txBody>
      </p:sp>
      <p:pic>
        <p:nvPicPr>
          <p:cNvPr id="47124" name="Picture 20" descr="http://im0-tub-ru.yandex.net/i?id=450673841-60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1863" y="5013325"/>
            <a:ext cx="1655762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8" name="Picture 24" descr="http://im0-tub-ru.yandex.net/i?id=450673841-60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613" y="5794375"/>
            <a:ext cx="18002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0" name="Picture 26" descr="http://im0-tub-ru.yandex.net/i?id=450673841-60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2238" y="4868863"/>
            <a:ext cx="160655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2" name="Picture 28" descr="http://im0-tub-ru.yandex.net/i?id=450673841-60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950" y="5794375"/>
            <a:ext cx="18002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4" name="Picture 30" descr="http://im0-tub-ru.yandex.net/i?id=450673841-60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27763" y="5837238"/>
            <a:ext cx="1728787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6" name="Picture 32" descr="http://im0-tub-ru.yandex.net/i?id=450673841-60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492500" y="5229225"/>
            <a:ext cx="17065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8" name="Picture 34" descr="http://im0-tub-ru.yandex.net/i?id=450673841-60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0" y="4652963"/>
            <a:ext cx="17065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0" name="Picture 36" descr="http://im0-tub-ru.yandex.net/i?id=450673841-60-72&amp;n=2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72000" y="5789613"/>
            <a:ext cx="180975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2" name="Picture 38" descr="http://im0-tub-ru.yandex.net/i?id=450673841-60-72&amp;n=21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558088" y="5229225"/>
            <a:ext cx="15859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2484438" y="6021388"/>
            <a:ext cx="85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saw</a:t>
            </a:r>
            <a:r>
              <a:rPr lang="en-US" sz="2400" b="1">
                <a:solidFill>
                  <a:srgbClr val="000099"/>
                </a:solidFill>
              </a:rPr>
              <a:t> </a:t>
            </a:r>
            <a:endParaRPr lang="ru-RU" sz="2400"/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4284663" y="3716338"/>
            <a:ext cx="24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A50021"/>
                </a:solidFill>
              </a:rPr>
              <a:t> </a:t>
            </a:r>
            <a:endParaRPr lang="ru-RU"/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2195513" y="5013325"/>
            <a:ext cx="885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went</a:t>
            </a:r>
            <a:endParaRPr lang="ru-RU" sz="2400"/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6443663" y="5300663"/>
            <a:ext cx="731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had</a:t>
            </a:r>
            <a:endParaRPr lang="ru-RU" sz="2400"/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611188" y="5013325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said</a:t>
            </a:r>
            <a:endParaRPr lang="ru-RU" sz="2400"/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468313" y="6092825"/>
            <a:ext cx="833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took</a:t>
            </a:r>
            <a:endParaRPr lang="ru-RU" sz="2400"/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3779838" y="5445125"/>
            <a:ext cx="97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gave</a:t>
            </a:r>
            <a:r>
              <a:rPr lang="ru-RU" sz="2400">
                <a:solidFill>
                  <a:srgbClr val="000099"/>
                </a:solidFill>
              </a:rPr>
              <a:t> </a:t>
            </a:r>
            <a:endParaRPr lang="ru-RU" sz="2400"/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6443663" y="6165850"/>
            <a:ext cx="1274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walked</a:t>
            </a:r>
            <a:r>
              <a:rPr lang="ru-RU">
                <a:solidFill>
                  <a:srgbClr val="000099"/>
                </a:solidFill>
              </a:rPr>
              <a:t> </a:t>
            </a:r>
            <a:endParaRPr lang="ru-RU"/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5148263" y="6021388"/>
            <a:ext cx="727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put</a:t>
            </a:r>
            <a:r>
              <a:rPr lang="ru-RU">
                <a:solidFill>
                  <a:srgbClr val="000099"/>
                </a:solidFill>
              </a:rPr>
              <a:t> </a:t>
            </a:r>
            <a:endParaRPr lang="ru-RU"/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7812088" y="5445125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came</a:t>
            </a:r>
            <a:r>
              <a:rPr lang="ru-RU">
                <a:solidFill>
                  <a:srgbClr val="000099"/>
                </a:solidFill>
              </a:rPr>
              <a:t> </a:t>
            </a:r>
            <a:endParaRPr lang="ru-RU"/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4859338" y="4868863"/>
            <a:ext cx="885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A50021"/>
                </a:solidFill>
              </a:rPr>
              <a:t>liked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1.85185E-6 L 0.11024 -0.60903 " pathEditMode="relative" ptsTypes="AA">
                                      <p:cBhvr>
                                        <p:cTn id="128" dur="2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-0.57732 " pathEditMode="relative" ptsTypes="AA">
                                      <p:cBhvr>
                                        <p:cTn id="13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-0.04444 L 0.20868 -0.74791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889 -0.74537 " pathEditMode="relative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-0.06505 L 0.22396 -0.8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3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6 -0.02314 L 0.22014 -0.8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60625 -0.45139 " pathEditMode="relative" ptsTypes="AA">
                                      <p:cBhvr>
                                        <p:cTn id="152" dur="20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16 -0.02315 L -0.6316 -0.4641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30711 -0.43055 " pathEditMode="relative" ptsTypes="AA">
                                      <p:cBhvr>
                                        <p:cTn id="160" dur="2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4.81481E-6 L 0.29132 -0.41991 " pathEditMode="relative" ptsTypes="AA">
                                      <p:cBhvr>
                                        <p:cTn id="16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9.62963E-6 L 0.11805 -0.49351 " pathEditMode="relative" ptsTypes="AA">
                                      <p:cBhvr>
                                        <p:cTn id="168" dur="2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49352 " pathEditMode="relative" ptsTypes="AA">
                                      <p:cBhvr>
                                        <p:cTn id="17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-0.25972 -0.2625 " pathEditMode="relative" ptsTypes="AA">
                                      <p:cBhvr>
                                        <p:cTn id="176" dur="20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191 -0.24144 " pathEditMode="relative" ptsTypes="AA">
                                      <p:cBhvr>
                                        <p:cTn id="18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0.39375 -0.31505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1921 L 0.4349 -0.33796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02361 -0.44097 " pathEditMode="relative" ptsTypes="AA">
                                      <p:cBhvr>
                                        <p:cTn id="192" dur="2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2 -0.47245 " pathEditMode="relative" ptsTypes="AA">
                                      <p:cBhvr>
                                        <p:cTn id="19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2993 -0.09444 " pathEditMode="relative" ptsTypes="AA">
                                      <p:cBhvr>
                                        <p:cTn id="200" dur="2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493 -0.10509 " pathEditMode="relative" ptsTypes="AA">
                                      <p:cBhvr>
                                        <p:cTn id="20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9" grpId="0"/>
      <p:bldP spid="49" grpId="1"/>
      <p:bldP spid="50" grpId="0"/>
      <p:bldP spid="52" grpId="0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7950" y="115888"/>
            <a:ext cx="4824413" cy="865187"/>
          </a:xfrm>
        </p:spPr>
        <p:txBody>
          <a:bodyPr/>
          <a:lstStyle/>
          <a:p>
            <a:r>
              <a:rPr lang="en-US" sz="3600" b="1" smtClean="0">
                <a:solidFill>
                  <a:srgbClr val="0000FF"/>
                </a:solidFill>
                <a:latin typeface="Comic Sans MS" pitchFamily="66" charset="0"/>
              </a:rPr>
              <a:t>Retell the text</a:t>
            </a:r>
            <a:endParaRPr lang="ru-RU" sz="3600" b="1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type="subTitle" idx="1"/>
          </p:nvPr>
        </p:nvSpPr>
        <p:spPr>
          <a:xfrm>
            <a:off x="1187450" y="835025"/>
            <a:ext cx="6400800" cy="6022975"/>
          </a:xfrm>
        </p:spPr>
        <p:txBody>
          <a:bodyPr/>
          <a:lstStyle/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walked in the forest</a:t>
            </a:r>
          </a:p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was hot</a:t>
            </a:r>
          </a:p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sat down under the tree</a:t>
            </a:r>
          </a:p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talked and talked</a:t>
            </a:r>
          </a:p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saw a bird</a:t>
            </a:r>
          </a:p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took the bird in his hands</a:t>
            </a:r>
          </a:p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went home</a:t>
            </a:r>
          </a:p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lived in their hose two weeks</a:t>
            </a:r>
          </a:p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took the bird to the forest</a:t>
            </a:r>
          </a:p>
          <a:p>
            <a:pPr algn="l">
              <a:defRPr/>
            </a:pPr>
            <a:r>
              <a:rPr lang="en-US" i="1" dirty="0" smtClean="0">
                <a:solidFill>
                  <a:schemeClr val="bg1">
                    <a:lumMod val="25000"/>
                  </a:schemeClr>
                </a:solidFill>
                <a:latin typeface="Calibri" pitchFamily="34" charset="0"/>
              </a:rPr>
              <a:t>was happy</a:t>
            </a:r>
          </a:p>
        </p:txBody>
      </p:sp>
      <p:pic>
        <p:nvPicPr>
          <p:cNvPr id="10244" name="Picture 8" descr="http://im6-tub-ru.yandex.net/i?id=3450336-09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163" y="404813"/>
            <a:ext cx="14398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0" descr="http://im7-tub-ru.yandex.net/i?id=1603064-46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6238" y="1341438"/>
            <a:ext cx="9350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2" descr="http://im5-tub-ru.yandex.net/i?id=265521606-68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92725" y="1628775"/>
            <a:ext cx="118745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4" descr="http://im8-tub-ru.yandex.net/i?id=756832605-65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16688" y="2349500"/>
            <a:ext cx="153511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8" descr="http://im4-tub-ru.yandex.net/i?id=161134164-22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51500" y="3429000"/>
            <a:ext cx="144145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0" descr="http://im5-tub-ru.yandex.net/i?id=392617295-61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03575" y="3068638"/>
            <a:ext cx="13081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22" descr="http://im5-tub-ru.yandex.net/i?id=54613881-66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419475" y="4221163"/>
            <a:ext cx="1257300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4" descr="http://im4-tub-ru.yandex.net/i?id=112863175-71-72&amp;n=2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651500" y="5373688"/>
            <a:ext cx="1681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8" descr="http://im3-tub-ru.yandex.net/i?id=435896663-11-72&amp;n=21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419475" y="5949950"/>
            <a:ext cx="10080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522</Words>
  <Application>Microsoft Office PowerPoint</Application>
  <PresentationFormat>Экран (4:3)</PresentationFormat>
  <Paragraphs>168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Слайд 1</vt:lpstr>
      <vt:lpstr>Слайд 2</vt:lpstr>
      <vt:lpstr>Past Simple </vt:lpstr>
      <vt:lpstr>Regular verbs (правильные глаголы) [t]                 [d]                  [id]         </vt:lpstr>
      <vt:lpstr>Слайд 5</vt:lpstr>
      <vt:lpstr>Irregular verbs (неправильные глаголы)</vt:lpstr>
      <vt:lpstr>Check your homework</vt:lpstr>
      <vt:lpstr>Let’s play puzzles </vt:lpstr>
      <vt:lpstr>Retell the text</vt:lpstr>
      <vt:lpstr>Last summer I went to the country</vt:lpstr>
      <vt:lpstr>Слайд 11</vt:lpstr>
      <vt:lpstr>Choose the right answer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Tata</cp:lastModifiedBy>
  <cp:revision>92</cp:revision>
  <dcterms:created xsi:type="dcterms:W3CDTF">2010-01-24T13:56:58Z</dcterms:created>
  <dcterms:modified xsi:type="dcterms:W3CDTF">2013-03-17T14:25:03Z</dcterms:modified>
</cp:coreProperties>
</file>