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6" r:id="rId3"/>
    <p:sldId id="277" r:id="rId4"/>
    <p:sldId id="265" r:id="rId5"/>
    <p:sldId id="268" r:id="rId6"/>
    <p:sldId id="267" r:id="rId7"/>
    <p:sldId id="269" r:id="rId8"/>
    <p:sldId id="270" r:id="rId9"/>
    <p:sldId id="274" r:id="rId10"/>
    <p:sldId id="273" r:id="rId11"/>
    <p:sldId id="276" r:id="rId12"/>
    <p:sldId id="272" r:id="rId13"/>
    <p:sldId id="282" r:id="rId14"/>
    <p:sldId id="275" r:id="rId15"/>
    <p:sldId id="278" r:id="rId16"/>
    <p:sldId id="284" r:id="rId17"/>
    <p:sldId id="26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000FF"/>
    <a:srgbClr val="00CC00"/>
    <a:srgbClr val="FA2A48"/>
    <a:srgbClr val="870316"/>
    <a:srgbClr val="0B0E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3" autoAdjust="0"/>
    <p:restoredTop sz="95652" autoAdjust="0"/>
  </p:normalViewPr>
  <p:slideViewPr>
    <p:cSldViewPr>
      <p:cViewPr varScale="1">
        <p:scale>
          <a:sx n="83" d="100"/>
          <a:sy n="83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E2CA-FC9C-48F8-90ED-8920DD7D2CB2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FDB9-4CA1-4CC9-B352-4E84D7451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C72E4-E312-48F0-AAC9-CECF844CBA1D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54A7-90AB-48FB-AB55-C4A34FB47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9C47-6120-4675-A107-F4D242367574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EC95-D3E4-47DA-B356-074ED7B66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1A4ED-FE72-42E0-A071-C0B64F88C60B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5C5B5-88CC-4F40-B9EE-4CAABD56A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4DBA-E600-4912-AB20-A7CBBD8ED143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4181-19ED-44E3-B092-2E0354B80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3560-E45A-431D-A1AC-08603E36B37D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65FC-D2C0-4717-91C7-140F2F0AB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0C28-AA0B-49F1-8590-83C55BC40AA1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65C0-3AE0-4694-BABE-2BB04CE30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07D5-0496-411F-860D-C2A7EF24A459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6DE7-07F5-4228-80AE-6ACA84D9F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8245-E928-4A9F-9A53-6DCB121E9203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8A3C-B676-4E21-8B3E-4A08F1C91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1741-0B88-40C1-A484-7B28CA157314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053F-567B-4C04-B70F-86CFB30E8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9DEE-A0E2-41E6-8F3D-481FF192EA13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35C3-3B06-4C38-9BBC-83D3CD5F6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FD0491-E353-421F-A1AA-C45294327807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4F931D-DEFF-4EAB-8C30-E2C8923BB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9.gif"/><Relationship Id="rId5" Type="http://schemas.openxmlformats.org/officeDocument/2006/relationships/hyperlink" Target="http://www.smayli.ru/smile/multyashki-2225.html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7;&#1077;&#1085;&#1080;&#1077;%20&#1087;&#1090;&#1080;&#1094;,%20&#1096;&#1091;&#1084;%20&#1074;&#1086;&#1076;&#1099;,%20&#1082;&#1086;&#1083;&#1086;&#1082;&#1086;&#1083;&#1100;&#1095;&#1080;&#1082;&#1080;%20(mp3ostrov.com).mp3" TargetMode="Externa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1.gif"/><Relationship Id="rId10" Type="http://schemas.openxmlformats.org/officeDocument/2006/relationships/image" Target="../media/image21.jpeg"/><Relationship Id="rId4" Type="http://schemas.openxmlformats.org/officeDocument/2006/relationships/image" Target="../media/image10.gif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gif"/><Relationship Id="rId7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5.pn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yrokityt.at.ua/publ/fizminutka/vesjolaja_zarjadka_4/54-1-0-1151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4stupeni.ru/stady/konspekt_3_lit/9701-znakomstvo-s-otryvkom-iz-rasskaza-issokolova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hyperlink" Target="http://ru.wikipedia.org/wiki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festival.1september.ru/articles/590993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tutsy.ucoz.ru/blog/3-0-5" TargetMode="External"/><Relationship Id="rId3" Type="http://schemas.openxmlformats.org/officeDocument/2006/relationships/hyperlink" Target="http://www.radikal.ru/" TargetMode="External"/><Relationship Id="rId7" Type="http://schemas.openxmlformats.org/officeDocument/2006/relationships/hyperlink" Target="http://tutsy.ucoz.ru/blog/cvety/1-0-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08.radikal.ru/0804/3b/d168f31e1341.png" TargetMode="External"/><Relationship Id="rId5" Type="http://schemas.openxmlformats.org/officeDocument/2006/relationships/hyperlink" Target="http://img-fotki.yandex.ru/get/3907/ulik-pchelka.0/0_1dde5_54a7fa1b_L" TargetMode="External"/><Relationship Id="rId4" Type="http://schemas.openxmlformats.org/officeDocument/2006/relationships/hyperlink" Target="http://forum.materinstvo.ru/lofiversion/index.php/t80167-300.html" TargetMode="External"/><Relationship Id="rId9" Type="http://schemas.openxmlformats.org/officeDocument/2006/relationships/hyperlink" Target="http://tutsy.ucoz.ru/blog/7-0-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1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«Лицей   № 28 г. Йошкар - Олы»</a:t>
            </a:r>
            <a:endParaRPr lang="ru-RU" sz="1400" b="1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125" y="6581775"/>
            <a:ext cx="233521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205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13"/>
          <p:cNvSpPr>
            <a:spLocks noChangeArrowheads="1"/>
          </p:cNvSpPr>
          <p:nvPr/>
        </p:nvSpPr>
        <p:spPr bwMode="auto">
          <a:xfrm>
            <a:off x="1475656" y="2564904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русского языка в 3 классе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56" name="Прямоугольник 14"/>
          <p:cNvSpPr>
            <a:spLocks noChangeArrowheads="1"/>
          </p:cNvSpPr>
          <p:nvPr/>
        </p:nvSpPr>
        <p:spPr bwMode="auto">
          <a:xfrm>
            <a:off x="3924300" y="4292600"/>
            <a:ext cx="4572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Arial" charset="0"/>
              <a:buNone/>
            </a:pPr>
            <a:r>
              <a:rPr kumimoji="1"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составила учитель  начальных классов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kumimoji="1"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</a:t>
            </a:r>
          </a:p>
        </p:txBody>
      </p:sp>
      <p:sp>
        <p:nvSpPr>
          <p:cNvPr id="2057" name="Прямоугольник 15"/>
          <p:cNvSpPr>
            <a:spLocks noChangeArrowheads="1"/>
          </p:cNvSpPr>
          <p:nvPr/>
        </p:nvSpPr>
        <p:spPr bwMode="auto">
          <a:xfrm>
            <a:off x="3492500" y="5373688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Йошкар - Ола </a:t>
            </a:r>
          </a:p>
          <a:p>
            <a:pPr algn="ctr"/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2011-2012 г</a:t>
            </a:r>
          </a:p>
        </p:txBody>
      </p:sp>
      <p:sp>
        <p:nvSpPr>
          <p:cNvPr id="2058" name="Прямоугольник 10"/>
          <p:cNvSpPr>
            <a:spLocks noChangeArrowheads="1"/>
          </p:cNvSpPr>
          <p:nvPr/>
        </p:nvSpPr>
        <p:spPr bwMode="auto">
          <a:xfrm>
            <a:off x="899592" y="3212976"/>
            <a:ext cx="7776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Второстепенные члены предложения.</a:t>
            </a:r>
          </a:p>
        </p:txBody>
      </p:sp>
      <p:pic>
        <p:nvPicPr>
          <p:cNvPr id="205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628775"/>
            <a:ext cx="884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628775"/>
            <a:ext cx="884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628775"/>
            <a:ext cx="884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5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6475" y="20605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638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6700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6475" y="2924175"/>
            <a:ext cx="517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6475" y="3860800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6475" y="620713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4076700"/>
            <a:ext cx="4603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1052513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1052513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5113" y="4581525"/>
            <a:ext cx="503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2133600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550" y="2276475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031697">
            <a:off x="754317" y="4013629"/>
            <a:ext cx="465441" cy="42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5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492896"/>
            <a:ext cx="2928958" cy="1714512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srgbClr val="00CC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5" y="2571750"/>
            <a:ext cx="2928938" cy="321468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srgbClr val="00CC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"/>
          <a:ext cx="9144000" cy="6786585"/>
        </p:xfrm>
        <a:graphic>
          <a:graphicData uri="http://schemas.openxmlformats.org/drawingml/2006/table">
            <a:tbl>
              <a:tblPr firstRow="1" bandRow="1">
                <a:solidFill>
                  <a:srgbClr val="E7FEDA"/>
                </a:solidFill>
                <a:tableStyleId>{5C22544A-7EE6-4342-B048-85BDC9FD1C3A}</a:tableStyleId>
              </a:tblPr>
              <a:tblGrid>
                <a:gridCol w="2892516"/>
                <a:gridCol w="2892517"/>
                <a:gridCol w="3358967"/>
              </a:tblGrid>
              <a:tr h="897668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FA2A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Дополнение</a:t>
                      </a:r>
                    </a:p>
                    <a:p>
                      <a:pPr algn="ctr"/>
                      <a:r>
                        <a:rPr lang="ru-RU" sz="2800" b="1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  _  _  _  _</a:t>
                      </a:r>
                      <a:r>
                        <a:rPr lang="ru-RU" sz="2800" b="1" i="1" u="none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_  _</a:t>
                      </a:r>
                      <a:endParaRPr lang="ru-RU" sz="2800" b="1" i="1" u="non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FA2A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endParaRPr lang="ru-RU" sz="2800" i="1" dirty="0">
                        <a:solidFill>
                          <a:srgbClr val="FA2A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FA2A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Обстоятельство</a:t>
                      </a: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 . _ . _ . _ . _ . _</a:t>
                      </a:r>
                      <a:r>
                        <a:rPr lang="ru-RU" sz="28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 _</a:t>
                      </a:r>
                      <a:endParaRPr lang="ru-RU" sz="28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81381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 предмет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 признак предмета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 место, время, способ действия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6690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косвенных падежей (кого? чего? кому? чему? кого? что? кем? чем? о ком? о чём?)</a:t>
                      </a:r>
                      <a:endParaRPr lang="ru-RU" sz="20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какой? какая? какое?  какие? чей? чья? чьё? чьи?</a:t>
                      </a:r>
                      <a:endParaRPr lang="ru-RU" sz="20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Отвечают на вопросы где? куда? когда? откуда? почему? зачем? как? </a:t>
                      </a:r>
                      <a:endParaRPr lang="ru-RU" sz="20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196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Выражаются</a:t>
                      </a:r>
                      <a:r>
                        <a:rPr lang="ru-RU" sz="24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существительным или местоимениями в косвенном падеже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Выражаются прилагательными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Выражаются наречиями или существительными в косвенных  падежах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541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Грачи вьют гнёзда.</a:t>
                      </a:r>
                    </a:p>
                    <a:p>
                      <a:endParaRPr lang="ru-RU" sz="1800" b="1" i="1" u="non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Дует лёгкий ветер. </a:t>
                      </a:r>
                    </a:p>
                    <a:p>
                      <a:endParaRPr lang="ru-RU" sz="1800" b="0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Светит ласково солнце.</a:t>
                      </a:r>
                      <a:endParaRPr lang="ru-RU" sz="1800" b="1" kern="1200" dirty="0" smtClean="0">
                        <a:solidFill>
                          <a:srgbClr val="00B05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7" y="0"/>
            <a:ext cx="657226" cy="428604"/>
          </a:xfrm>
          <a:prstGeom prst="rect">
            <a:avLst/>
          </a:prstGeom>
          <a:noFill/>
        </p:spPr>
      </p:pic>
      <p:pic>
        <p:nvPicPr>
          <p:cNvPr id="14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7310" y="0"/>
            <a:ext cx="416690" cy="357166"/>
          </a:xfrm>
          <a:prstGeom prst="rect">
            <a:avLst/>
          </a:prstGeom>
          <a:noFill/>
        </p:spPr>
      </p:pic>
      <p:pic>
        <p:nvPicPr>
          <p:cNvPr id="15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6429396"/>
            <a:ext cx="883343" cy="576064"/>
          </a:xfrm>
          <a:prstGeom prst="rect">
            <a:avLst/>
          </a:prstGeom>
          <a:noFill/>
        </p:spPr>
      </p:pic>
      <p:pic>
        <p:nvPicPr>
          <p:cNvPr id="16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6429396"/>
            <a:ext cx="883343" cy="576064"/>
          </a:xfrm>
          <a:prstGeom prst="rect">
            <a:avLst/>
          </a:prstGeom>
          <a:noFill/>
        </p:spPr>
      </p:pic>
      <p:pic>
        <p:nvPicPr>
          <p:cNvPr id="102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0"/>
            <a:ext cx="834942" cy="357166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0"/>
            <a:ext cx="857256" cy="357166"/>
          </a:xfrm>
          <a:prstGeom prst="rect">
            <a:avLst/>
          </a:prstGeom>
          <a:noFill/>
        </p:spPr>
      </p:pic>
      <p:sp>
        <p:nvSpPr>
          <p:cNvPr id="19" name="Freeform 17"/>
          <p:cNvSpPr>
            <a:spLocks/>
          </p:cNvSpPr>
          <p:nvPr/>
        </p:nvSpPr>
        <p:spPr bwMode="auto">
          <a:xfrm>
            <a:off x="3275856" y="836712"/>
            <a:ext cx="2376487" cy="44450"/>
          </a:xfrm>
          <a:custGeom>
            <a:avLst/>
            <a:gdLst>
              <a:gd name="T0" fmla="*/ 0 w 1905"/>
              <a:gd name="T1" fmla="*/ 2147483647 h 106"/>
              <a:gd name="T2" fmla="*/ 2147483647 w 1905"/>
              <a:gd name="T3" fmla="*/ 2147483647 h 106"/>
              <a:gd name="T4" fmla="*/ 2147483647 w 1905"/>
              <a:gd name="T5" fmla="*/ 0 h 106"/>
              <a:gd name="T6" fmla="*/ 2147483647 w 1905"/>
              <a:gd name="T7" fmla="*/ 2147483647 h 106"/>
              <a:gd name="T8" fmla="*/ 2147483647 w 1905"/>
              <a:gd name="T9" fmla="*/ 0 h 106"/>
              <a:gd name="T10" fmla="*/ 2147483647 w 1905"/>
              <a:gd name="T11" fmla="*/ 2147483647 h 106"/>
              <a:gd name="T12" fmla="*/ 2147483647 w 1905"/>
              <a:gd name="T13" fmla="*/ 0 h 106"/>
              <a:gd name="T14" fmla="*/ 2147483647 w 1905"/>
              <a:gd name="T15" fmla="*/ 2147483647 h 106"/>
              <a:gd name="T16" fmla="*/ 2147483647 w 1905"/>
              <a:gd name="T17" fmla="*/ 0 h 106"/>
              <a:gd name="T18" fmla="*/ 2147483647 w 1905"/>
              <a:gd name="T19" fmla="*/ 2147483647 h 106"/>
              <a:gd name="T20" fmla="*/ 2147483647 w 1905"/>
              <a:gd name="T21" fmla="*/ 0 h 106"/>
              <a:gd name="T22" fmla="*/ 2147483647 w 1905"/>
              <a:gd name="T23" fmla="*/ 2147483647 h 106"/>
              <a:gd name="T24" fmla="*/ 2147483647 w 1905"/>
              <a:gd name="T25" fmla="*/ 0 h 106"/>
              <a:gd name="T26" fmla="*/ 2147483647 w 1905"/>
              <a:gd name="T27" fmla="*/ 2147483647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kern="10" dirty="0" err="1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Физминутка</a:t>
            </a:r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268960"/>
          </a:xfrm>
        </p:spPr>
        <p:txBody>
          <a:bodyPr/>
          <a:lstStyle/>
          <a:p>
            <a:pPr>
              <a:buNone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Очнулись деревья от зимнего сна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апреле по лесу гуляет весна. </a:t>
            </a:r>
            <a:endParaRPr lang="en-US" sz="4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овраге ручьи шаловливо звенят. </a:t>
            </a:r>
            <a:endParaRPr lang="en-US" sz="4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с юга на родину птицы летят.         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pic>
        <p:nvPicPr>
          <p:cNvPr id="1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1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1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306155"/>
            <a:ext cx="1008112" cy="517498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pic>
        <p:nvPicPr>
          <p:cNvPr id="24" name="Picture 6" descr="Анимашки Мультяшк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653136"/>
            <a:ext cx="1728018" cy="194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D:\Школьные файлы\ПАПКА  ДЛЯ  СКАЧИВАНИЯ\Картинки для физкультминутки\babochka26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7" y="1124745"/>
            <a:ext cx="1152127" cy="88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Анимашки Мультяшк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653136"/>
            <a:ext cx="1728018" cy="194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Виктория\Desktop\babochk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869160"/>
            <a:ext cx="952500" cy="923925"/>
          </a:xfrm>
          <a:prstGeom prst="rect">
            <a:avLst/>
          </a:prstGeom>
          <a:noFill/>
        </p:spPr>
      </p:pic>
      <p:pic>
        <p:nvPicPr>
          <p:cNvPr id="3076" name="Picture 4" descr="C:\Users\Виктория\Desktop\16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21113">
            <a:off x="5796136" y="1340768"/>
            <a:ext cx="793888" cy="648072"/>
          </a:xfrm>
          <a:prstGeom prst="rect">
            <a:avLst/>
          </a:prstGeom>
          <a:noFill/>
        </p:spPr>
      </p:pic>
      <p:pic>
        <p:nvPicPr>
          <p:cNvPr id="26" name="Picture 4" descr="C:\Users\Виктория\Desktop\16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728757">
            <a:off x="2411760" y="1340768"/>
            <a:ext cx="793888" cy="648072"/>
          </a:xfrm>
          <a:prstGeom prst="rect">
            <a:avLst/>
          </a:prstGeom>
          <a:noFill/>
        </p:spPr>
      </p:pic>
      <p:pic>
        <p:nvPicPr>
          <p:cNvPr id="28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98072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13285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00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4408" y="213285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624832">
            <a:off x="2933764" y="5477632"/>
            <a:ext cx="528180" cy="487099"/>
          </a:xfrm>
          <a:prstGeom prst="rect">
            <a:avLst/>
          </a:prstGeom>
          <a:noFill/>
        </p:spPr>
      </p:pic>
      <p:pic>
        <p:nvPicPr>
          <p:cNvPr id="34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01552">
            <a:off x="5738976" y="5543867"/>
            <a:ext cx="586385" cy="540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832648" cy="936104"/>
          </a:xfrm>
        </p:spPr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Творческая работа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pic>
        <p:nvPicPr>
          <p:cNvPr id="1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1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0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1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45307" y="2306155"/>
            <a:ext cx="1008112" cy="517498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pic>
        <p:nvPicPr>
          <p:cNvPr id="2050" name="Picture 2" descr="C:\Users\Виктория\Desktop\images с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132856"/>
            <a:ext cx="2619375" cy="1743075"/>
          </a:xfrm>
          <a:prstGeom prst="rect">
            <a:avLst/>
          </a:prstGeom>
          <a:noFill/>
        </p:spPr>
      </p:pic>
      <p:pic>
        <p:nvPicPr>
          <p:cNvPr id="2051" name="Picture 3" descr="C:\Users\Виктория\Desktop\images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1530" y="4221088"/>
            <a:ext cx="2632438" cy="2058541"/>
          </a:xfrm>
          <a:prstGeom prst="rect">
            <a:avLst/>
          </a:prstGeom>
          <a:noFill/>
        </p:spPr>
      </p:pic>
      <p:pic>
        <p:nvPicPr>
          <p:cNvPr id="2052" name="Picture 4" descr="C:\Users\Виктория\Desktop\i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060848"/>
            <a:ext cx="2438400" cy="1876425"/>
          </a:xfrm>
          <a:prstGeom prst="rect">
            <a:avLst/>
          </a:prstGeom>
          <a:noFill/>
        </p:spPr>
      </p:pic>
      <p:pic>
        <p:nvPicPr>
          <p:cNvPr id="2053" name="Picture 5" descr="C:\Users\Виктория\Desktop\40138741_20906480_02_vesna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077072"/>
            <a:ext cx="2952328" cy="2214246"/>
          </a:xfrm>
          <a:prstGeom prst="rect">
            <a:avLst/>
          </a:prstGeom>
          <a:noFill/>
        </p:spPr>
      </p:pic>
      <p:pic>
        <p:nvPicPr>
          <p:cNvPr id="1026" name="Picture 2" descr="C:\Users\Виктория\Desktop\19589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196752"/>
            <a:ext cx="2445030" cy="2376264"/>
          </a:xfrm>
          <a:prstGeom prst="rect">
            <a:avLst/>
          </a:prstGeom>
          <a:noFill/>
        </p:spPr>
      </p:pic>
      <p:pic>
        <p:nvPicPr>
          <p:cNvPr id="23" name="пение птиц, шум воды, колокольчики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  <p:pic>
        <p:nvPicPr>
          <p:cNvPr id="4098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031697">
            <a:off x="2624263" y="1493350"/>
            <a:ext cx="465441" cy="429240"/>
          </a:xfrm>
          <a:prstGeom prst="rect">
            <a:avLst/>
          </a:prstGeom>
          <a:noFill/>
        </p:spPr>
      </p:pic>
      <p:pic>
        <p:nvPicPr>
          <p:cNvPr id="25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354666">
            <a:off x="6018416" y="1505638"/>
            <a:ext cx="437381" cy="403362"/>
          </a:xfrm>
          <a:prstGeom prst="rect">
            <a:avLst/>
          </a:prstGeom>
          <a:noFill/>
        </p:spPr>
      </p:pic>
      <p:pic>
        <p:nvPicPr>
          <p:cNvPr id="26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98072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72400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031697">
            <a:off x="1186365" y="4085638"/>
            <a:ext cx="465441" cy="429240"/>
          </a:xfrm>
          <a:prstGeom prst="rect">
            <a:avLst/>
          </a:prstGeom>
          <a:noFill/>
        </p:spPr>
      </p:pic>
      <p:pic>
        <p:nvPicPr>
          <p:cNvPr id="3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28800"/>
            <a:ext cx="883343" cy="576064"/>
          </a:xfrm>
          <a:prstGeom prst="rect">
            <a:avLst/>
          </a:prstGeom>
          <a:noFill/>
        </p:spPr>
      </p:pic>
      <p:pic>
        <p:nvPicPr>
          <p:cNvPr id="31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628800"/>
            <a:ext cx="883343" cy="576064"/>
          </a:xfrm>
          <a:prstGeom prst="rect">
            <a:avLst/>
          </a:prstGeom>
          <a:noFill/>
        </p:spPr>
      </p:pic>
      <p:pic>
        <p:nvPicPr>
          <p:cNvPr id="32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628800"/>
            <a:ext cx="883343" cy="576064"/>
          </a:xfrm>
          <a:prstGeom prst="rect">
            <a:avLst/>
          </a:prstGeom>
          <a:noFill/>
        </p:spPr>
      </p:pic>
      <p:pic>
        <p:nvPicPr>
          <p:cNvPr id="3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628800"/>
            <a:ext cx="88334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968552" cy="922114"/>
          </a:xfrm>
        </p:spPr>
        <p:txBody>
          <a:bodyPr/>
          <a:lstStyle/>
          <a:p>
            <a:pPr>
              <a:defRPr/>
            </a:pPr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Итог урока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125" y="6581775"/>
            <a:ext cx="233521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13317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620713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20605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2997200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3860800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5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4175"/>
            <a:ext cx="517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0800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882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0"/>
            <a:ext cx="882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0"/>
            <a:ext cx="882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882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solidFill>
                  <a:srgbClr val="E7FEDA"/>
                </a:solidFill>
                <a:tableStyleId>{5C22544A-7EE6-4342-B048-85BDC9FD1C3A}</a:tableStyleId>
              </a:tblPr>
              <a:tblGrid>
                <a:gridCol w="2892516"/>
                <a:gridCol w="2892517"/>
                <a:gridCol w="3358967"/>
              </a:tblGrid>
              <a:tr h="1027043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FA2A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Дополнение</a:t>
                      </a:r>
                    </a:p>
                    <a:p>
                      <a:pPr algn="ctr"/>
                      <a:r>
                        <a:rPr lang="ru-RU" sz="2800" b="1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  _  _  _  _</a:t>
                      </a:r>
                      <a:r>
                        <a:rPr lang="ru-RU" sz="2800" b="1" i="1" u="none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_  _</a:t>
                      </a:r>
                      <a:endParaRPr lang="ru-RU" sz="2800" b="1" i="1" u="non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FA2A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endParaRPr lang="ru-RU" sz="2800" i="1" dirty="0">
                        <a:solidFill>
                          <a:srgbClr val="FA2A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FA2A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Обстоятельство</a:t>
                      </a: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_ . _ . _ . _ . _ . _</a:t>
                      </a:r>
                      <a:r>
                        <a:rPr lang="ru-RU" sz="28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 _</a:t>
                      </a:r>
                      <a:endParaRPr lang="ru-RU" sz="28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9208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 предмет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 признак предмета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 место, время, способ действия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5591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косвенных падежей (кого? чего? кому? чему? кого? что? кем? чем? о ком? о чём?)</a:t>
                      </a:r>
                      <a:endParaRPr lang="ru-RU" sz="20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какой? какая? какое?  какие? чей? чья? чьё? чьи?</a:t>
                      </a:r>
                      <a:endParaRPr lang="ru-RU" sz="20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Отвечают на вопросы где? куда? когда? откуда? почему? зачем? как? </a:t>
                      </a:r>
                      <a:endParaRPr lang="ru-RU" sz="20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721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Выражаются</a:t>
                      </a:r>
                      <a:r>
                        <a:rPr lang="ru-RU" sz="24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существительным или местоимениями в косвенном падеже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Выражаются прилагательными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Выражаются наречиями или существительными в косвенных  падежах</a:t>
                      </a:r>
                      <a:endParaRPr lang="ru-RU" sz="24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95739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Грачи вьют гнёзда.</a:t>
                      </a:r>
                    </a:p>
                    <a:p>
                      <a:endParaRPr lang="ru-RU" sz="1800" b="1" i="1" u="non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Дует лёгкий ветер. </a:t>
                      </a:r>
                    </a:p>
                    <a:p>
                      <a:endParaRPr lang="ru-RU" sz="1800" b="0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Светит ласково солнце.</a:t>
                      </a:r>
                      <a:endParaRPr lang="ru-RU" sz="1800" b="1" kern="1200" dirty="0" smtClean="0">
                        <a:solidFill>
                          <a:srgbClr val="00B05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Freeform 17"/>
          <p:cNvSpPr>
            <a:spLocks/>
          </p:cNvSpPr>
          <p:nvPr/>
        </p:nvSpPr>
        <p:spPr bwMode="auto">
          <a:xfrm>
            <a:off x="3275856" y="836712"/>
            <a:ext cx="2376487" cy="44450"/>
          </a:xfrm>
          <a:custGeom>
            <a:avLst/>
            <a:gdLst>
              <a:gd name="T0" fmla="*/ 0 w 1905"/>
              <a:gd name="T1" fmla="*/ 2147483647 h 106"/>
              <a:gd name="T2" fmla="*/ 2147483647 w 1905"/>
              <a:gd name="T3" fmla="*/ 2147483647 h 106"/>
              <a:gd name="T4" fmla="*/ 2147483647 w 1905"/>
              <a:gd name="T5" fmla="*/ 0 h 106"/>
              <a:gd name="T6" fmla="*/ 2147483647 w 1905"/>
              <a:gd name="T7" fmla="*/ 2147483647 h 106"/>
              <a:gd name="T8" fmla="*/ 2147483647 w 1905"/>
              <a:gd name="T9" fmla="*/ 0 h 106"/>
              <a:gd name="T10" fmla="*/ 2147483647 w 1905"/>
              <a:gd name="T11" fmla="*/ 2147483647 h 106"/>
              <a:gd name="T12" fmla="*/ 2147483647 w 1905"/>
              <a:gd name="T13" fmla="*/ 0 h 106"/>
              <a:gd name="T14" fmla="*/ 2147483647 w 1905"/>
              <a:gd name="T15" fmla="*/ 2147483647 h 106"/>
              <a:gd name="T16" fmla="*/ 2147483647 w 1905"/>
              <a:gd name="T17" fmla="*/ 0 h 106"/>
              <a:gd name="T18" fmla="*/ 2147483647 w 1905"/>
              <a:gd name="T19" fmla="*/ 2147483647 h 106"/>
              <a:gd name="T20" fmla="*/ 2147483647 w 1905"/>
              <a:gd name="T21" fmla="*/ 0 h 106"/>
              <a:gd name="T22" fmla="*/ 2147483647 w 1905"/>
              <a:gd name="T23" fmla="*/ 2147483647 h 106"/>
              <a:gd name="T24" fmla="*/ 2147483647 w 1905"/>
              <a:gd name="T25" fmla="*/ 0 h 106"/>
              <a:gd name="T26" fmla="*/ 2147483647 w 1905"/>
              <a:gd name="T27" fmla="*/ 2147483647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Домашнее задание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116832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Учебник «Русский язык»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с.133 упр.415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pic>
        <p:nvPicPr>
          <p:cNvPr id="1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1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1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306155"/>
            <a:ext cx="1008112" cy="517498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pic>
        <p:nvPicPr>
          <p:cNvPr id="23" name="Picture 2" descr="C:\Users\Виктория\Desktop\45252114_25034819_23365801_28a18c8bbacc9690ef6edd331973fcf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733256"/>
            <a:ext cx="2628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Виктория\Desktop\raznoboy_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149080"/>
            <a:ext cx="1225576" cy="1656184"/>
          </a:xfrm>
          <a:prstGeom prst="rect">
            <a:avLst/>
          </a:prstGeom>
          <a:noFill/>
        </p:spPr>
      </p:pic>
      <p:pic>
        <p:nvPicPr>
          <p:cNvPr id="26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31697">
            <a:off x="1186365" y="4085638"/>
            <a:ext cx="465441" cy="429240"/>
          </a:xfrm>
          <a:prstGeom prst="rect">
            <a:avLst/>
          </a:prstGeom>
          <a:noFill/>
        </p:spPr>
      </p:pic>
      <p:pic>
        <p:nvPicPr>
          <p:cNvPr id="27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19675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06084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206084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00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928950"/>
          </a:xfrm>
        </p:spPr>
        <p:txBody>
          <a:bodyPr/>
          <a:lstStyle/>
          <a:p>
            <a:r>
              <a:rPr lang="ru-RU" sz="72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  <a:br>
              <a:rPr lang="ru-RU" sz="72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72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72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72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Спасибо!</a:t>
            </a:r>
            <a:endParaRPr lang="ru-RU" sz="72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pic>
        <p:nvPicPr>
          <p:cNvPr id="1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1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1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306155"/>
            <a:ext cx="1008112" cy="517498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pic>
        <p:nvPicPr>
          <p:cNvPr id="2051" name="Picture 3" descr="C:\Users\Виктория\Desktop\baboch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916832"/>
            <a:ext cx="952500" cy="923925"/>
          </a:xfrm>
          <a:prstGeom prst="rect">
            <a:avLst/>
          </a:prstGeom>
          <a:noFill/>
        </p:spPr>
      </p:pic>
      <p:pic>
        <p:nvPicPr>
          <p:cNvPr id="22" name="Picture 2" descr="C:\Users\Виктория\Desktop\18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31697">
            <a:off x="1186365" y="4085638"/>
            <a:ext cx="465441" cy="429240"/>
          </a:xfrm>
          <a:prstGeom prst="rect">
            <a:avLst/>
          </a:prstGeom>
          <a:noFill/>
        </p:spPr>
      </p:pic>
      <p:pic>
        <p:nvPicPr>
          <p:cNvPr id="23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12474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213285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06084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5008"/>
          </a:xfrm>
        </p:spPr>
        <p:txBody>
          <a:bodyPr/>
          <a:lstStyle/>
          <a:p>
            <a:pPr>
              <a:defRPr/>
            </a:pPr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Литература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3076" name="Содержимое 10"/>
          <p:cNvSpPr>
            <a:spLocks noGrp="1"/>
          </p:cNvSpPr>
          <p:nvPr>
            <p:ph idx="1"/>
          </p:nvPr>
        </p:nvSpPr>
        <p:spPr>
          <a:xfrm>
            <a:off x="395536" y="3501008"/>
            <a:ext cx="8291512" cy="1080121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40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125" y="6581775"/>
            <a:ext cx="233521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3078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628775"/>
            <a:ext cx="8842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628775"/>
            <a:ext cx="882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700213"/>
            <a:ext cx="8842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700213"/>
            <a:ext cx="882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700213"/>
            <a:ext cx="8842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700213"/>
            <a:ext cx="882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0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5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5492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638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263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2060575"/>
            <a:ext cx="51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3068638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475" y="4005263"/>
            <a:ext cx="51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133600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2132856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196752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196752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221088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6128" y="1349152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71600" y="2127920"/>
            <a:ext cx="8172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8096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1.С.И. Ожегов, Н.Ю. Шведова «Толковый словарь русского языка»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8096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http://4stupeni.ru/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stady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/konspekt_3_lit/9701-znakomstvo-s-otryvkom-iz-rasskaza-issokolova.html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8096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http://yrokityt.at.ua/publ/fizminutka/vesjolaja_zarjadka_4/54-1-0-1151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8096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http://festival.1september.ru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8096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http://ru.wikipedia.org/wiki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3500438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3121" y="500042"/>
            <a:ext cx="18473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2643188"/>
            <a:ext cx="270510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hlinkClick r:id="rId3"/>
              </a:rPr>
              <a:t>http://www.radikal.ru/</a:t>
            </a:r>
            <a:r>
              <a:rPr lang="ru-RU" sz="1050" dirty="0"/>
              <a:t>  муравей с цветком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1785938"/>
            <a:ext cx="51435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4"/>
              </a:rPr>
              <a:t>http://forum.materinstvo.ru/lofiversion/index.php/t80167-300.html</a:t>
            </a:r>
            <a:r>
              <a:rPr lang="ru-RU" sz="1050" dirty="0"/>
              <a:t>  птички, лисенок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2000250"/>
            <a:ext cx="5214938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5"/>
              </a:rPr>
              <a:t>http://img-fotki.yandex.ru/get/3907/ulik-pchelka.0/0_1dde5_54a7fa1b_L</a:t>
            </a:r>
            <a:r>
              <a:rPr lang="ru-RU" sz="1050" dirty="0"/>
              <a:t>  пчела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2214563"/>
            <a:ext cx="45720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6"/>
              </a:rPr>
              <a:t>http://i008.radikal.ru/0804/3b/d168f31e1341.png</a:t>
            </a:r>
            <a:r>
              <a:rPr lang="ru-RU" sz="1050" dirty="0"/>
              <a:t>  береста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625" y="2428875"/>
            <a:ext cx="331787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hlinkClick r:id="rId7"/>
              </a:rPr>
              <a:t>http://tutsy.ucoz.ru/blog/cvety/1-0-5</a:t>
            </a:r>
            <a:r>
              <a:rPr lang="ru-RU" sz="1050" dirty="0"/>
              <a:t>  цветы, бабочка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625" y="3071813"/>
            <a:ext cx="2384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hlinkClick r:id="rId8"/>
              </a:rPr>
              <a:t>http://tutsy.ucoz.ru/blog/3-0-5</a:t>
            </a:r>
            <a:r>
              <a:rPr lang="ru-RU" sz="1050" dirty="0"/>
              <a:t>  цветы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625" y="2857500"/>
            <a:ext cx="23844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hlinkClick r:id="rId9"/>
              </a:rPr>
              <a:t>http://tutsy.ucoz.ru/blog/7-0-5</a:t>
            </a:r>
            <a:r>
              <a:rPr lang="ru-RU" sz="1050" dirty="0"/>
              <a:t> </a:t>
            </a:r>
            <a:r>
              <a:rPr lang="ru-RU" sz="1050" dirty="0" smtClean="0"/>
              <a:t> </a:t>
            </a:r>
            <a:r>
              <a:rPr lang="ru-RU" sz="1050" dirty="0"/>
              <a:t>цветы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5008"/>
          </a:xfrm>
          <a:ln>
            <a:noFill/>
          </a:ln>
        </p:spPr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Чистописание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1036712"/>
          </a:xfrm>
        </p:spPr>
        <p:txBody>
          <a:bodyPr/>
          <a:lstStyle/>
          <a:p>
            <a:pPr algn="ctr">
              <a:buNone/>
            </a:pP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ив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ёв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вё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ев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яв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вя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ув</a:t>
            </a:r>
            <a:r>
              <a:rPr lang="ru-RU" sz="4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endParaRPr lang="ru-RU" sz="4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pic>
        <p:nvPicPr>
          <p:cNvPr id="12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883343" cy="576064"/>
          </a:xfrm>
          <a:prstGeom prst="rect">
            <a:avLst/>
          </a:prstGeom>
          <a:noFill/>
        </p:spPr>
      </p:pic>
      <p:pic>
        <p:nvPicPr>
          <p:cNvPr id="13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883343" cy="576064"/>
          </a:xfrm>
          <a:prstGeom prst="rect">
            <a:avLst/>
          </a:prstGeom>
          <a:noFill/>
        </p:spPr>
      </p:pic>
      <p:pic>
        <p:nvPicPr>
          <p:cNvPr id="14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883343" cy="576064"/>
          </a:xfrm>
          <a:prstGeom prst="rect">
            <a:avLst/>
          </a:prstGeom>
          <a:noFill/>
        </p:spPr>
      </p:pic>
      <p:pic>
        <p:nvPicPr>
          <p:cNvPr id="15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883343" cy="576064"/>
          </a:xfrm>
          <a:prstGeom prst="rect">
            <a:avLst/>
          </a:prstGeom>
          <a:noFill/>
        </p:spPr>
      </p:pic>
      <p:pic>
        <p:nvPicPr>
          <p:cNvPr id="16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883343" cy="576064"/>
          </a:xfrm>
          <a:prstGeom prst="rect">
            <a:avLst/>
          </a:prstGeom>
          <a:noFill/>
        </p:spPr>
      </p:pic>
      <p:pic>
        <p:nvPicPr>
          <p:cNvPr id="17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883343" cy="576064"/>
          </a:xfrm>
          <a:prstGeom prst="rect">
            <a:avLst/>
          </a:prstGeom>
          <a:noFill/>
        </p:spPr>
      </p:pic>
      <p:pic>
        <p:nvPicPr>
          <p:cNvPr id="18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700808"/>
            <a:ext cx="883343" cy="576064"/>
          </a:xfrm>
          <a:prstGeom prst="rect">
            <a:avLst/>
          </a:prstGeom>
          <a:noFill/>
        </p:spPr>
      </p:pic>
      <p:pic>
        <p:nvPicPr>
          <p:cNvPr id="1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00808"/>
            <a:ext cx="883343" cy="576064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2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1008112" cy="517498"/>
          </a:xfrm>
          <a:prstGeom prst="rect">
            <a:avLst/>
          </a:prstGeom>
          <a:noFill/>
        </p:spPr>
      </p:pic>
      <p:pic>
        <p:nvPicPr>
          <p:cNvPr id="2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008112" cy="517498"/>
          </a:xfrm>
          <a:prstGeom prst="rect">
            <a:avLst/>
          </a:prstGeom>
          <a:noFill/>
        </p:spPr>
      </p:pic>
      <p:pic>
        <p:nvPicPr>
          <p:cNvPr id="2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5103067"/>
            <a:ext cx="1008112" cy="517498"/>
          </a:xfrm>
          <a:prstGeom prst="rect">
            <a:avLst/>
          </a:prstGeom>
          <a:noFill/>
        </p:spPr>
      </p:pic>
      <p:pic>
        <p:nvPicPr>
          <p:cNvPr id="2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793987"/>
            <a:ext cx="1008112" cy="517498"/>
          </a:xfrm>
          <a:prstGeom prst="rect">
            <a:avLst/>
          </a:prstGeom>
          <a:noFill/>
        </p:spPr>
      </p:pic>
      <p:pic>
        <p:nvPicPr>
          <p:cNvPr id="2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245679"/>
            <a:ext cx="1008112" cy="517498"/>
          </a:xfrm>
          <a:prstGeom prst="rect">
            <a:avLst/>
          </a:prstGeom>
          <a:noFill/>
        </p:spPr>
      </p:pic>
      <p:pic>
        <p:nvPicPr>
          <p:cNvPr id="2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74373"/>
            <a:ext cx="1008112" cy="517498"/>
          </a:xfrm>
          <a:prstGeom prst="rect">
            <a:avLst/>
          </a:prstGeom>
          <a:noFill/>
        </p:spPr>
      </p:pic>
      <p:pic>
        <p:nvPicPr>
          <p:cNvPr id="2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5817447"/>
            <a:ext cx="1008112" cy="517498"/>
          </a:xfrm>
          <a:prstGeom prst="rect">
            <a:avLst/>
          </a:prstGeom>
          <a:noFill/>
        </p:spPr>
      </p:pic>
      <p:pic>
        <p:nvPicPr>
          <p:cNvPr id="3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5679"/>
            <a:ext cx="1008112" cy="517498"/>
          </a:xfrm>
          <a:prstGeom prst="rect">
            <a:avLst/>
          </a:prstGeom>
          <a:noFill/>
        </p:spPr>
      </p:pic>
      <p:pic>
        <p:nvPicPr>
          <p:cNvPr id="3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245811"/>
            <a:ext cx="1008112" cy="517498"/>
          </a:xfrm>
          <a:prstGeom prst="rect">
            <a:avLst/>
          </a:prstGeom>
          <a:noFill/>
        </p:spPr>
      </p:pic>
      <p:pic>
        <p:nvPicPr>
          <p:cNvPr id="32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19675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06084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213285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04656" cy="792088"/>
          </a:xfrm>
        </p:spPr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Словарная работа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pic>
        <p:nvPicPr>
          <p:cNvPr id="1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1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1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306155"/>
            <a:ext cx="1008112" cy="517498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115616" y="2492896"/>
            <a:ext cx="1224136" cy="122413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11760" y="2492896"/>
            <a:ext cx="1224136" cy="122413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07904" y="2492896"/>
            <a:ext cx="1224136" cy="122413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6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00192" y="2492896"/>
            <a:ext cx="1224136" cy="122413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6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одержимое 24"/>
          <p:cNvSpPr>
            <a:spLocks noGrp="1"/>
          </p:cNvSpPr>
          <p:nvPr>
            <p:ph sz="half" idx="4294967295"/>
          </p:nvPr>
        </p:nvSpPr>
        <p:spPr>
          <a:xfrm>
            <a:off x="2483768" y="2564904"/>
            <a:ext cx="1090464" cy="108012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одержимое 24"/>
          <p:cNvSpPr>
            <a:spLocks noGrp="1"/>
          </p:cNvSpPr>
          <p:nvPr>
            <p:ph sz="half" idx="4294967295"/>
          </p:nvPr>
        </p:nvSpPr>
        <p:spPr>
          <a:xfrm>
            <a:off x="1187624" y="2564904"/>
            <a:ext cx="1090464" cy="108012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одержимое 24"/>
          <p:cNvSpPr>
            <a:spLocks noGrp="1"/>
          </p:cNvSpPr>
          <p:nvPr>
            <p:ph sz="half" idx="4294967295"/>
          </p:nvPr>
        </p:nvSpPr>
        <p:spPr>
          <a:xfrm>
            <a:off x="3779912" y="2564904"/>
            <a:ext cx="1090464" cy="108012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одержимое 24"/>
          <p:cNvSpPr>
            <a:spLocks noGrp="1"/>
          </p:cNvSpPr>
          <p:nvPr>
            <p:ph sz="half" idx="4294967295"/>
          </p:nvPr>
        </p:nvSpPr>
        <p:spPr>
          <a:xfrm>
            <a:off x="6372200" y="2564904"/>
            <a:ext cx="1090464" cy="100811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2492896"/>
            <a:ext cx="1224136" cy="122413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24"/>
          <p:cNvSpPr>
            <a:spLocks noGrp="1"/>
          </p:cNvSpPr>
          <p:nvPr>
            <p:ph sz="half" idx="4294967295"/>
          </p:nvPr>
        </p:nvSpPr>
        <p:spPr>
          <a:xfrm>
            <a:off x="5076056" y="2564904"/>
            <a:ext cx="1090464" cy="108012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19675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06084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20486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build="p"/>
      <p:bldP spid="4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1520" y="1556792"/>
            <a:ext cx="8496944" cy="4104456"/>
          </a:xfrm>
        </p:spPr>
        <p:txBody>
          <a:bodyPr/>
          <a:lstStyle/>
          <a:p>
            <a:pPr algn="just">
              <a:buNone/>
            </a:pPr>
            <a:r>
              <a:rPr lang="ru-RU" sz="2500" dirty="0" smtClean="0"/>
              <a:t>    </a:t>
            </a:r>
            <a:r>
              <a:rPr lang="en-US" sz="2500" dirty="0" smtClean="0"/>
              <a:t>                </a:t>
            </a:r>
            <a:r>
              <a:rPr lang="ru-RU" sz="2500" dirty="0" smtClean="0"/>
              <a:t>       </a:t>
            </a:r>
            <a:r>
              <a:rPr lang="ru-RU" sz="25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Ве́тер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движение, течение, поток</a:t>
            </a:r>
            <a:r>
              <a:rPr lang="en-US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воздуха. По силе своей ветер бывает: ураган, шторм, буря (обычно с бурей соединены гроза и дождь), жестокий, сильный, </a:t>
            </a:r>
            <a:r>
              <a:rPr lang="ru-RU" sz="25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ветри́ща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средний, слабый, тихий ветер или </a:t>
            </a:r>
            <a:r>
              <a:rPr lang="ru-RU" sz="25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ветеро́к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ветеро́чек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по постоянству силы: ровный порывистый, шквалистый; по постоянству направления: пассатный или полосовой; постоянный; изменчивый, шаткий или переходный; смерч,</a:t>
            </a:r>
            <a:r>
              <a:rPr lang="en-US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вихорь, то есть круговой.</a:t>
            </a:r>
            <a:endParaRPr lang="ru-RU" sz="25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Толковый словарь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484784"/>
            <a:ext cx="792088" cy="603901"/>
          </a:xfrm>
          <a:prstGeom prst="rect">
            <a:avLst/>
          </a:prstGeom>
          <a:noFill/>
        </p:spPr>
      </p:pic>
      <p:pic>
        <p:nvPicPr>
          <p:cNvPr id="12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0657" y="1124744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314267"/>
            <a:ext cx="1008112" cy="517498"/>
          </a:xfrm>
          <a:prstGeom prst="rect">
            <a:avLst/>
          </a:prstGeom>
          <a:noFill/>
        </p:spPr>
      </p:pic>
      <p:pic>
        <p:nvPicPr>
          <p:cNvPr id="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306155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322379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649971"/>
            <a:ext cx="1008112" cy="517498"/>
          </a:xfrm>
          <a:prstGeom prst="rect">
            <a:avLst/>
          </a:prstGeom>
          <a:noFill/>
        </p:spPr>
      </p:pic>
      <p:pic>
        <p:nvPicPr>
          <p:cNvPr id="1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1802099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738203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674307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67544" y="1268760"/>
            <a:ext cx="813690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Виды ветров:</a:t>
            </a:r>
          </a:p>
          <a:p>
            <a:pPr algn="just"/>
            <a:r>
              <a:rPr lang="ru-RU" sz="1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Муссон — периодический ветер, несущий большое количество влаги, дующий зимой с суши на океан, летом — с океана на сушу. Муссоны наблюдаются главным образом в тропическом поясе.</a:t>
            </a:r>
          </a:p>
          <a:p>
            <a:pPr algn="just"/>
            <a:r>
              <a:rPr lang="ru-RU" sz="1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Пассаты — постоянные ветры, дующие с довольно постоянной силой трёх-четырёх баллов; направление их практически не меняется, лишь слегка отклоняясь.</a:t>
            </a:r>
            <a:endParaRPr lang="en-US" sz="19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Местные ветры:</a:t>
            </a:r>
          </a:p>
          <a:p>
            <a:pPr algn="just"/>
            <a:r>
              <a:rPr lang="ru-RU" sz="1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Бриз — тёплый ветер, дующий с берега на море ночью и с моря на берег днём; в первом случае называется береговым бризом, а во втором — морским.</a:t>
            </a:r>
          </a:p>
          <a:p>
            <a:pPr algn="just"/>
            <a:r>
              <a:rPr lang="ru-RU" sz="1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Бора — холодный резкий ветер, дующий с гор на побережье или долину.</a:t>
            </a:r>
          </a:p>
          <a:p>
            <a:pPr algn="ctr"/>
            <a:r>
              <a:rPr lang="ru-RU" sz="1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Фён — сильный тёплый и сухой ветер, дующий с гор на   побережье или долину.</a:t>
            </a:r>
          </a:p>
        </p:txBody>
      </p:sp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008112" cy="517498"/>
          </a:xfrm>
          <a:prstGeom prst="rect">
            <a:avLst/>
          </a:prstGeom>
          <a:noFill/>
        </p:spPr>
      </p:pic>
      <p:pic>
        <p:nvPicPr>
          <p:cNvPr id="23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12474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19675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08518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616624" cy="1138138"/>
          </a:xfrm>
        </p:spPr>
        <p:txBody>
          <a:bodyPr/>
          <a:lstStyle/>
          <a:p>
            <a:r>
              <a:rPr lang="ru-RU" sz="48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Словарная работа</a:t>
            </a:r>
            <a:endParaRPr lang="ru-RU" sz="5200" dirty="0" smtClean="0">
              <a:solidFill>
                <a:srgbClr val="FA2A48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016224"/>
          </a:xfrm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Ве́тер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ветеро́к, ветеро́чек,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vi-VN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е́трен</a:t>
            </a:r>
            <a:r>
              <a:rPr lang="ru-RU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(погода), в</a:t>
            </a:r>
            <a:r>
              <a:rPr lang="vi-VN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е́трян</a:t>
            </a:r>
            <a:r>
              <a:rPr lang="ru-RU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(мельница).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sp>
        <p:nvSpPr>
          <p:cNvPr id="12" name="AutoShape 5"/>
          <p:cNvSpPr>
            <a:spLocks/>
          </p:cNvSpPr>
          <p:nvPr/>
        </p:nvSpPr>
        <p:spPr bwMode="auto">
          <a:xfrm rot="16200000">
            <a:off x="1506811" y="1525638"/>
            <a:ext cx="142875" cy="1357312"/>
          </a:xfrm>
          <a:prstGeom prst="rightBracket">
            <a:avLst>
              <a:gd name="adj" fmla="val 47243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 rot="16200000">
            <a:off x="3883075" y="1525638"/>
            <a:ext cx="142875" cy="1357312"/>
          </a:xfrm>
          <a:prstGeom prst="rightBracket">
            <a:avLst>
              <a:gd name="adj" fmla="val 47243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 rot="16200000">
            <a:off x="7014852" y="2210284"/>
            <a:ext cx="144015" cy="1141287"/>
          </a:xfrm>
          <a:prstGeom prst="rightBracket">
            <a:avLst>
              <a:gd name="adj" fmla="val 47243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5"/>
          <p:cNvSpPr>
            <a:spLocks/>
          </p:cNvSpPr>
          <p:nvPr/>
        </p:nvSpPr>
        <p:spPr bwMode="auto">
          <a:xfrm rot="16200000">
            <a:off x="1007604" y="2168860"/>
            <a:ext cx="144018" cy="1224137"/>
          </a:xfrm>
          <a:prstGeom prst="rightBracket">
            <a:avLst>
              <a:gd name="adj" fmla="val 47243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 rot="16200000">
            <a:off x="6835403" y="1525638"/>
            <a:ext cx="142875" cy="1357312"/>
          </a:xfrm>
          <a:prstGeom prst="rightBracket">
            <a:avLst>
              <a:gd name="adj" fmla="val 47243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883343" cy="576064"/>
          </a:xfrm>
          <a:prstGeom prst="rect">
            <a:avLst/>
          </a:prstGeom>
          <a:noFill/>
        </p:spPr>
      </p:pic>
      <p:pic>
        <p:nvPicPr>
          <p:cNvPr id="18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883343" cy="576064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2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2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2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2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234147"/>
            <a:ext cx="1008112" cy="517498"/>
          </a:xfrm>
          <a:prstGeom prst="rect">
            <a:avLst/>
          </a:prstGeom>
          <a:noFill/>
        </p:spPr>
      </p:pic>
      <p:pic>
        <p:nvPicPr>
          <p:cNvPr id="2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2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78363"/>
            <a:ext cx="1008112" cy="517498"/>
          </a:xfrm>
          <a:prstGeom prst="rect">
            <a:avLst/>
          </a:prstGeom>
          <a:noFill/>
        </p:spPr>
      </p:pic>
      <p:pic>
        <p:nvPicPr>
          <p:cNvPr id="2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2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3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1008112" cy="517498"/>
          </a:xfrm>
          <a:prstGeom prst="rect">
            <a:avLst/>
          </a:prstGeom>
          <a:noFill/>
        </p:spPr>
      </p:pic>
      <p:pic>
        <p:nvPicPr>
          <p:cNvPr id="3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008112" cy="517498"/>
          </a:xfrm>
          <a:prstGeom prst="rect">
            <a:avLst/>
          </a:prstGeom>
          <a:noFill/>
        </p:spPr>
      </p:pic>
      <p:pic>
        <p:nvPicPr>
          <p:cNvPr id="32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9675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149080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Проблемная </a:t>
            </a:r>
            <a:b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ситуация</a:t>
            </a:r>
            <a:endParaRPr lang="ru-RU" sz="5400" b="1" i="1" kern="10" dirty="0">
              <a:ln w="15875">
                <a:solidFill>
                  <a:schemeClr val="bg1"/>
                </a:solidFill>
                <a:round/>
                <a:headEnd/>
                <a:tailEnd/>
              </a:ln>
              <a:solidFill>
                <a:srgbClr val="FA2A48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259632" y="1844824"/>
            <a:ext cx="5184576" cy="3993307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Весна.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Дует лёгкий ветер.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Лёгкий.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Тают снега.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628800"/>
            <a:ext cx="883343" cy="576064"/>
          </a:xfrm>
          <a:prstGeom prst="rect">
            <a:avLst/>
          </a:prstGeom>
          <a:noFill/>
        </p:spPr>
      </p:pic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1259631" y="2420888"/>
            <a:ext cx="13681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2699792" y="4581128"/>
            <a:ext cx="115212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1259632" y="4725144"/>
            <a:ext cx="106528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1259632" y="4653136"/>
            <a:ext cx="106528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1331640" y="3284984"/>
            <a:ext cx="113729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1331640" y="3212976"/>
            <a:ext cx="115212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4139952" y="3140968"/>
            <a:ext cx="1224136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177281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2492896"/>
            <a:ext cx="620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393305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63688" y="2420888"/>
            <a:ext cx="44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3933056"/>
            <a:ext cx="43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2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1008112" cy="517498"/>
          </a:xfrm>
          <a:prstGeom prst="rect">
            <a:avLst/>
          </a:prstGeom>
          <a:noFill/>
        </p:spPr>
      </p:pic>
      <p:pic>
        <p:nvPicPr>
          <p:cNvPr id="2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1008112" cy="517498"/>
          </a:xfrm>
          <a:prstGeom prst="rect">
            <a:avLst/>
          </a:prstGeom>
          <a:noFill/>
        </p:spPr>
      </p:pic>
      <p:pic>
        <p:nvPicPr>
          <p:cNvPr id="2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2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2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306155"/>
            <a:ext cx="1008112" cy="517498"/>
          </a:xfrm>
          <a:prstGeom prst="rect">
            <a:avLst/>
          </a:prstGeom>
          <a:noFill/>
        </p:spPr>
      </p:pic>
      <p:pic>
        <p:nvPicPr>
          <p:cNvPr id="3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242259"/>
            <a:ext cx="1008112" cy="517498"/>
          </a:xfrm>
          <a:prstGeom prst="rect">
            <a:avLst/>
          </a:prstGeom>
          <a:noFill/>
        </p:spPr>
      </p:pic>
      <p:pic>
        <p:nvPicPr>
          <p:cNvPr id="3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3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378163"/>
            <a:ext cx="1008112" cy="517498"/>
          </a:xfrm>
          <a:prstGeom prst="rect">
            <a:avLst/>
          </a:prstGeom>
          <a:noFill/>
        </p:spPr>
      </p:pic>
      <p:pic>
        <p:nvPicPr>
          <p:cNvPr id="3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314267"/>
            <a:ext cx="1008112" cy="517498"/>
          </a:xfrm>
          <a:prstGeom prst="rect">
            <a:avLst/>
          </a:prstGeom>
          <a:noFill/>
        </p:spPr>
      </p:pic>
      <p:pic>
        <p:nvPicPr>
          <p:cNvPr id="3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322379"/>
            <a:ext cx="1008112" cy="517498"/>
          </a:xfrm>
          <a:prstGeom prst="rect">
            <a:avLst/>
          </a:prstGeom>
          <a:noFill/>
        </p:spPr>
      </p:pic>
      <p:pic>
        <p:nvPicPr>
          <p:cNvPr id="35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9675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07707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13285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06084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23528" y="1124745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Обозначает: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То, что говорится о подлежащем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(действие)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Отвечает на вопросы: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делать? Что сделать?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Подчёркивается:</a:t>
            </a:r>
            <a:endParaRPr lang="en-US" sz="4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Какой частью речи может быть?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Глаголом.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Подлежащее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12474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Обозначает: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Отвечает на вопросы: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Кто? Что?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Подчёркивается: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Какой частью речи может быть?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Существительным, местоимением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556792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0657" y="1484784"/>
            <a:ext cx="883343" cy="576064"/>
          </a:xfrm>
          <a:prstGeom prst="rect">
            <a:avLst/>
          </a:prstGeom>
          <a:noFill/>
        </p:spPr>
      </p:pic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3419872" y="4149080"/>
            <a:ext cx="230425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3275856" y="4797152"/>
            <a:ext cx="230425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3275856" y="4869160"/>
            <a:ext cx="230425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332656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Сказуемое</a:t>
            </a:r>
            <a:endParaRPr lang="ru-RU" sz="5400" dirty="0">
              <a:solidFill>
                <a:srgbClr val="FA2A48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170080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Грамматическая основа предложения-главные члены предложения  подлежащее и сказуемое</a:t>
            </a:r>
            <a:endParaRPr lang="ru-RU" sz="4000" b="1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234147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098243"/>
            <a:ext cx="1008112" cy="517498"/>
          </a:xfrm>
          <a:prstGeom prst="rect">
            <a:avLst/>
          </a:prstGeom>
          <a:noFill/>
        </p:spPr>
      </p:pic>
      <p:pic>
        <p:nvPicPr>
          <p:cNvPr id="2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034347"/>
            <a:ext cx="1008112" cy="517498"/>
          </a:xfrm>
          <a:prstGeom prst="rect">
            <a:avLst/>
          </a:prstGeom>
          <a:noFill/>
        </p:spPr>
      </p:pic>
      <p:pic>
        <p:nvPicPr>
          <p:cNvPr id="2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234147"/>
            <a:ext cx="1008112" cy="517498"/>
          </a:xfrm>
          <a:prstGeom prst="rect">
            <a:avLst/>
          </a:prstGeom>
          <a:noFill/>
        </p:spPr>
      </p:pic>
      <p:pic>
        <p:nvPicPr>
          <p:cNvPr id="2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098243"/>
            <a:ext cx="1008112" cy="517498"/>
          </a:xfrm>
          <a:prstGeom prst="rect">
            <a:avLst/>
          </a:prstGeom>
          <a:noFill/>
        </p:spPr>
      </p:pic>
      <p:pic>
        <p:nvPicPr>
          <p:cNvPr id="2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pic>
        <p:nvPicPr>
          <p:cNvPr id="2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2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0"/>
            <a:ext cx="1008112" cy="517498"/>
          </a:xfrm>
          <a:prstGeom prst="rect">
            <a:avLst/>
          </a:prstGeom>
          <a:noFill/>
        </p:spPr>
      </p:pic>
      <p:pic>
        <p:nvPicPr>
          <p:cNvPr id="2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0"/>
            <a:ext cx="1008112" cy="517498"/>
          </a:xfrm>
          <a:prstGeom prst="rect">
            <a:avLst/>
          </a:prstGeom>
          <a:noFill/>
        </p:spPr>
      </p:pic>
      <p:pic>
        <p:nvPicPr>
          <p:cNvPr id="2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30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12474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400506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3075" grpId="0"/>
      <p:bldP spid="12" grpId="0" animBg="1"/>
      <p:bldP spid="16" grpId="0" animBg="1"/>
      <p:bldP spid="16" grpId="1" animBg="1"/>
      <p:bldP spid="17" grpId="0" animBg="1"/>
      <p:bldP spid="17" grpId="1" animBg="1"/>
      <p:bldP spid="1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696744" cy="1008112"/>
          </a:xfrm>
        </p:spPr>
        <p:txBody>
          <a:bodyPr/>
          <a:lstStyle/>
          <a:p>
            <a: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lang="ru-RU" sz="48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Второстепенные </a:t>
            </a:r>
            <a:r>
              <a:rPr lang="ru-RU" sz="48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члены</a:t>
            </a:r>
            <a:r>
              <a:rPr lang="en-US" sz="48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lang="ru-RU" sz="48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предложения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 </a:t>
            </a:r>
            <a:br>
              <a:rPr lang="ru-RU" sz="5400" b="1" dirty="0" smtClean="0"/>
            </a:br>
            <a:endParaRPr lang="ru-RU" sz="5400" b="1" dirty="0" smtClean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79512" y="1628800"/>
            <a:ext cx="8568952" cy="3600400"/>
          </a:xfrm>
        </p:spPr>
        <p:txBody>
          <a:bodyPr/>
          <a:lstStyle/>
          <a:p>
            <a:pPr indent="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Узнать, что такое дополнение, определение и обстоятельство.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Научиться находить дополнения, определения и обстоятельства в предложении. Тренироваться употреблять дополнения, определения и обстоятельства в устной и письменной речи.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412776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412776"/>
            <a:ext cx="883343" cy="5760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134076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2162139"/>
            <a:ext cx="1008112" cy="517498"/>
          </a:xfrm>
          <a:prstGeom prst="rect">
            <a:avLst/>
          </a:prstGeom>
          <a:noFill/>
        </p:spPr>
      </p:pic>
      <p:pic>
        <p:nvPicPr>
          <p:cNvPr id="1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3098243"/>
            <a:ext cx="1008112" cy="517498"/>
          </a:xfrm>
          <a:prstGeom prst="rect">
            <a:avLst/>
          </a:prstGeom>
          <a:noFill/>
        </p:spPr>
      </p:pic>
      <p:pic>
        <p:nvPicPr>
          <p:cNvPr id="1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81195" y="4106355"/>
            <a:ext cx="1008112" cy="517498"/>
          </a:xfrm>
          <a:prstGeom prst="rect">
            <a:avLst/>
          </a:prstGeom>
          <a:noFill/>
        </p:spPr>
      </p:pic>
      <p:pic>
        <p:nvPicPr>
          <p:cNvPr id="1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2234147"/>
            <a:ext cx="1008112" cy="517498"/>
          </a:xfrm>
          <a:prstGeom prst="rect">
            <a:avLst/>
          </a:prstGeom>
          <a:noFill/>
        </p:spPr>
      </p:pic>
      <p:pic>
        <p:nvPicPr>
          <p:cNvPr id="1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3242259"/>
            <a:ext cx="1008112" cy="517498"/>
          </a:xfrm>
          <a:prstGeom prst="rect">
            <a:avLst/>
          </a:prstGeom>
          <a:noFill/>
        </p:spPr>
      </p:pic>
      <p:pic>
        <p:nvPicPr>
          <p:cNvPr id="1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5307" y="4250371"/>
            <a:ext cx="1008112" cy="517498"/>
          </a:xfrm>
          <a:prstGeom prst="rect">
            <a:avLst/>
          </a:prstGeom>
          <a:noFill/>
        </p:spPr>
      </p:pic>
      <p:pic>
        <p:nvPicPr>
          <p:cNvPr id="2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2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0"/>
            <a:ext cx="1008112" cy="517498"/>
          </a:xfrm>
          <a:prstGeom prst="rect">
            <a:avLst/>
          </a:prstGeom>
          <a:noFill/>
        </p:spPr>
      </p:pic>
      <p:pic>
        <p:nvPicPr>
          <p:cNvPr id="2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008112" cy="517498"/>
          </a:xfrm>
          <a:prstGeom prst="rect">
            <a:avLst/>
          </a:prstGeom>
          <a:noFill/>
        </p:spPr>
      </p:pic>
      <p:pic>
        <p:nvPicPr>
          <p:cNvPr id="23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1008112" cy="517498"/>
          </a:xfrm>
          <a:prstGeom prst="rect">
            <a:avLst/>
          </a:prstGeom>
          <a:noFill/>
        </p:spPr>
      </p:pic>
      <p:pic>
        <p:nvPicPr>
          <p:cNvPr id="24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124744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15719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323528" y="112474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Обозначает: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признак предмета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Отвечает на вопросы: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Какой? какая? какое? какие?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Чей? чья? чьё? чьи?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Подчёркивается: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Какой частью речи может быть?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Прилагательным.</a:t>
            </a:r>
          </a:p>
          <a:p>
            <a:endParaRPr lang="ru-RU" sz="3200" dirty="0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/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Дополнение</a:t>
            </a:r>
            <a:endParaRPr lang="ru-RU" sz="5400" dirty="0" smtClean="0">
              <a:solidFill>
                <a:srgbClr val="FA2A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581001"/>
            <a:ext cx="2334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Цыганок Виктория Сергеевна   </a:t>
            </a:r>
          </a:p>
        </p:txBody>
      </p:sp>
      <p:pic>
        <p:nvPicPr>
          <p:cNvPr id="9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484784"/>
            <a:ext cx="883343" cy="576064"/>
          </a:xfrm>
          <a:prstGeom prst="rect">
            <a:avLst/>
          </a:prstGeom>
          <a:noFill/>
        </p:spPr>
      </p:pic>
      <p:pic>
        <p:nvPicPr>
          <p:cNvPr id="10" name="Picture 9" descr="C:\Users\Виктория\Desktop\45251994_24912800_561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0657" y="1484784"/>
            <a:ext cx="883343" cy="57606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35696" y="332656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Обстоятельство</a:t>
            </a:r>
            <a:endParaRPr lang="ru-RU" sz="5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627784" y="332656"/>
            <a:ext cx="3941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A2A4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Определение</a:t>
            </a:r>
            <a:endParaRPr lang="ru-RU" sz="5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33056"/>
            <a:ext cx="260985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0"/>
            <a:ext cx="1008112" cy="517498"/>
          </a:xfrm>
          <a:prstGeom prst="rect">
            <a:avLst/>
          </a:prstGeom>
          <a:noFill/>
        </p:spPr>
      </p:pic>
      <p:pic>
        <p:nvPicPr>
          <p:cNvPr id="3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0"/>
            <a:ext cx="1008112" cy="517498"/>
          </a:xfrm>
          <a:prstGeom prst="rect">
            <a:avLst/>
          </a:prstGeom>
          <a:noFill/>
        </p:spPr>
      </p:pic>
      <p:pic>
        <p:nvPicPr>
          <p:cNvPr id="31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0"/>
            <a:ext cx="1008112" cy="517498"/>
          </a:xfrm>
          <a:prstGeom prst="rect">
            <a:avLst/>
          </a:prstGeom>
          <a:noFill/>
        </p:spPr>
      </p:pic>
      <p:pic>
        <p:nvPicPr>
          <p:cNvPr id="32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0"/>
            <a:ext cx="1008112" cy="517498"/>
          </a:xfrm>
          <a:prstGeom prst="rect">
            <a:avLst/>
          </a:prstGeom>
          <a:noFill/>
        </p:spPr>
      </p:pic>
      <p:pic>
        <p:nvPicPr>
          <p:cNvPr id="34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45307" y="2234147"/>
            <a:ext cx="1008112" cy="517498"/>
          </a:xfrm>
          <a:prstGeom prst="rect">
            <a:avLst/>
          </a:prstGeom>
          <a:noFill/>
        </p:spPr>
      </p:pic>
      <p:pic>
        <p:nvPicPr>
          <p:cNvPr id="35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45307" y="3170251"/>
            <a:ext cx="1008112" cy="517498"/>
          </a:xfrm>
          <a:prstGeom prst="rect">
            <a:avLst/>
          </a:prstGeom>
          <a:noFill/>
        </p:spPr>
      </p:pic>
      <p:pic>
        <p:nvPicPr>
          <p:cNvPr id="36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45307" y="4106355"/>
            <a:ext cx="1008112" cy="517498"/>
          </a:xfrm>
          <a:prstGeom prst="rect">
            <a:avLst/>
          </a:prstGeom>
          <a:noFill/>
        </p:spPr>
      </p:pic>
      <p:pic>
        <p:nvPicPr>
          <p:cNvPr id="37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865995"/>
            <a:ext cx="1008112" cy="517498"/>
          </a:xfrm>
          <a:prstGeom prst="rect">
            <a:avLst/>
          </a:prstGeom>
          <a:noFill/>
        </p:spPr>
      </p:pic>
      <p:pic>
        <p:nvPicPr>
          <p:cNvPr id="38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2234147"/>
            <a:ext cx="1008112" cy="517498"/>
          </a:xfrm>
          <a:prstGeom prst="rect">
            <a:avLst/>
          </a:prstGeom>
          <a:noFill/>
        </p:spPr>
      </p:pic>
      <p:pic>
        <p:nvPicPr>
          <p:cNvPr id="39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3098243"/>
            <a:ext cx="1008112" cy="51749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1124744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Обозначает: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какой предмет или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явление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направлено действие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Отвечает на вопросы: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Кого? Чего? Кому? Чему? Что? Кем? Чем?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ком? О чём?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Подчёркивается: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Какой частью речи может быть?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Существительным, местоимением.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" descr="C:\Users\Виктория\Desktop\45252088_24992025_22761244_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81195" y="4034347"/>
            <a:ext cx="1008112" cy="51749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1520" y="126876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Обозначает: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совершается действие, когда совершается действие, где совершается действие, по какой причине совершается действие, с какой целью совершается действие,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Отвечает на вопросы: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Где? Куда? Когда? Откуда? Почему? Зачем? и Как?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Подчёркивается: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Какой частью речи может быть?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Существительным, наречием.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987824" y="5157192"/>
            <a:ext cx="785812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995936" y="5157192"/>
            <a:ext cx="785812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076056" y="5157192"/>
            <a:ext cx="785812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987824" y="4725144"/>
            <a:ext cx="7858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139952" y="4725144"/>
            <a:ext cx="7858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220072" y="4725144"/>
            <a:ext cx="785813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5004048" y="4725144"/>
            <a:ext cx="73025" cy="71438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1" name="AutoShape 9"/>
          <p:cNvSpPr>
            <a:spLocks noChangeArrowheads="1"/>
          </p:cNvSpPr>
          <p:nvPr/>
        </p:nvSpPr>
        <p:spPr bwMode="auto">
          <a:xfrm>
            <a:off x="3851920" y="4725144"/>
            <a:ext cx="73025" cy="71438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7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052736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4221088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91683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3" descr="C:\Users\Виктория\Desktop\6812017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1916832"/>
            <a:ext cx="576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/>
      <p:bldP spid="16" grpId="0"/>
      <p:bldP spid="46" grpId="0" animBg="1"/>
      <p:bldP spid="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1316</TotalTime>
  <Words>963</Words>
  <Application>Microsoft Office PowerPoint</Application>
  <PresentationFormat>Экран (4:3)</PresentationFormat>
  <Paragraphs>165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общеобразовательное учреждение  «Лицей   № 28 г. Йошкар - Олы»</vt:lpstr>
      <vt:lpstr>Чистописание</vt:lpstr>
      <vt:lpstr>Словарная работа</vt:lpstr>
      <vt:lpstr>Толковый словарь</vt:lpstr>
      <vt:lpstr>Словарная работа</vt:lpstr>
      <vt:lpstr>Проблемная  ситуация</vt:lpstr>
      <vt:lpstr>Подлежащее</vt:lpstr>
      <vt:lpstr>         Второстепенные члены предложения          </vt:lpstr>
      <vt:lpstr>Дополнение</vt:lpstr>
      <vt:lpstr>Слайд 10</vt:lpstr>
      <vt:lpstr> Физминутка</vt:lpstr>
      <vt:lpstr>Творческая работа</vt:lpstr>
      <vt:lpstr>Итог урока</vt:lpstr>
      <vt:lpstr>Домашнее задание</vt:lpstr>
      <vt:lpstr>Молодцы!   Спасибо!</vt:lpstr>
      <vt:lpstr>Литература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134</cp:revision>
  <dcterms:modified xsi:type="dcterms:W3CDTF">2013-01-27T18:40:18Z</dcterms:modified>
</cp:coreProperties>
</file>