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7D4DA8-5350-4CC0-BDB9-114B947BCF03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AA02F4-54F3-429E-BC92-C026B62A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A24961-6201-46B4-9FA8-771BAECFA7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308D-2F25-46E0-9547-D8C83BD03B52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1570-9DC3-431E-99BA-CAE984A53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730A-98FB-48C6-8180-BE68824616D3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14EE-424A-4591-A293-15686CB75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B8BA-4267-4734-94B8-8C02D5C6F5A9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5367-FF6A-43AE-B1FB-B1A9A186B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172A-0BDB-4B13-890B-8753353835BB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20F4-206F-42D4-B061-DFEB3B56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E991-BD5A-459D-BCC8-64092D276018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856E-1903-4DB0-8AC7-584ABAAD4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2FEE-CD3F-44F9-BA81-2A6412331776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E15A-3E5E-4F7C-8BFB-37FC9633B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4F99-9740-48B0-943C-803018AA8139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ABB6-EBC7-4CFE-892B-F4B294AF5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8BC1-ACB6-4F64-B339-7B978E23C554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B421-D6B5-4596-82DF-D7EE015E0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F880-DE1A-49F5-BBBF-7195D1C3B4F9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401F-CF36-4019-95C2-9A44C2FAC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A6B2-3CA0-4D62-A53C-1FE017F207E1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6F75-B483-4C08-A101-020AA896D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B067-6DEB-4E3B-9541-3B9DF8326B72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228C-AD24-4E4C-B9B6-A761D9BE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2FE2A-409A-49BD-B8F5-B676C801E38D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AFF17D-7EDE-4461-9A59-B95557E8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9.xml"/><Relationship Id="rId26" Type="http://schemas.openxmlformats.org/officeDocument/2006/relationships/slide" Target="slide49.xml"/><Relationship Id="rId39" Type="http://schemas.openxmlformats.org/officeDocument/2006/relationships/slide" Target="slide44.xml"/><Relationship Id="rId3" Type="http://schemas.openxmlformats.org/officeDocument/2006/relationships/slide" Target="slide2.xml"/><Relationship Id="rId21" Type="http://schemas.openxmlformats.org/officeDocument/2006/relationships/slide" Target="slide12.xml"/><Relationship Id="rId34" Type="http://schemas.openxmlformats.org/officeDocument/2006/relationships/slide" Target="slide27.xml"/><Relationship Id="rId42" Type="http://schemas.openxmlformats.org/officeDocument/2006/relationships/slide" Target="slide42.xml"/><Relationship Id="rId47" Type="http://schemas.openxmlformats.org/officeDocument/2006/relationships/slide" Target="slide23.xml"/><Relationship Id="rId50" Type="http://schemas.openxmlformats.org/officeDocument/2006/relationships/slide" Target="slide37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40.xml"/><Relationship Id="rId33" Type="http://schemas.openxmlformats.org/officeDocument/2006/relationships/slide" Target="slide20.xml"/><Relationship Id="rId38" Type="http://schemas.openxmlformats.org/officeDocument/2006/relationships/slide" Target="slide15.xml"/><Relationship Id="rId46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45.xml"/><Relationship Id="rId20" Type="http://schemas.openxmlformats.org/officeDocument/2006/relationships/slide" Target="slide29.xml"/><Relationship Id="rId29" Type="http://schemas.openxmlformats.org/officeDocument/2006/relationships/slide" Target="slide35.xml"/><Relationship Id="rId41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41.xml"/><Relationship Id="rId37" Type="http://schemas.openxmlformats.org/officeDocument/2006/relationships/slide" Target="slide46.xml"/><Relationship Id="rId40" Type="http://schemas.openxmlformats.org/officeDocument/2006/relationships/slide" Target="slide22.xml"/><Relationship Id="rId45" Type="http://schemas.openxmlformats.org/officeDocument/2006/relationships/slide" Target="slide18.xml"/><Relationship Id="rId5" Type="http://schemas.openxmlformats.org/officeDocument/2006/relationships/slide" Target="slide4.xml"/><Relationship Id="rId15" Type="http://schemas.openxmlformats.org/officeDocument/2006/relationships/slide" Target="slide13.xml"/><Relationship Id="rId23" Type="http://schemas.openxmlformats.org/officeDocument/2006/relationships/slide" Target="slide39.xml"/><Relationship Id="rId28" Type="http://schemas.openxmlformats.org/officeDocument/2006/relationships/slide" Target="slide31.xml"/><Relationship Id="rId36" Type="http://schemas.openxmlformats.org/officeDocument/2006/relationships/slide" Target="slide36.xml"/><Relationship Id="rId49" Type="http://schemas.openxmlformats.org/officeDocument/2006/relationships/slide" Target="slide43.xml"/><Relationship Id="rId10" Type="http://schemas.openxmlformats.org/officeDocument/2006/relationships/slide" Target="slide8.xml"/><Relationship Id="rId19" Type="http://schemas.openxmlformats.org/officeDocument/2006/relationships/slide" Target="slide21.xml"/><Relationship Id="rId31" Type="http://schemas.openxmlformats.org/officeDocument/2006/relationships/slide" Target="slide17.xml"/><Relationship Id="rId44" Type="http://schemas.openxmlformats.org/officeDocument/2006/relationships/slide" Target="slide48.xml"/><Relationship Id="rId4" Type="http://schemas.openxmlformats.org/officeDocument/2006/relationships/slide" Target="slide3.xml"/><Relationship Id="rId9" Type="http://schemas.openxmlformats.org/officeDocument/2006/relationships/slide" Target="slide24.xml"/><Relationship Id="rId14" Type="http://schemas.openxmlformats.org/officeDocument/2006/relationships/slide" Target="slide32.xml"/><Relationship Id="rId22" Type="http://schemas.openxmlformats.org/officeDocument/2006/relationships/slide" Target="slide34.xml"/><Relationship Id="rId27" Type="http://schemas.openxmlformats.org/officeDocument/2006/relationships/slide" Target="slide26.xml"/><Relationship Id="rId30" Type="http://schemas.openxmlformats.org/officeDocument/2006/relationships/slide" Target="slide47.xml"/><Relationship Id="rId35" Type="http://schemas.openxmlformats.org/officeDocument/2006/relationships/slide" Target="slide33.xml"/><Relationship Id="rId43" Type="http://schemas.openxmlformats.org/officeDocument/2006/relationships/slide" Target="slide38.xml"/><Relationship Id="rId48" Type="http://schemas.openxmlformats.org/officeDocument/2006/relationships/slide" Target="slide30.xml"/><Relationship Id="rId8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feb-web.ru/feb/mayakovsky/texts/ms0/ms1/ms1-417-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0" y="39688"/>
          <a:ext cx="9144000" cy="740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1007499">
                <a:tc>
                  <a:txBody>
                    <a:bodyPr/>
                    <a:lstStyle/>
                    <a:p>
                      <a:r>
                        <a:rPr lang="ru-RU" dirty="0" smtClean="0"/>
                        <a:t>В  былые времена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Близнецы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 - враги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Друзья - товарищи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</a:t>
                      </a:r>
                      <a:r>
                        <a:rPr lang="ru-RU" baseline="0" dirty="0" smtClean="0"/>
                        <a:t> я съел собаку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Литературная гостиная</a:t>
                      </a:r>
                      <a:endParaRPr lang="ru-RU" dirty="0"/>
                    </a:p>
                  </a:txBody>
                  <a:tcPr/>
                </a:tc>
              </a:tr>
              <a:tr h="86727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dirty="0" smtClean="0">
                          <a:hlinkClick r:id="rId3" action="ppaction://hlinksldjump"/>
                        </a:rPr>
                        <a:t>Что изображено?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dirty="0" smtClean="0">
                          <a:hlinkClick r:id="rId4" action="ppaction://hlinksldjump"/>
                        </a:rPr>
                        <a:t>Угадай профессию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dirty="0" smtClean="0">
                          <a:hlinkClick r:id="rId5" action="ppaction://hlinksldjump"/>
                        </a:rPr>
                        <a:t>Назовите все омонимы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dirty="0" smtClean="0">
                          <a:hlinkClick r:id="rId6" action="ppaction://hlinksldjump"/>
                        </a:rPr>
                        <a:t>Назовите антонимы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dirty="0" smtClean="0">
                          <a:hlinkClick r:id="rId7" action="ppaction://hlinksldjump"/>
                        </a:rPr>
                        <a:t>Подберите синоним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dirty="0" smtClean="0">
                          <a:hlinkClick r:id="rId8" action="ppaction://hlinksldjump"/>
                        </a:rPr>
                        <a:t>Назовите фразеологизм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dirty="0" smtClean="0">
                          <a:hlinkClick r:id="rId9" action="ppaction://hlinksldjump"/>
                        </a:rPr>
                        <a:t>Слайд 24</a:t>
                      </a:r>
                      <a:endParaRPr lang="ru-RU" dirty="0"/>
                    </a:p>
                  </a:txBody>
                  <a:tcPr/>
                </a:tc>
              </a:tr>
              <a:tr h="867278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dirty="0" smtClean="0">
                          <a:hlinkClick r:id="rId10" action="ppaction://hlinksldjump"/>
                        </a:rPr>
                        <a:t>Слайд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dirty="0" smtClean="0">
                          <a:hlinkClick r:id="rId11" action="ppaction://hlinksldjump"/>
                        </a:rPr>
                        <a:t>Слайд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dirty="0" smtClean="0">
                          <a:hlinkClick r:id="rId12" action="ppaction://hlinksldjump"/>
                        </a:rPr>
                        <a:t>Слайд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dirty="0" smtClean="0">
                          <a:hlinkClick r:id="rId13" action="ppaction://hlinksldjump"/>
                        </a:rPr>
                        <a:t>Слайд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 в мешке </a:t>
                      </a:r>
                      <a:r>
                        <a:rPr lang="ru-RU" dirty="0" smtClean="0">
                          <a:hlinkClick r:id="rId14" action="ppaction://hlinksldjump"/>
                        </a:rPr>
                        <a:t>Слайд 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dirty="0" smtClean="0">
                          <a:hlinkClick r:id="rId15" action="ppaction://hlinksldjump"/>
                        </a:rPr>
                        <a:t>Слайд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dirty="0" smtClean="0">
                          <a:hlinkClick r:id="rId16" action="ppaction://hlinksldjump"/>
                        </a:rPr>
                        <a:t>Слайд 45</a:t>
                      </a:r>
                      <a:endParaRPr lang="ru-RU" dirty="0"/>
                    </a:p>
                  </a:txBody>
                  <a:tcPr/>
                </a:tc>
              </a:tr>
              <a:tr h="867278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dirty="0" smtClean="0">
                          <a:hlinkClick r:id="rId17" action="ppaction://hlinksldjump"/>
                        </a:rPr>
                        <a:t>Слайд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dirty="0" smtClean="0">
                          <a:hlinkClick r:id="rId18" action="ppaction://hlinksldjump"/>
                        </a:rPr>
                        <a:t>Слайд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dirty="0" smtClean="0">
                          <a:hlinkClick r:id="rId19" action="ppaction://hlinksldjump"/>
                        </a:rPr>
                        <a:t>Слайд 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 в мешке</a:t>
                      </a:r>
                    </a:p>
                    <a:p>
                      <a:r>
                        <a:rPr lang="ru-RU" dirty="0" smtClean="0">
                          <a:hlinkClick r:id="rId20" action="ppaction://hlinksldjump"/>
                        </a:rPr>
                        <a:t>Слайд 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dirty="0" smtClean="0">
                          <a:hlinkClick r:id="rId21" action="ppaction://hlinksldjump"/>
                        </a:rPr>
                        <a:t>Слайд 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dirty="0" smtClean="0">
                          <a:hlinkClick r:id="rId22" action="ppaction://hlinksldjump"/>
                        </a:rPr>
                        <a:t>Слайд 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dirty="0" smtClean="0">
                          <a:hlinkClick r:id="rId23" action="ppaction://hlinksldjump"/>
                        </a:rPr>
                        <a:t>Слайд 39</a:t>
                      </a:r>
                      <a:endParaRPr lang="ru-RU" dirty="0"/>
                    </a:p>
                  </a:txBody>
                  <a:tcPr/>
                </a:tc>
              </a:tr>
              <a:tr h="607095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dirty="0" smtClean="0">
                          <a:hlinkClick r:id="rId24" action="ppaction://hlinksldjump"/>
                        </a:rPr>
                        <a:t>Слайд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dirty="0" smtClean="0">
                          <a:hlinkClick r:id="rId25" action="ppaction://hlinksldjump"/>
                        </a:rPr>
                        <a:t>Слайд 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</a:t>
                      </a:r>
                      <a:r>
                        <a:rPr lang="ru-RU" baseline="0" dirty="0" smtClean="0"/>
                        <a:t> в мешке</a:t>
                      </a:r>
                    </a:p>
                    <a:p>
                      <a:r>
                        <a:rPr lang="ru-RU" baseline="0" dirty="0" smtClean="0">
                          <a:hlinkClick r:id="rId26" action="ppaction://hlinksldjump"/>
                        </a:rPr>
                        <a:t>Слайд 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dirty="0" smtClean="0">
                          <a:hlinkClick r:id="rId27" action="ppaction://hlinksldjump"/>
                        </a:rPr>
                        <a:t>Слайд 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dirty="0" smtClean="0">
                          <a:hlinkClick r:id="rId28" action="ppaction://hlinksldjump"/>
                        </a:rPr>
                        <a:t>Слайд 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dirty="0" smtClean="0">
                          <a:hlinkClick r:id="rId29" action="ppaction://hlinksldjump"/>
                        </a:rPr>
                        <a:t>Слайд 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dirty="0" smtClean="0">
                          <a:hlinkClick r:id="rId30" action="ppaction://hlinksldjump"/>
                        </a:rPr>
                        <a:t>Слайд 47</a:t>
                      </a:r>
                      <a:endParaRPr lang="ru-RU" dirty="0"/>
                    </a:p>
                  </a:txBody>
                  <a:tcPr/>
                </a:tc>
              </a:tr>
              <a:tr h="867278"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dirty="0" smtClean="0">
                          <a:hlinkClick r:id="rId31" action="ppaction://hlinksldjump"/>
                        </a:rPr>
                        <a:t>Слайд 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 в мешке</a:t>
                      </a:r>
                    </a:p>
                    <a:p>
                      <a:r>
                        <a:rPr lang="ru-RU" dirty="0" smtClean="0">
                          <a:hlinkClick r:id="rId32" action="ppaction://hlinksldjump"/>
                        </a:rPr>
                        <a:t>Слайд 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dirty="0" smtClean="0">
                          <a:hlinkClick r:id="rId33" action="ppaction://hlinksldjump"/>
                        </a:rPr>
                        <a:t>Слайд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dirty="0" smtClean="0">
                          <a:hlinkClick r:id="rId34" action="ppaction://hlinksldjump"/>
                        </a:rPr>
                        <a:t>Слайд 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dirty="0" smtClean="0">
                          <a:hlinkClick r:id="rId35" action="ppaction://hlinksldjump"/>
                        </a:rPr>
                        <a:t>Слайд 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dirty="0" smtClean="0">
                          <a:hlinkClick r:id="rId36" action="ppaction://hlinksldjump"/>
                        </a:rPr>
                        <a:t>Слайд 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</a:t>
                      </a:r>
                      <a:r>
                        <a:rPr lang="ru-RU" baseline="0" dirty="0" smtClean="0"/>
                        <a:t> в мешке</a:t>
                      </a:r>
                    </a:p>
                    <a:p>
                      <a:r>
                        <a:rPr lang="ru-RU" baseline="0" dirty="0" smtClean="0">
                          <a:hlinkClick r:id="rId37" action="ppaction://hlinksldjump"/>
                        </a:rPr>
                        <a:t>Слайд 46</a:t>
                      </a:r>
                      <a:endParaRPr lang="ru-RU" dirty="0"/>
                    </a:p>
                  </a:txBody>
                  <a:tcPr/>
                </a:tc>
              </a:tr>
              <a:tr h="867278">
                <a:tc>
                  <a:txBody>
                    <a:bodyPr/>
                    <a:lstStyle/>
                    <a:p>
                      <a:r>
                        <a:rPr lang="ru-RU" dirty="0" smtClean="0"/>
                        <a:t>Кот в мешке </a:t>
                      </a:r>
                      <a:r>
                        <a:rPr lang="ru-RU" dirty="0" smtClean="0">
                          <a:hlinkClick r:id="rId38" action="ppaction://hlinksldjump"/>
                        </a:rPr>
                        <a:t>Слайд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dirty="0" smtClean="0">
                          <a:hlinkClick r:id="rId39" action="ppaction://hlinksldjump"/>
                        </a:rPr>
                        <a:t>Слайд 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dirty="0" smtClean="0">
                          <a:hlinkClick r:id="rId40" action="ppaction://hlinksldjump"/>
                        </a:rPr>
                        <a:t>Слайд 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dirty="0" smtClean="0">
                          <a:hlinkClick r:id="rId41" action="ppaction://hlinksldjump"/>
                        </a:rPr>
                        <a:t>Слайд 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dirty="0" smtClean="0">
                          <a:hlinkClick r:id="rId42" action="ppaction://hlinksldjump"/>
                        </a:rPr>
                        <a:t>Слайд 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dirty="0" smtClean="0">
                          <a:hlinkClick r:id="rId43" action="ppaction://hlinksldjump"/>
                        </a:rPr>
                        <a:t>Слайд 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dirty="0" smtClean="0">
                          <a:hlinkClick r:id="rId44" action="ppaction://hlinksldjump"/>
                        </a:rPr>
                        <a:t>Слайд 48</a:t>
                      </a:r>
                      <a:endParaRPr lang="ru-RU" dirty="0"/>
                    </a:p>
                  </a:txBody>
                  <a:tcPr/>
                </a:tc>
              </a:tr>
              <a:tr h="867278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dirty="0" smtClean="0">
                          <a:hlinkClick r:id="rId45" action="ppaction://hlinksldjump"/>
                        </a:rPr>
                        <a:t>Слайд 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30</a:t>
                      </a:r>
                      <a:r>
                        <a:rPr lang="ru-RU" smtClean="0">
                          <a:hlinkClick r:id="rId46" action="ppaction://hlinksldjump"/>
                        </a:rPr>
                        <a:t>Слайд 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dirty="0" smtClean="0">
                          <a:hlinkClick r:id="rId47" action="ppaction://hlinksldjump"/>
                        </a:rPr>
                        <a:t>Слайд 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dirty="0" smtClean="0">
                          <a:hlinkClick r:id="rId48" action="ppaction://hlinksldjump"/>
                        </a:rPr>
                        <a:t>Слайд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dirty="0" smtClean="0">
                          <a:hlinkClick r:id="rId49" action="ppaction://hlinksldjump"/>
                        </a:rPr>
                        <a:t>Слайд 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 в мешке</a:t>
                      </a:r>
                    </a:p>
                    <a:p>
                      <a:r>
                        <a:rPr lang="ru-RU" dirty="0" smtClean="0">
                          <a:hlinkClick r:id="rId50" action="ppaction://hlinksldjump"/>
                        </a:rPr>
                        <a:t>Слайд 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dirty="0" smtClean="0">
                          <a:hlinkClick r:id="rId26" action="ppaction://hlinksldjump"/>
                        </a:rPr>
                        <a:t>Слайд 49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7200" smtClean="0"/>
              <a:t>Дайте определение термину «профессионализм»</a:t>
            </a:r>
            <a:r>
              <a:rPr lang="ru-RU" sz="7200" smtClean="0">
                <a:hlinkClick r:id="rId2" action="ppaction://hlinksldjump"/>
              </a:rPr>
              <a:t>Слайд 1</a:t>
            </a:r>
            <a:endParaRPr lang="ru-RU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Дайте определение термину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«антоним»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hlinkClick r:id="rId2" action="ppaction://hlinksldjump"/>
              </a:rPr>
              <a:t>Слайд 1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Дайте определение термину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«синоним»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hlinkClick r:id="rId2" action="ppaction://hlinksldjump"/>
              </a:rPr>
              <a:t>Слайд 1</a:t>
            </a:r>
            <a:endParaRPr lang="ru-RU" sz="7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Дайте определение термину «фразеологизм»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hlinkClick r:id="rId2" action="ppaction://hlinksldjump"/>
              </a:rPr>
              <a:t>Слайд 1</a:t>
            </a:r>
            <a:endParaRPr lang="ru-RU" sz="7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800" smtClean="0"/>
              <a:t>Дайте предельно верное толкование слову «Витязь».</a:t>
            </a:r>
          </a:p>
          <a:p>
            <a:pPr marL="0" indent="0">
              <a:buFont typeface="Arial" charset="0"/>
              <a:buNone/>
            </a:pPr>
            <a:endParaRPr lang="ru-RU" sz="4000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endParaRPr lang="ru-RU" sz="4000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endParaRPr lang="ru-RU" sz="4000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z="4000" smtClean="0">
                <a:hlinkClick r:id="rId2" action="ppaction://hlinksldjump"/>
              </a:rPr>
              <a:t>Слайд 1</a:t>
            </a:r>
            <a:endParaRPr lang="ru-RU" sz="40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457575"/>
            <a:ext cx="28082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Являются ли слова «ведьма», «медведь» и «невеста» однокоренными?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hlinkClick r:id="rId2" action="ppaction://hlinksldjump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hlinkClick r:id="rId2" action="ppaction://hlinksldjump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hlinkClick r:id="rId2" action="ppaction://hlinksldjump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hlinkClick r:id="rId2" action="ppaction://hlinksldjump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hlinkClick r:id="rId2" action="ppaction://hlinksldjump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Слайд 1</a:t>
            </a:r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754188"/>
            <a:ext cx="181768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502025"/>
            <a:ext cx="26082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4100" y="4156075"/>
            <a:ext cx="19431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latin typeface="arial"/>
              </a:rPr>
              <a:t>Прочитайте предложение, заменив устаревшие слова общеупотребительными: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000000"/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latin typeface="arial"/>
              </a:rPr>
              <a:t>«Здоровье 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надо беречь, как зеницу </a:t>
            </a:r>
            <a:r>
              <a:rPr lang="ru-RU" sz="4000" dirty="0" smtClean="0">
                <a:solidFill>
                  <a:srgbClr val="000000"/>
                </a:solidFill>
                <a:latin typeface="arial"/>
              </a:rPr>
              <a:t>ока».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latin typeface="arial"/>
                <a:hlinkClick r:id="rId2" action="ppaction://hlinksldjump"/>
              </a:rPr>
              <a:t>Слайд 1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перст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перстень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перчатки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arial"/>
              </a:rPr>
              <a:t>наперсток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Объясните значение слов, докажите что они родственные.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0000"/>
              </a:solidFill>
              <a:latin typeface="arial"/>
              <a:hlinkClick r:id="rId2" action="ppaction://hlinksldjump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0000"/>
              </a:solidFill>
              <a:latin typeface="arial"/>
              <a:hlinkClick r:id="rId2" action="ppaction://hlinksldjump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arial"/>
                <a:hlinkClick r:id="rId2" action="ppaction://hlinksldjump"/>
              </a:rPr>
              <a:t>Слайд 1</a:t>
            </a:r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0"/>
            <a:ext cx="3073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138" y="1146175"/>
            <a:ext cx="254952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998913"/>
            <a:ext cx="22066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5400" smtClean="0"/>
              <a:t>На какие две группы делятся устаревшие слова? В чем различие?</a:t>
            </a: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5721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Arial" charset="0"/>
              </a:rPr>
              <a:t> Угадайте профессию по описанию.</a:t>
            </a:r>
          </a:p>
          <a:p>
            <a:pPr marL="0" indent="0"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Arial" charset="0"/>
              </a:rPr>
              <a:t>Автор музыкальных произведений, человек, сочиняющий, пишущий музыку. Обычно музыку сочиняют, согласуясь с определёнными правилами теории музыки. Отличие… от исполнителя в том, что …. сочиняет, а исполнитель только играет музыкальное произведение.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Arial" charset="0"/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изображено? </a:t>
            </a: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2424113"/>
            <a:ext cx="7091363" cy="3702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                                        НН</a:t>
            </a:r>
          </a:p>
        </p:txBody>
      </p:sp>
      <p:pic>
        <p:nvPicPr>
          <p:cNvPr id="1638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564515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Каким словом называют сорт сливочного мороженого и щипцы, которыми ставят печати на дверях: эскимо, пломбир или пассатижи? </a:t>
            </a: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633538"/>
            <a:ext cx="1817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916113"/>
            <a:ext cx="27781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143375"/>
            <a:ext cx="28082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Определите загаданное слово.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 </a:t>
            </a:r>
            <a:r>
              <a:rPr lang="ru-RU" dirty="0"/>
              <a:t>- все то, что есть на свете,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Все народы на планете,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Мой омоним - враг войны,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Друг труда и </a:t>
            </a:r>
            <a:r>
              <a:rPr lang="ru-RU" dirty="0" smtClean="0"/>
              <a:t>тишины.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hlinkClick r:id="rId2" action="ppaction://hlinksldjump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Слайд 1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Первую в школе все изучают.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Ну, а второй из двустволки стреляют.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Третью исполнят нам два барабана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Иль каблуки отобьют ее рьяно.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Ответ?</a:t>
            </a: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429000"/>
            <a:ext cx="279558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0"/>
            <a:ext cx="8362950" cy="6453188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Интеллектуальная </a:t>
            </a:r>
            <a:r>
              <a:rPr lang="ru-RU" sz="7000" dirty="0"/>
              <a:t>игра </a:t>
            </a:r>
            <a:r>
              <a:rPr lang="ru-RU" sz="7000" dirty="0" smtClean="0"/>
              <a:t>, </a:t>
            </a:r>
            <a:r>
              <a:rPr lang="ru-RU" sz="7000" dirty="0"/>
              <a:t>посвященная древним религиям: ответом на вопрос является имя бога какой-либо из религий.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1. Ветреный греческий бог или воздушная сла­дость.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Ответ: </a:t>
            </a:r>
            <a:r>
              <a:rPr lang="ru-RU" sz="7000" dirty="0" smtClean="0"/>
              <a:t>?</a:t>
            </a:r>
            <a:endParaRPr lang="ru-RU" sz="7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2. </a:t>
            </a:r>
            <a:r>
              <a:rPr lang="ru-RU" sz="7000" dirty="0"/>
              <a:t>Мудрый египетский бог или славянское ме­стоимение.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Ответ</a:t>
            </a:r>
            <a:r>
              <a:rPr lang="ru-RU" sz="7000" dirty="0" smtClean="0"/>
              <a:t>:?</a:t>
            </a:r>
            <a:endParaRPr lang="ru-RU" sz="7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3. </a:t>
            </a:r>
            <a:r>
              <a:rPr lang="ru-RU" sz="7000" dirty="0"/>
              <a:t>Воинственный викингов бог или начало счета.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Ответ</a:t>
            </a:r>
            <a:r>
              <a:rPr lang="ru-RU" sz="7000" dirty="0" smtClean="0"/>
              <a:t>:?</a:t>
            </a:r>
            <a:endParaRPr lang="ru-RU" sz="7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4. </a:t>
            </a:r>
            <a:r>
              <a:rPr lang="ru-RU" sz="7000" dirty="0"/>
              <a:t>Загробный индийский бог или инверсия горы.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Ответ: </a:t>
            </a:r>
            <a:r>
              <a:rPr lang="ru-RU" sz="7000" dirty="0" smtClean="0"/>
              <a:t>?</a:t>
            </a:r>
            <a:endParaRPr lang="ru-RU" sz="7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5. </a:t>
            </a:r>
            <a:r>
              <a:rPr lang="ru-RU" sz="7000" dirty="0"/>
              <a:t>Кузнечный римский бог или «живая» гора.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Ответ: </a:t>
            </a:r>
            <a:r>
              <a:rPr lang="ru-RU" sz="7000" dirty="0" smtClean="0"/>
              <a:t>?</a:t>
            </a:r>
            <a:endParaRPr lang="ru-RU" sz="7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6. </a:t>
            </a:r>
            <a:r>
              <a:rPr lang="ru-RU" sz="7000" dirty="0"/>
              <a:t>Греческий лесной бог или польский госпо­дин.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Ответ: Пан.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7. </a:t>
            </a:r>
            <a:r>
              <a:rPr lang="ru-RU" sz="7000" dirty="0"/>
              <a:t>Славянский бог любви или </a:t>
            </a:r>
            <a:r>
              <a:rPr lang="ru-RU" sz="7000" dirty="0" err="1"/>
              <a:t>Снегурочкин</a:t>
            </a:r>
            <a:r>
              <a:rPr lang="ru-RU" sz="7000" dirty="0"/>
              <a:t> дру­жок-пастушок.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/>
              <a:t>Ответ: </a:t>
            </a:r>
            <a:r>
              <a:rPr lang="ru-RU" sz="7000" dirty="0" smtClean="0"/>
              <a:t>?</a:t>
            </a:r>
            <a:r>
              <a:rPr lang="ru-RU" sz="6200" dirty="0" smtClean="0">
                <a:hlinkClick r:id="rId2" action="ppaction://hlinksldjump"/>
              </a:rPr>
              <a:t>Слайд 1</a:t>
            </a:r>
            <a:endParaRPr lang="ru-RU" sz="62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Какое свойство языка использует Брюсов в </a:t>
            </a:r>
            <a:r>
              <a:rPr lang="ru-RU" dirty="0"/>
              <a:t>следующем отрывке</a:t>
            </a:r>
            <a:r>
              <a:rPr lang="ru-RU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Закрыв </a:t>
            </a:r>
            <a:r>
              <a:rPr lang="ru-RU" dirty="0"/>
              <a:t>измученные веки,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Миг отошедший берегу,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О, если бы так стоять вовеки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На этом тихом </a:t>
            </a:r>
            <a:r>
              <a:rPr lang="ru-RU" dirty="0" smtClean="0"/>
              <a:t>берегу 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Слайд 1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Назовите два омонима (омографа)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Я - сборник карт. От ударенья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Зависят два моих значенья: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Захочешь - превращусь в названье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Блестящей, шелковистой ткани я.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smtClean="0"/>
              <a:t>Я — антоним к слову «зной», </a:t>
            </a:r>
          </a:p>
          <a:p>
            <a:pPr marL="0" indent="0">
              <a:buFont typeface="Arial" charset="0"/>
              <a:buNone/>
            </a:pPr>
            <a:r>
              <a:rPr lang="ru-RU" sz="4000" smtClean="0"/>
              <a:t>Я в реке, в тени густой </a:t>
            </a:r>
          </a:p>
          <a:p>
            <a:pPr marL="0" indent="0">
              <a:buFont typeface="Arial" charset="0"/>
              <a:buNone/>
            </a:pPr>
            <a:r>
              <a:rPr lang="ru-RU" sz="4000" smtClean="0"/>
              <a:t>И в бутылках лимонада. </a:t>
            </a:r>
          </a:p>
          <a:p>
            <a:pPr marL="0" indent="0">
              <a:buFont typeface="Arial" charset="0"/>
              <a:buNone/>
            </a:pPr>
            <a:r>
              <a:rPr lang="ru-RU" sz="4000" smtClean="0"/>
              <a:t>А зовут меня ...</a:t>
            </a: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0483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Закончите пословицу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Ученье </a:t>
            </a:r>
            <a:r>
              <a:rPr lang="ru-RU" sz="3600" dirty="0"/>
              <a:t>— свет, а </a:t>
            </a:r>
            <a:r>
              <a:rPr lang="ru-RU" sz="3600" dirty="0" err="1"/>
              <a:t>неученье</a:t>
            </a:r>
            <a:r>
              <a:rPr lang="ru-RU" sz="3600" dirty="0"/>
              <a:t> — ... </a:t>
            </a:r>
            <a:r>
              <a:rPr lang="ru-RU" sz="3600" dirty="0" smtClean="0"/>
              <a:t>.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Знай больше, а говори ... </a:t>
            </a:r>
            <a:r>
              <a:rPr lang="ru-RU" sz="3600" dirty="0" smtClean="0"/>
              <a:t>.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В учебе корень горек, зато плод ее ... </a:t>
            </a:r>
            <a:r>
              <a:rPr lang="ru-RU" sz="3600" dirty="0" smtClean="0"/>
              <a:t>.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Не бойся врага умного, бойся друга ... </a:t>
            </a:r>
            <a:r>
              <a:rPr lang="ru-RU" sz="3600" dirty="0" smtClean="0"/>
              <a:t>.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Лучшая вещь — новая, лучший друг — </a:t>
            </a:r>
            <a:r>
              <a:rPr lang="ru-RU" sz="3600" dirty="0" smtClean="0"/>
              <a:t>....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Мир строит, а война ... </a:t>
            </a:r>
            <a:endParaRPr lang="ru-RU" sz="3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Слайд 1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087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Подберите антоним: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Жара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Зимний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Запрет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Кислый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Комедия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Ласково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Нагреваться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Облегчать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Падение –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Слайд 1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Угадайте название произведений. (игра –наоборот)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«Кря-кря»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«Песня о новгородском супе»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«Сентябрьский день, или Русалочка»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>
              <a:hlinkClick r:id="rId2" action="ppaction://hlinksldjump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Слайд 1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Угадай профессию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28775"/>
            <a:ext cx="48958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Замените слова антонимами, угадайте стихотворение.</a:t>
            </a:r>
          </a:p>
          <a:p>
            <a:pPr marL="0" indent="0">
              <a:buFont typeface="Arial" charset="0"/>
              <a:buNone/>
            </a:pPr>
            <a:r>
              <a:rPr lang="ru-RU" sz="4000" smtClean="0"/>
              <a:t>Тихо Ваня хохотал: </a:t>
            </a:r>
          </a:p>
          <a:p>
            <a:pPr marL="0" indent="0">
              <a:buFont typeface="Arial" charset="0"/>
              <a:buNone/>
            </a:pPr>
            <a:r>
              <a:rPr lang="ru-RU" sz="4000" smtClean="0"/>
              <a:t>в море прыгалки поймал </a:t>
            </a:r>
          </a:p>
          <a:p>
            <a:pPr marL="0" indent="0">
              <a:buFont typeface="Arial" charset="0"/>
              <a:buNone/>
            </a:pPr>
            <a:r>
              <a:rPr lang="ru-RU" sz="4000" smtClean="0"/>
              <a:t>хохочи погромче Ваня </a:t>
            </a:r>
          </a:p>
          <a:p>
            <a:pPr marL="0" indent="0">
              <a:buFont typeface="Arial" charset="0"/>
              <a:buNone/>
            </a:pPr>
            <a:r>
              <a:rPr lang="ru-RU" sz="4000" smtClean="0"/>
              <a:t>не всплывут ли лыжи в ванне?</a:t>
            </a: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Замените каждое слово в предложении синонимом.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«Красная Шапочка шла по лесу с корзинкой.»</a:t>
            </a: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endParaRPr lang="ru-RU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«Испорченный телефон».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Первый игрок сообщает своему соседу слово, а тот должен передать  его синоним тому, кто сидит с ним рядом,  и так по кругу, пока слово снова не вернется к первому игроку. При этом нельзя повторяться  и использовать однокоренные слова. Выигрывает тот, чье слово оказывается ближе всего по смыслу первому слову. (Говорить)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6000" smtClean="0"/>
              <a:t>Подберите не менее 6 синонимов к слову «Хорошо»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kern="0" dirty="0">
                <a:solidFill>
                  <a:srgbClr val="000000"/>
                </a:solidFill>
                <a:latin typeface="Arial"/>
              </a:rPr>
              <a:t>Их можно стиснуть и показывать.</a:t>
            </a:r>
          </a:p>
          <a:p>
            <a:pPr marL="0" indent="0"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kern="0" dirty="0">
                <a:solidFill>
                  <a:srgbClr val="000000"/>
                </a:solidFill>
                <a:latin typeface="Arial"/>
              </a:rPr>
              <a:t>  Их можно иметь и точить.</a:t>
            </a:r>
          </a:p>
          <a:p>
            <a:pPr marL="0" indent="0"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kern="0" dirty="0">
                <a:solidFill>
                  <a:srgbClr val="000000"/>
                </a:solidFill>
                <a:latin typeface="Arial"/>
              </a:rPr>
              <a:t>  Говорят, что до них можно вооружиться.</a:t>
            </a:r>
          </a:p>
          <a:p>
            <a:pPr marL="0" indent="0"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kern="0" dirty="0">
                <a:solidFill>
                  <a:srgbClr val="000000"/>
                </a:solidFill>
                <a:latin typeface="Arial"/>
              </a:rPr>
              <a:t>  Они могут не попадать друг на друга.</a:t>
            </a:r>
          </a:p>
          <a:p>
            <a:pPr marL="0" indent="0">
              <a:buClr>
                <a:srgbClr val="CD0505"/>
              </a:buClr>
              <a:buSzPct val="85000"/>
              <a:buFont typeface="Arial" pitchFamily="34" charset="0"/>
              <a:buNone/>
              <a:defRPr/>
            </a:pPr>
            <a:r>
              <a:rPr lang="ru-RU" sz="3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400" kern="0" dirty="0">
                <a:solidFill>
                  <a:srgbClr val="000000"/>
                </a:solidFill>
                <a:latin typeface="Arial"/>
              </a:rPr>
              <a:t>О чём идёт </a:t>
            </a:r>
            <a:r>
              <a:rPr lang="ru-RU" sz="3400" kern="0" dirty="0" smtClean="0">
                <a:solidFill>
                  <a:srgbClr val="000000"/>
                </a:solidFill>
                <a:latin typeface="Arial"/>
              </a:rPr>
              <a:t>речь?</a:t>
            </a:r>
          </a:p>
          <a:p>
            <a:pPr marL="0" indent="0">
              <a:buClr>
                <a:srgbClr val="CD0505"/>
              </a:buClr>
              <a:buSzPct val="85000"/>
              <a:buFont typeface="Arial" pitchFamily="34" charset="0"/>
              <a:buNone/>
              <a:defRPr/>
            </a:pPr>
            <a:r>
              <a:rPr lang="ru-RU" sz="3400" kern="0" dirty="0" smtClean="0">
                <a:solidFill>
                  <a:srgbClr val="000000"/>
                </a:solidFill>
                <a:latin typeface="Arial"/>
                <a:hlinkClick r:id="rId2" action="ppaction://hlinksldjump"/>
              </a:rPr>
              <a:t>Слайд 1</a:t>
            </a:r>
            <a:endParaRPr lang="en-GB" sz="3400" kern="0" dirty="0">
              <a:solidFill>
                <a:srgbClr val="000000"/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4000" kern="0" dirty="0">
                <a:solidFill>
                  <a:srgbClr val="000000"/>
                </a:solidFill>
                <a:latin typeface="Arial"/>
              </a:rPr>
              <a:t>Его просят не распускать.</a:t>
            </a:r>
          </a:p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4000" kern="0" dirty="0">
                <a:solidFill>
                  <a:srgbClr val="000000"/>
                </a:solidFill>
                <a:latin typeface="Arial"/>
              </a:rPr>
              <a:t> О нём говорят, что он слишком длинный и его нужно укоротить.</a:t>
            </a:r>
          </a:p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4000" kern="0" dirty="0">
                <a:solidFill>
                  <a:srgbClr val="000000"/>
                </a:solidFill>
                <a:latin typeface="Arial"/>
              </a:rPr>
              <a:t> Он бывает хорошо подвешен.</a:t>
            </a:r>
          </a:p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4000" kern="0" dirty="0">
                <a:solidFill>
                  <a:srgbClr val="000000"/>
                </a:solidFill>
                <a:latin typeface="Arial"/>
              </a:rPr>
              <a:t> Говорят, что им часто попусту чешут.</a:t>
            </a:r>
          </a:p>
          <a:p>
            <a:pPr marL="0" indent="0">
              <a:buClr>
                <a:srgbClr val="CD0505"/>
              </a:buClr>
              <a:buSzPct val="85000"/>
              <a:buFont typeface="Arial" pitchFamily="34" charset="0"/>
              <a:buNone/>
              <a:defRPr/>
            </a:pPr>
            <a:r>
              <a:rPr lang="ru-RU" sz="4000" kern="0" dirty="0">
                <a:solidFill>
                  <a:srgbClr val="000000"/>
                </a:solidFill>
                <a:latin typeface="Arial"/>
              </a:rPr>
              <a:t> О чём идёт речь?   </a:t>
            </a:r>
            <a:r>
              <a:rPr lang="ru-RU" sz="4000" kern="0" dirty="0" smtClean="0">
                <a:solidFill>
                  <a:srgbClr val="000000"/>
                </a:solidFill>
                <a:latin typeface="Arial"/>
                <a:hlinkClick r:id="rId2" action="ppaction://hlinksldjump"/>
              </a:rPr>
              <a:t>Слайд 1</a:t>
            </a:r>
            <a:endParaRPr lang="ru-RU" sz="4000" kern="0" dirty="0">
              <a:solidFill>
                <a:srgbClr val="000000"/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dirty="0">
                <a:solidFill>
                  <a:srgbClr val="000000"/>
                </a:solidFill>
                <a:latin typeface="Arial" charset="0"/>
              </a:rPr>
              <a:t>Их советуют держать востро и не развешивать.</a:t>
            </a:r>
          </a:p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dirty="0">
                <a:solidFill>
                  <a:srgbClr val="000000"/>
                </a:solidFill>
                <a:latin typeface="Arial" charset="0"/>
              </a:rPr>
              <a:t> Они вянут.</a:t>
            </a:r>
          </a:p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dirty="0">
                <a:solidFill>
                  <a:srgbClr val="000000"/>
                </a:solidFill>
                <a:latin typeface="Arial" charset="0"/>
              </a:rPr>
              <a:t> Их режут громкий звук и грубые слова.</a:t>
            </a:r>
          </a:p>
          <a:p>
            <a:pPr>
              <a:buClr>
                <a:srgbClr val="CD0505"/>
              </a:buClr>
              <a:buSzPct val="85000"/>
              <a:buFont typeface="Wingdings" pitchFamily="2" charset="2"/>
              <a:buChar char="Ш"/>
              <a:defRPr/>
            </a:pPr>
            <a:r>
              <a:rPr lang="ru-RU" sz="3400" dirty="0">
                <a:solidFill>
                  <a:srgbClr val="000000"/>
                </a:solidFill>
                <a:latin typeface="Arial" charset="0"/>
              </a:rPr>
              <a:t> До них можно покраснеть и быть в долгах.</a:t>
            </a:r>
          </a:p>
          <a:p>
            <a:pPr marL="0" indent="0">
              <a:buClr>
                <a:srgbClr val="CD0505"/>
              </a:buClr>
              <a:buSzPct val="85000"/>
              <a:buFont typeface="Arial" pitchFamily="34" charset="0"/>
              <a:buNone/>
              <a:defRPr/>
            </a:pPr>
            <a:r>
              <a:rPr lang="ru-RU" sz="3400" dirty="0" smtClean="0">
                <a:solidFill>
                  <a:srgbClr val="000000"/>
                </a:solidFill>
                <a:latin typeface="Arial" charset="0"/>
              </a:rPr>
              <a:t>О </a:t>
            </a:r>
            <a:r>
              <a:rPr lang="ru-RU" sz="3400" dirty="0">
                <a:solidFill>
                  <a:srgbClr val="000000"/>
                </a:solidFill>
                <a:latin typeface="Arial" charset="0"/>
              </a:rPr>
              <a:t>чём идёт речь?   </a:t>
            </a:r>
            <a:r>
              <a:rPr lang="ru-RU" sz="3400" dirty="0" smtClean="0">
                <a:solidFill>
                  <a:srgbClr val="000000"/>
                </a:solidFill>
                <a:latin typeface="Arial" charset="0"/>
                <a:hlinkClick r:id="rId2" action="ppaction://hlinksldjump"/>
              </a:rPr>
              <a:t>Слайд 1</a:t>
            </a:r>
            <a:endParaRPr lang="ru-RU" sz="3400" dirty="0">
              <a:solidFill>
                <a:srgbClr val="000000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6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Когда говорят: </a:t>
            </a:r>
            <a:br>
              <a:rPr lang="ru-RU" sz="6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6000" dirty="0">
                <a:solidFill>
                  <a:srgbClr val="CD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«А воз и ныне там»</a:t>
            </a:r>
            <a:r>
              <a:rPr lang="ru-RU" sz="6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r>
              <a:rPr lang="ru-RU" sz="6000" dirty="0">
                <a:solidFill>
                  <a:srgbClr val="CD0505"/>
                </a:solidFill>
                <a:latin typeface="Arial" charset="0"/>
              </a:rPr>
              <a:t> </a:t>
            </a:r>
            <a:br>
              <a:rPr lang="ru-RU" sz="6000" dirty="0">
                <a:solidFill>
                  <a:srgbClr val="CD0505"/>
                </a:solidFill>
                <a:latin typeface="Arial" charset="0"/>
              </a:rPr>
            </a:br>
            <a:r>
              <a:rPr lang="ru-RU" sz="6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Кто автор этого фразеологизма?</a:t>
            </a:r>
            <a:r>
              <a:rPr lang="ru-RU" sz="3300" dirty="0">
                <a:solidFill>
                  <a:srgbClr val="CD0505"/>
                </a:solidFill>
                <a:latin typeface="Arial Black" pitchFamily="34" charset="0"/>
              </a:rPr>
              <a:t> </a:t>
            </a:r>
            <a:r>
              <a:rPr lang="ru-RU" sz="3300" dirty="0" smtClean="0">
                <a:solidFill>
                  <a:srgbClr val="CD0505"/>
                </a:solidFill>
                <a:latin typeface="Arial Black" pitchFamily="34" charset="0"/>
                <a:hlinkClick r:id="rId2" action="ppaction://hlinksldjump"/>
              </a:rPr>
              <a:t>Слайд 1</a:t>
            </a:r>
            <a:endParaRPr lang="ru-RU" sz="3300" dirty="0">
              <a:solidFill>
                <a:srgbClr val="CD0505"/>
              </a:solidFill>
              <a:latin typeface="Arial Black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каком случае говорят о</a:t>
            </a:r>
            <a:r>
              <a:rPr lang="ru-RU" sz="5400" dirty="0">
                <a:solidFill>
                  <a:srgbClr val="CD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5400" b="1" dirty="0">
                <a:solidFill>
                  <a:srgbClr val="CD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пальме первенства</a:t>
            </a: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r>
              <a:rPr lang="ru-RU" sz="5400" dirty="0">
                <a:solidFill>
                  <a:srgbClr val="CD0505"/>
                </a:solidFill>
                <a:latin typeface="Arial" charset="0"/>
              </a:rPr>
              <a:t> </a:t>
            </a:r>
            <a:br>
              <a:rPr lang="ru-RU" sz="5400" dirty="0">
                <a:solidFill>
                  <a:srgbClr val="CD0505"/>
                </a:solidFill>
                <a:latin typeface="Arial" charset="0"/>
              </a:rPr>
            </a:br>
            <a:r>
              <a:rPr lang="ru-RU" sz="5400" dirty="0">
                <a:solidFill>
                  <a:srgbClr val="CD0505"/>
                </a:solidFill>
                <a:latin typeface="Arial" charset="0"/>
              </a:rPr>
              <a:t> </a:t>
            </a: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Откуда появился фразеологизм?</a:t>
            </a:r>
            <a:r>
              <a:rPr lang="ru-RU" sz="3300" dirty="0">
                <a:solidFill>
                  <a:srgbClr val="CD0505"/>
                </a:solidFill>
                <a:latin typeface="Arial Black" pitchFamily="34" charset="0"/>
              </a:rPr>
              <a:t> </a:t>
            </a:r>
            <a:r>
              <a:rPr lang="ru-RU" sz="3300" dirty="0" smtClean="0">
                <a:solidFill>
                  <a:srgbClr val="CD0505"/>
                </a:solidFill>
                <a:latin typeface="Arial Black" pitchFamily="34" charset="0"/>
                <a:hlinkClick r:id="rId2" action="ppaction://hlinksldjump"/>
              </a:rPr>
              <a:t>Слайд 1</a:t>
            </a:r>
            <a:endParaRPr lang="ru-RU" sz="3300" dirty="0">
              <a:solidFill>
                <a:srgbClr val="CD0505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каком случае говорят </a:t>
            </a:r>
            <a:b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5400" b="1" dirty="0">
                <a:solidFill>
                  <a:srgbClr val="CD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«А король-то голый!»</a:t>
            </a: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r>
              <a:rPr lang="ru-RU" sz="5400" dirty="0">
                <a:solidFill>
                  <a:srgbClr val="CD0505"/>
                </a:solidFill>
                <a:latin typeface="Arial" charset="0"/>
              </a:rPr>
              <a:t> </a:t>
            </a:r>
            <a:br>
              <a:rPr lang="ru-RU" sz="5400" dirty="0">
                <a:solidFill>
                  <a:srgbClr val="CD0505"/>
                </a:solidFill>
                <a:latin typeface="Arial" charset="0"/>
              </a:rPr>
            </a:b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Кто автор этого фразеологизма?</a:t>
            </a:r>
            <a:r>
              <a:rPr lang="ru-RU" sz="3300" dirty="0">
                <a:solidFill>
                  <a:srgbClr val="CD0505"/>
                </a:solidFill>
                <a:latin typeface="Arial Black" pitchFamily="34" charset="0"/>
              </a:rPr>
              <a:t> </a:t>
            </a:r>
            <a:r>
              <a:rPr lang="ru-RU" sz="3300" dirty="0" smtClean="0">
                <a:solidFill>
                  <a:srgbClr val="CD0505"/>
                </a:solidFill>
                <a:latin typeface="Arial Black" pitchFamily="34" charset="0"/>
                <a:hlinkClick r:id="rId2" action="ppaction://hlinksldjump"/>
              </a:rPr>
              <a:t>Слайд 1</a:t>
            </a:r>
            <a:endParaRPr lang="ru-RU" sz="3300" dirty="0">
              <a:solidFill>
                <a:srgbClr val="CD0505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Назовите все омонимы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484313"/>
            <a:ext cx="4459287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>
              <a:spcBef>
                <a:spcPct val="0"/>
              </a:spcBef>
              <a:buClr>
                <a:srgbClr val="5F5F5F"/>
              </a:buClr>
              <a:buSzPct val="70000"/>
              <a:buFont typeface="Arial" pitchFamily="34" charset="0"/>
              <a:buNone/>
              <a:defRPr/>
            </a:pPr>
            <a:r>
              <a:rPr lang="ru-RU" sz="4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означает фразеологизм </a:t>
            </a:r>
          </a:p>
          <a:p>
            <a:pPr marL="0" indent="0" algn="ctr">
              <a:spcBef>
                <a:spcPct val="0"/>
              </a:spcBef>
              <a:buClr>
                <a:srgbClr val="5F5F5F"/>
              </a:buClr>
              <a:buSzPct val="70000"/>
              <a:buFont typeface="Arial" pitchFamily="34" charset="0"/>
              <a:buNone/>
              <a:defRPr/>
            </a:pPr>
            <a:r>
              <a:rPr lang="ru-RU" sz="5400" b="1" dirty="0">
                <a:solidFill>
                  <a:srgbClr val="CD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играть первую скрипку</a:t>
            </a:r>
            <a:r>
              <a:rPr lang="ru-RU" sz="54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 algn="ctr">
              <a:spcBef>
                <a:spcPct val="0"/>
              </a:spcBef>
              <a:buClr>
                <a:srgbClr val="5F5F5F"/>
              </a:buClr>
              <a:buSzPct val="70000"/>
              <a:buFont typeface="Arial" pitchFamily="34" charset="0"/>
              <a:buNone/>
              <a:defRPr/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появился этот </a:t>
            </a:r>
            <a:r>
              <a:rPr lang="ru-RU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фразеологизм?</a:t>
            </a:r>
            <a:r>
              <a:rPr lang="ru-RU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 action="ppaction://hlinksldjump"/>
              </a:rPr>
              <a:t>Слайд</a:t>
            </a: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 action="ppaction://hlinksldjump"/>
              </a:rPr>
              <a:t> 1</a:t>
            </a:r>
            <a:endParaRPr lang="ru-RU" sz="4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>
              <a:spcBef>
                <a:spcPct val="0"/>
              </a:spcBef>
              <a:buClr>
                <a:srgbClr val="5F5F5F"/>
              </a:buClr>
              <a:buSzPct val="70000"/>
              <a:buFont typeface="Arial" pitchFamily="34" charset="0"/>
              <a:buNone/>
              <a:defRPr/>
            </a:pPr>
            <a:r>
              <a:rPr lang="ru-RU" sz="4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означает фразеологизм </a:t>
            </a:r>
          </a:p>
          <a:p>
            <a:pPr marL="0" indent="0" algn="ctr">
              <a:spcBef>
                <a:spcPct val="0"/>
              </a:spcBef>
              <a:buClr>
                <a:srgbClr val="5F5F5F"/>
              </a:buClr>
              <a:buSzPct val="70000"/>
              <a:buFont typeface="Arial" pitchFamily="34" charset="0"/>
              <a:buNone/>
              <a:defRPr/>
            </a:pPr>
            <a:r>
              <a:rPr lang="ru-RU" sz="5400" b="1" dirty="0">
                <a:solidFill>
                  <a:srgbClr val="CD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кричать во всю Ивановскую</a:t>
            </a:r>
            <a:r>
              <a:rPr lang="ru-RU" sz="54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 algn="ctr">
              <a:spcBef>
                <a:spcPct val="0"/>
              </a:spcBef>
              <a:buClr>
                <a:srgbClr val="5F5F5F"/>
              </a:buClr>
              <a:buSzPct val="70000"/>
              <a:buFont typeface="Arial" pitchFamily="34" charset="0"/>
              <a:buNone/>
              <a:defRPr/>
            </a:pPr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появился этот </a:t>
            </a:r>
            <a:r>
              <a:rPr lang="ru-RU" sz="5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фразеологизм?</a:t>
            </a:r>
            <a:r>
              <a:rPr lang="ru-RU" sz="5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 action="ppaction://hlinksldjump"/>
              </a:rPr>
              <a:t>Слайд</a:t>
            </a:r>
            <a:r>
              <a:rPr lang="ru-RU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 action="ppaction://hlinksldjump"/>
              </a:rPr>
              <a:t> 1</a:t>
            </a:r>
            <a:endParaRPr lang="ru-RU" sz="5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800" smtClean="0"/>
              <a:t>Подберите синоним к фразеологизму</a:t>
            </a:r>
          </a:p>
          <a:p>
            <a:pPr marL="0" indent="0">
              <a:buFont typeface="Arial" charset="0"/>
              <a:buNone/>
            </a:pPr>
            <a:r>
              <a:rPr lang="ru-RU" sz="4800" smtClean="0"/>
              <a:t> «бить баклуши»</a:t>
            </a:r>
          </a:p>
          <a:p>
            <a:pPr marL="0" indent="0">
              <a:buFont typeface="Arial" charset="0"/>
              <a:buNone/>
            </a:pPr>
            <a:endParaRPr lang="ru-RU" sz="4800" smtClean="0">
              <a:hlinkClick r:id="rId2" action="ppaction://hlinksldjump"/>
            </a:endParaRPr>
          </a:p>
          <a:p>
            <a:pPr marL="0" indent="0">
              <a:buFont typeface="Arial" charset="0"/>
              <a:buNone/>
            </a:pPr>
            <a:r>
              <a:rPr lang="ru-RU" sz="4800" smtClean="0">
                <a:hlinkClick r:id="rId2" action="ppaction://hlinksldjump"/>
              </a:rPr>
              <a:t>Слайд 1</a:t>
            </a:r>
            <a:endParaRPr lang="ru-RU" sz="48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400" smtClean="0"/>
              <a:t>Подберите синоним – фразеологизм к слову «обманывать»</a:t>
            </a:r>
          </a:p>
          <a:p>
            <a:pPr marL="0" indent="0">
              <a:buFont typeface="Arial" charset="0"/>
              <a:buNone/>
            </a:pPr>
            <a:r>
              <a:rPr lang="ru-RU" sz="4400" smtClean="0">
                <a:hlinkClick r:id="rId2" action="ppaction://hlinksldjump"/>
              </a:rPr>
              <a:t>Слайд 1</a:t>
            </a:r>
            <a:endParaRPr lang="ru-RU" sz="4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Verdana"/>
              </a:rPr>
              <a:t>Укажите профессиональное слово.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latin typeface="Verdana"/>
              </a:rPr>
              <a:t>а) книга,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б) изобретение,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в) печать,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г) зубило.</a:t>
            </a:r>
            <a:endParaRPr lang="ru-RU" dirty="0">
              <a:latin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Слайд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Verdana"/>
              </a:rPr>
              <a:t>В каком предложении слово можно заменить фразеологизмом </a:t>
            </a:r>
            <a:r>
              <a:rPr lang="ru-RU" i="1" dirty="0">
                <a:latin typeface="Verdana"/>
              </a:rPr>
              <a:t>от корки до корки</a:t>
            </a:r>
            <a:r>
              <a:rPr lang="ru-RU" dirty="0">
                <a:latin typeface="Verdana"/>
              </a:rPr>
              <a:t>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latin typeface="Verdana"/>
              </a:rPr>
              <a:t>а) Таня чувствует себя на катке хорошо.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б) Ученик прочитал книгу до конца.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в) Змей Горыныч унес царевну далеко.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г) Оля сильно </a:t>
            </a:r>
            <a:r>
              <a:rPr lang="ru-RU" i="1" dirty="0" err="1" smtClean="0">
                <a:latin typeface="Verdana"/>
              </a:rPr>
              <a:t>покраснела.</a:t>
            </a:r>
            <a:r>
              <a:rPr lang="ru-RU" i="1" dirty="0" err="1" smtClean="0">
                <a:latin typeface="Verdana"/>
                <a:hlinkClick r:id="rId2" action="ppaction://hlinksldjump"/>
              </a:rPr>
              <a:t>Слайд</a:t>
            </a:r>
            <a:r>
              <a:rPr lang="ru-RU" i="1" dirty="0" smtClean="0">
                <a:latin typeface="Verdana"/>
                <a:hlinkClick r:id="rId2" action="ppaction://hlinksldjump"/>
              </a:rPr>
              <a:t> 1</a:t>
            </a:r>
            <a:endParaRPr lang="ru-RU" i="1" dirty="0" smtClean="0">
              <a:latin typeface="Verdana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Verdana"/>
              </a:rPr>
              <a:t>Из каких басен И.А. Крылова взяты эти афоризмы, что они означают и когда употребляются в речи?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latin typeface="Verdana"/>
              </a:rPr>
              <a:t>1. Чем кумушек считать трудиться, не лучше ль на себя, кума, оборотиться?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2. Кукушка хвалит петуха за то, что хвалит он кукушку.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3. Слона-то я и не приметил.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4. Медвежья услуга.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5. Услужливый дурак опаснее врага.</a:t>
            </a:r>
            <a:br>
              <a:rPr lang="ru-RU" i="1" dirty="0">
                <a:latin typeface="Verdana"/>
              </a:rPr>
            </a:br>
            <a:r>
              <a:rPr lang="ru-RU" i="1" dirty="0">
                <a:latin typeface="Verdana"/>
              </a:rPr>
              <a:t>6. А Васька слушает да </a:t>
            </a:r>
            <a:r>
              <a:rPr lang="ru-RU" i="1" dirty="0" smtClean="0">
                <a:latin typeface="Verdana"/>
              </a:rPr>
              <a:t>ест.</a:t>
            </a:r>
            <a:r>
              <a:rPr lang="ru-RU" i="1" dirty="0">
                <a:latin typeface="Verdana"/>
              </a:rPr>
              <a:t/>
            </a:r>
            <a:br>
              <a:rPr lang="ru-RU" i="1" dirty="0">
                <a:latin typeface="Verdana"/>
              </a:rPr>
            </a:br>
            <a:r>
              <a:rPr lang="ru-RU" i="1" dirty="0" smtClean="0">
                <a:latin typeface="Verdana"/>
              </a:rPr>
              <a:t>7. </a:t>
            </a:r>
            <a:r>
              <a:rPr lang="ru-RU" i="1" dirty="0">
                <a:latin typeface="Verdana"/>
              </a:rPr>
              <a:t>А вы, друзья, как ни садитесь, все в музыканты не годитесь.</a:t>
            </a:r>
            <a:br>
              <a:rPr lang="ru-RU" i="1" dirty="0">
                <a:latin typeface="Verdana"/>
              </a:rPr>
            </a:br>
            <a:r>
              <a:rPr lang="ru-RU" i="1" dirty="0" smtClean="0">
                <a:latin typeface="Verdana"/>
                <a:hlinkClick r:id="rId2" action="ppaction://hlinksldjump"/>
              </a:rPr>
              <a:t>Слайд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Найдите синонимы: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Зябнет осинка,</a:t>
            </a:r>
            <a:br>
              <a:rPr lang="ru-RU" smtClean="0"/>
            </a:br>
            <a:r>
              <a:rPr lang="ru-RU" smtClean="0"/>
              <a:t>Дрожит на ветру,</a:t>
            </a:r>
            <a:br>
              <a:rPr lang="ru-RU" smtClean="0"/>
            </a:br>
            <a:r>
              <a:rPr lang="ru-RU" smtClean="0"/>
              <a:t>Стынет на солнышке,</a:t>
            </a:r>
            <a:br>
              <a:rPr lang="ru-RU" smtClean="0"/>
            </a:br>
            <a:r>
              <a:rPr lang="ru-RU" smtClean="0"/>
              <a:t>Мерзнет в жару.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Verdana" pitchFamily="34" charset="0"/>
              </a:rPr>
              <a:t>Найдите антонимы: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latin typeface="Verdana" pitchFamily="34" charset="0"/>
              </a:rPr>
              <a:t>Возникают, стираются лица,</a:t>
            </a:r>
            <a:br>
              <a:rPr lang="ru-RU" smtClean="0">
                <a:latin typeface="Verdana" pitchFamily="34" charset="0"/>
              </a:rPr>
            </a:br>
            <a:r>
              <a:rPr lang="ru-RU" smtClean="0">
                <a:latin typeface="Verdana" pitchFamily="34" charset="0"/>
              </a:rPr>
              <a:t>Мил сегодня, а завтра далек.</a:t>
            </a:r>
            <a:br>
              <a:rPr lang="ru-RU" smtClean="0">
                <a:latin typeface="Verdana" pitchFamily="34" charset="0"/>
              </a:rPr>
            </a:br>
            <a:r>
              <a:rPr lang="ru-RU" smtClean="0">
                <a:latin typeface="Verdana" pitchFamily="34" charset="0"/>
              </a:rPr>
              <a:t>Отчего же на этой странице </a:t>
            </a:r>
            <a:br>
              <a:rPr lang="ru-RU" smtClean="0">
                <a:latin typeface="Verdana" pitchFamily="34" charset="0"/>
              </a:rPr>
            </a:br>
            <a:r>
              <a:rPr lang="ru-RU" smtClean="0">
                <a:latin typeface="Verdana" pitchFamily="34" charset="0"/>
              </a:rPr>
              <a:t>Я когда-то загнул уголок?(А.Ахматова)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latin typeface="Verdana" pitchFamily="34" charset="0"/>
                <a:hlinkClick r:id="rId2" action="ppaction://hlinksldjump"/>
              </a:rPr>
              <a:t>Слайд 1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408738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Arial"/>
                <a:hlinkClick r:id="rId2" action="ppaction://hlinkfile"/>
              </a:rPr>
              <a:t>ПУСТЯК У ОКИ</a:t>
            </a:r>
            <a:r>
              <a:rPr lang="ru-RU" b="1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Нежно говорил ей —</a:t>
            </a:r>
            <a:br>
              <a:rPr lang="ru-RU" dirty="0"/>
            </a:br>
            <a:r>
              <a:rPr lang="ru-RU" dirty="0"/>
              <a:t>мы у реки</a:t>
            </a:r>
            <a:br>
              <a:rPr lang="ru-RU" dirty="0"/>
            </a:br>
            <a:r>
              <a:rPr lang="ru-RU" dirty="0"/>
              <a:t>шли камышами:</a:t>
            </a:r>
            <a:br>
              <a:rPr lang="ru-RU" dirty="0"/>
            </a:br>
            <a:r>
              <a:rPr lang="ru-RU" dirty="0"/>
              <a:t>«Слышите: шуршат камыши у Оки.</a:t>
            </a:r>
            <a:br>
              <a:rPr lang="ru-RU" dirty="0"/>
            </a:br>
            <a:r>
              <a:rPr lang="ru-RU" dirty="0"/>
              <a:t>Будто наполнена Ока мышами.</a:t>
            </a:r>
            <a:br>
              <a:rPr lang="ru-RU" dirty="0"/>
            </a:br>
            <a:r>
              <a:rPr lang="ru-RU" dirty="0"/>
              <a:t>А в небе, лучик сережкой вдев в ушко,</a:t>
            </a:r>
            <a:br>
              <a:rPr lang="ru-RU" dirty="0"/>
            </a:br>
            <a:r>
              <a:rPr lang="ru-RU" dirty="0"/>
              <a:t>звезда, как вы, хорошая, — не звезда, а девушка...</a:t>
            </a:r>
            <a:br>
              <a:rPr lang="ru-RU" dirty="0"/>
            </a:br>
            <a:r>
              <a:rPr lang="ru-RU" dirty="0"/>
              <a:t>А там, где кончается звездочки точка,</a:t>
            </a:r>
            <a:br>
              <a:rPr lang="ru-RU" dirty="0"/>
            </a:br>
            <a:r>
              <a:rPr lang="ru-RU" dirty="0"/>
              <a:t>месяц улыбается и заверчен, как</a:t>
            </a:r>
            <a:br>
              <a:rPr lang="ru-RU" dirty="0"/>
            </a:br>
            <a:r>
              <a:rPr lang="ru-RU" dirty="0"/>
              <a:t>10 будто на небе строчка</a:t>
            </a:r>
            <a:br>
              <a:rPr lang="ru-RU" dirty="0"/>
            </a:br>
            <a:r>
              <a:rPr lang="ru-RU" dirty="0"/>
              <a:t>из Аверченко...</a:t>
            </a:r>
            <a:br>
              <a:rPr lang="ru-RU" dirty="0"/>
            </a:br>
            <a:r>
              <a:rPr lang="ru-RU" dirty="0"/>
              <a:t>Вы прекрасно картавите.</a:t>
            </a:r>
            <a:br>
              <a:rPr lang="ru-RU" dirty="0"/>
            </a:br>
            <a:r>
              <a:rPr lang="ru-RU" dirty="0"/>
              <a:t>Только жалко Италию...»</a:t>
            </a:r>
            <a:br>
              <a:rPr lang="ru-RU" dirty="0"/>
            </a:br>
            <a:r>
              <a:rPr lang="ru-RU" dirty="0"/>
              <a:t>Она: «Ах, зачем вы давите</a:t>
            </a:r>
            <a:br>
              <a:rPr lang="ru-RU" dirty="0"/>
            </a:br>
            <a:r>
              <a:rPr lang="ru-RU" dirty="0"/>
              <a:t>и локоть и талию.</a:t>
            </a:r>
            <a:br>
              <a:rPr lang="ru-RU" dirty="0"/>
            </a:br>
            <a:r>
              <a:rPr lang="ru-RU" dirty="0"/>
              <a:t>Вы мне мешаете</a:t>
            </a:r>
            <a:br>
              <a:rPr lang="ru-RU" dirty="0"/>
            </a:br>
            <a:r>
              <a:rPr lang="ru-RU" dirty="0"/>
              <a:t>у камыша идти...» </a:t>
            </a:r>
            <a:r>
              <a:rPr lang="ru-RU" dirty="0" smtClean="0"/>
              <a:t>(В. Маяковский)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3" action="ppaction://hlinksldjump"/>
              </a:rPr>
              <a:t>Слайд 1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Назовите антонимы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3529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00213"/>
            <a:ext cx="70929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/>
          </a:bodyPr>
          <a:lstStyle/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3300" dirty="0">
                <a:solidFill>
                  <a:prstClr val="black"/>
                </a:solidFill>
                <a:latin typeface="Georgia"/>
              </a:rPr>
              <a:t>Зачерпну я солнце жесткой кистью,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3300" dirty="0">
                <a:solidFill>
                  <a:prstClr val="black"/>
                </a:solidFill>
                <a:latin typeface="Georgia"/>
              </a:rPr>
              <a:t>Киноварь и охру всполошу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3300" dirty="0">
                <a:solidFill>
                  <a:prstClr val="black"/>
                </a:solidFill>
                <a:latin typeface="Georgia"/>
              </a:rPr>
              <a:t>И на глянец шелестящих листьев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3300" dirty="0">
                <a:solidFill>
                  <a:prstClr val="black"/>
                </a:solidFill>
                <a:latin typeface="Georgia"/>
              </a:rPr>
              <a:t>Сочными  мазками  положу, 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3300" dirty="0">
                <a:solidFill>
                  <a:prstClr val="black"/>
                </a:solidFill>
                <a:latin typeface="Georgia"/>
              </a:rPr>
              <a:t>Чтобы клёны золотом червонным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3300" dirty="0">
                <a:solidFill>
                  <a:prstClr val="black"/>
                </a:solidFill>
                <a:latin typeface="Georgia"/>
              </a:rPr>
              <a:t>Осыпалась под ноги влюбленным.</a:t>
            </a:r>
            <a:endParaRPr lang="ru-RU" sz="2600" dirty="0">
              <a:solidFill>
                <a:prstClr val="black"/>
              </a:solidFill>
              <a:latin typeface="Georgia"/>
            </a:endParaRPr>
          </a:p>
          <a:p>
            <a:pPr marL="365125" indent="-255588" algn="r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ru-RU" sz="2600" dirty="0">
                <a:solidFill>
                  <a:prstClr val="black"/>
                </a:solidFill>
                <a:latin typeface="Georgia"/>
              </a:rPr>
              <a:t>Б.   Попов</a:t>
            </a:r>
            <a:r>
              <a:rPr lang="ru-RU" sz="2600" dirty="0" smtClean="0">
                <a:solidFill>
                  <a:prstClr val="black"/>
                </a:solidFill>
                <a:latin typeface="Georgia"/>
              </a:rPr>
              <a:t>.</a:t>
            </a:r>
            <a:r>
              <a:rPr lang="ru-RU" sz="2600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  <a:p>
            <a:pPr marL="365125" indent="-255588" algn="r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endParaRPr lang="ru-RU" sz="2600" dirty="0">
              <a:solidFill>
                <a:prstClr val="black"/>
              </a:solidFill>
              <a:latin typeface="Arial" charset="0"/>
              <a:hlinkClick r:id="rId2" action="ppaction://hlinksldjump"/>
            </a:endParaRPr>
          </a:p>
          <a:p>
            <a:pPr marL="365125" indent="-255588" algn="r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endParaRPr lang="ru-RU" sz="2600" dirty="0" smtClean="0">
              <a:solidFill>
                <a:prstClr val="black"/>
              </a:solidFill>
              <a:latin typeface="Arial" charset="0"/>
              <a:hlinkClick r:id="rId2" action="ppaction://hlinksldjump"/>
            </a:endParaRPr>
          </a:p>
          <a:p>
            <a:pPr marL="365125" indent="-255588" algn="r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endParaRPr lang="ru-RU" sz="2600" dirty="0">
              <a:solidFill>
                <a:prstClr val="black"/>
              </a:solidFill>
              <a:latin typeface="Arial" charset="0"/>
              <a:hlinkClick r:id="rId2" action="ppaction://hlinksldjump"/>
            </a:endParaRPr>
          </a:p>
          <a:p>
            <a:pPr marL="365125" indent="-255588" algn="r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endParaRPr lang="ru-RU" sz="2600" dirty="0" smtClean="0">
              <a:solidFill>
                <a:prstClr val="black"/>
              </a:solidFill>
              <a:latin typeface="Arial" charset="0"/>
              <a:hlinkClick r:id="rId2" action="ppaction://hlinksldjump"/>
            </a:endParaRPr>
          </a:p>
          <a:p>
            <a:pPr marL="365125" indent="-255588" algn="r">
              <a:spcBef>
                <a:spcPts val="300"/>
              </a:spcBef>
              <a:buClr>
                <a:srgbClr val="A04DA3"/>
              </a:buClr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prstClr val="black"/>
                </a:solidFill>
                <a:latin typeface="Arial" charset="0"/>
                <a:hlinkClick r:id="rId2" action="ppaction://hlinksldjump"/>
              </a:rPr>
              <a:t>Слайд 1</a:t>
            </a:r>
            <a:endParaRPr lang="ru-RU" sz="2600" dirty="0">
              <a:solidFill>
                <a:prstClr val="black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Подберите синоним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8605838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Назовите фразеологизм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Слайд 1</a:t>
            </a:r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98613"/>
            <a:ext cx="4800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Дайте определение термину «Историзм»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hlinkClick r:id="rId2" action="ppaction://hlinksldjump"/>
              </a:rPr>
              <a:t>Слайд 1</a:t>
            </a:r>
            <a:endParaRPr lang="ru-RU" sz="72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Дайте определение термину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 «омоним»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hlinkClick r:id="rId2" action="ppaction://hlinksldjump"/>
              </a:rPr>
              <a:t>Слайд 1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1095</Words>
  <Application>Microsoft Office PowerPoint</Application>
  <PresentationFormat>Экран (4:3)</PresentationFormat>
  <Paragraphs>275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Calibri</vt:lpstr>
      <vt:lpstr>Arial</vt:lpstr>
      <vt:lpstr>Wingdings</vt:lpstr>
      <vt:lpstr>Arial Black</vt:lpstr>
      <vt:lpstr>Verdana</vt:lpstr>
      <vt:lpstr>Georgia</vt:lpstr>
      <vt:lpstr>Тема Office</vt:lpstr>
      <vt:lpstr>Слайд 1</vt:lpstr>
      <vt:lpstr>Что изображено? Слайд 1</vt:lpstr>
      <vt:lpstr>Угадай профессию</vt:lpstr>
      <vt:lpstr>Назовите все омонимы</vt:lpstr>
      <vt:lpstr>Назовите антонимы</vt:lpstr>
      <vt:lpstr>Подберите синоним</vt:lpstr>
      <vt:lpstr>Назовите фразеологизм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24</cp:revision>
  <dcterms:created xsi:type="dcterms:W3CDTF">2012-10-02T16:17:17Z</dcterms:created>
  <dcterms:modified xsi:type="dcterms:W3CDTF">2013-02-23T16:42:33Z</dcterms:modified>
</cp:coreProperties>
</file>