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1" r:id="rId4"/>
    <p:sldId id="286" r:id="rId5"/>
    <p:sldId id="261" r:id="rId6"/>
    <p:sldId id="282" r:id="rId7"/>
    <p:sldId id="284" r:id="rId8"/>
    <p:sldId id="283" r:id="rId9"/>
    <p:sldId id="259" r:id="rId10"/>
    <p:sldId id="262" r:id="rId11"/>
    <p:sldId id="263" r:id="rId12"/>
    <p:sldId id="264" r:id="rId13"/>
    <p:sldId id="265" r:id="rId14"/>
    <p:sldId id="266" r:id="rId15"/>
    <p:sldId id="277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8" r:id="rId24"/>
    <p:sldId id="279" r:id="rId25"/>
    <p:sldId id="274" r:id="rId26"/>
    <p:sldId id="280" r:id="rId27"/>
    <p:sldId id="275" r:id="rId28"/>
    <p:sldId id="287" r:id="rId29"/>
    <p:sldId id="27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AB125-4BEC-4565-9A8F-9DD83FF8D7A5}" type="datetimeFigureOut">
              <a:rPr lang="ru-RU"/>
              <a:pPr>
                <a:defRPr/>
              </a:pPr>
              <a:t>19.02.2013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77170-F5B1-4482-B2EE-0A006C866D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8E891-1681-4C5C-AD8C-7A7382076BB4}" type="datetimeFigureOut">
              <a:rPr lang="ru-RU"/>
              <a:pPr>
                <a:defRPr/>
              </a:pPr>
              <a:t>19.02.2013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961B3-5CC1-4B44-BEAD-3E60D30569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89A0B-0197-46CC-A130-B8D8995795C2}" type="datetimeFigureOut">
              <a:rPr lang="ru-RU"/>
              <a:pPr>
                <a:defRPr/>
              </a:pPr>
              <a:t>19.02.2013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5F7B2-65DE-468D-87D1-D9E34B31EE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DDF99-ACD0-42AF-AC1D-522A756FEA30}" type="datetimeFigureOut">
              <a:rPr lang="ru-RU"/>
              <a:pPr>
                <a:defRPr/>
              </a:pPr>
              <a:t>19.02.2013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1A130-763B-4702-8331-AC3E4BD1EC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4C08E-91B9-4936-8C0E-29CCED02F48A}" type="datetimeFigureOut">
              <a:rPr lang="ru-RU"/>
              <a:pPr>
                <a:defRPr/>
              </a:pPr>
              <a:t>19.02.2013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AE3C9-8336-4C76-AB27-0C4A8B959F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E4ED8-8B56-4E33-A5E0-52E3496D506F}" type="datetimeFigureOut">
              <a:rPr lang="ru-RU"/>
              <a:pPr>
                <a:defRPr/>
              </a:pPr>
              <a:t>19.02.2013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BE700-881D-40CD-A1B1-AD99FDECFC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FFD4-CC27-42C9-B8FA-EDB308E986FC}" type="datetimeFigureOut">
              <a:rPr lang="ru-RU"/>
              <a:pPr>
                <a:defRPr/>
              </a:pPr>
              <a:t>19.02.2013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B6AD6-08DB-466C-B218-5FC1070C54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75C3D-D45E-4D41-BDC5-D5D031F0941B}" type="datetimeFigureOut">
              <a:rPr lang="ru-RU"/>
              <a:pPr>
                <a:defRPr/>
              </a:pPr>
              <a:t>19.02.2013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F8D36-4785-4206-8ED5-524B9A5631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F0C11-AC0E-494E-8A93-BAA839C8A61F}" type="datetimeFigureOut">
              <a:rPr lang="ru-RU"/>
              <a:pPr>
                <a:defRPr/>
              </a:pPr>
              <a:t>19.02.2013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3F533-BFB0-4C28-9917-4BF233139B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FF7FF-FDF7-45F9-923F-EF8F18F9D240}" type="datetimeFigureOut">
              <a:rPr lang="ru-RU"/>
              <a:pPr>
                <a:defRPr/>
              </a:pPr>
              <a:t>19.02.2013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07B99-567C-43A5-859E-A61CD6837F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E76CB-0D53-4623-8A74-ACFA9133F6C6}" type="datetimeFigureOut">
              <a:rPr lang="ru-RU"/>
              <a:pPr>
                <a:defRPr/>
              </a:pPr>
              <a:t>19.02.2013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4EBD2-DD0E-47DA-920C-15A764348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5EB785-A868-4835-B975-27990AF11849}" type="datetimeFigureOut">
              <a:rPr lang="ru-RU"/>
              <a:pPr>
                <a:defRPr/>
              </a:pPr>
              <a:t>19.02.2013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E4AC6D-FF65-442F-9E5A-0E4AEC09BB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grpSp>
          <p:nvGrpSpPr>
            <p:cNvPr id="13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7" name="Полилиния 12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1711" y="49536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3"/>
          <p:cNvSpPr txBox="1">
            <a:spLocks noChangeArrowheads="1"/>
          </p:cNvSpPr>
          <p:nvPr/>
        </p:nvSpPr>
        <p:spPr bwMode="auto">
          <a:xfrm>
            <a:off x="1476375" y="2852738"/>
            <a:ext cx="43910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Сергей Александрович Есенин 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и Тульский край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836613"/>
            <a:ext cx="313531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76700"/>
            <a:ext cx="27717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628775"/>
            <a:ext cx="2232025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4356100" y="5516563"/>
            <a:ext cx="41767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Подготовила: Сачкова Ирина Викторовна,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учитель русского языка и литературы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МОУ СОШ № 4 г. Щёкино Тульской области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1476375" y="765175"/>
            <a:ext cx="6551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Первые сведения о пребывании С.А. Есенина в Туле</a:t>
            </a:r>
          </a:p>
        </p:txBody>
      </p:sp>
      <p:pic>
        <p:nvPicPr>
          <p:cNvPr id="22530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341438"/>
            <a:ext cx="63357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2051050" y="6238875"/>
            <a:ext cx="5184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С.Есенин на военной службе. Сидит в первом ряду, в середине.</a:t>
            </a:r>
            <a:endParaRPr lang="ru-RU"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4"/>
          <p:cNvSpPr txBox="1">
            <a:spLocks noChangeArrowheads="1"/>
          </p:cNvSpPr>
          <p:nvPr/>
        </p:nvSpPr>
        <p:spPr bwMode="auto">
          <a:xfrm>
            <a:off x="2195513" y="836613"/>
            <a:ext cx="5976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1916 год. С.А.Есенин-санитар в Туле</a:t>
            </a:r>
          </a:p>
        </p:txBody>
      </p:sp>
      <p:pic>
        <p:nvPicPr>
          <p:cNvPr id="23554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341438"/>
            <a:ext cx="65532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3924300" y="5735638"/>
            <a:ext cx="4392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С.Есенин-санитар. Стоит спиной.</a:t>
            </a:r>
            <a:endParaRPr lang="ru-RU">
              <a:cs typeface="Arial" charset="0"/>
            </a:endParaRPr>
          </a:p>
        </p:txBody>
      </p:sp>
      <p:pic>
        <p:nvPicPr>
          <p:cNvPr id="2355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644900"/>
            <a:ext cx="2555875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6"/>
          <p:cNvSpPr>
            <a:spLocks noChangeArrowheads="1"/>
          </p:cNvSpPr>
          <p:nvPr/>
        </p:nvSpPr>
        <p:spPr bwMode="auto">
          <a:xfrm>
            <a:off x="1403350" y="6021388"/>
            <a:ext cx="6121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С.Есенин среди санитаров Царскосельского полка санитарного поезда № 132</a:t>
            </a:r>
          </a:p>
        </p:txBody>
      </p:sp>
      <p:pic>
        <p:nvPicPr>
          <p:cNvPr id="24578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05038"/>
            <a:ext cx="424973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08050"/>
            <a:ext cx="4535487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4"/>
          <p:cNvSpPr txBox="1">
            <a:spLocks noChangeArrowheads="1"/>
          </p:cNvSpPr>
          <p:nvPr/>
        </p:nvSpPr>
        <p:spPr bwMode="auto">
          <a:xfrm>
            <a:off x="1835150" y="836613"/>
            <a:ext cx="5976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1918 год. «Тульские недели» С.А.Есенина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12875"/>
            <a:ext cx="3024188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341438"/>
            <a:ext cx="3014662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5219700" y="6021388"/>
            <a:ext cx="3744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С.А.Клычков и С.А.Есенин.  Тула, 1918 год.</a:t>
            </a:r>
          </a:p>
        </p:txBody>
      </p:sp>
      <p:sp>
        <p:nvSpPr>
          <p:cNvPr id="25605" name="TextBox 22"/>
          <p:cNvSpPr txBox="1">
            <a:spLocks noChangeArrowheads="1"/>
          </p:cNvSpPr>
          <p:nvPr/>
        </p:nvSpPr>
        <p:spPr bwMode="auto">
          <a:xfrm>
            <a:off x="1042988" y="5661025"/>
            <a:ext cx="3384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Сергей Антонович Клычков. Портрет.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4"/>
          <p:cNvSpPr txBox="1">
            <a:spLocks noChangeArrowheads="1"/>
          </p:cNvSpPr>
          <p:nvPr/>
        </p:nvSpPr>
        <p:spPr bwMode="auto">
          <a:xfrm>
            <a:off x="4643438" y="836613"/>
            <a:ext cx="40322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	Летом 1918 года Лев Осипович Повицкий познакомился с Сергеем Александровичем Есениным и стал его другом. Они познакомились в литературной студии Пролеткульта, которую Лев Осипович стал тогда посещать.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	Вместе с Есениным они организовали кооперативное издательство «Московская трудовая артель художников слова», в котором было издано 6 книг Есенина, практически всё им написанное до того времени. Сам Повицкий, ознакомившись с творчеством Есенина, решил, что не имеет права ни писать, ни печатать стихи и перешёл на газетную работу.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	В 1918 году Повицкий увёз Есенина из голодной Москвы к своему брату в Тулу, где продовольственное положение было более благополучно. Несколько недель прожили они в сытой и спокойной обстановке.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81075"/>
            <a:ext cx="3240087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7"/>
          <p:cNvSpPr txBox="1">
            <a:spLocks noChangeArrowheads="1"/>
          </p:cNvSpPr>
          <p:nvPr/>
        </p:nvSpPr>
        <p:spPr bwMode="auto">
          <a:xfrm>
            <a:off x="1258888" y="6092825"/>
            <a:ext cx="2881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Лев Осипович Повицкий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25538"/>
            <a:ext cx="40322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16338"/>
            <a:ext cx="40322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005263"/>
            <a:ext cx="42926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125538"/>
            <a:ext cx="431482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6"/>
          <p:cNvSpPr txBox="1">
            <a:spLocks noChangeArrowheads="1"/>
          </p:cNvSpPr>
          <p:nvPr/>
        </p:nvSpPr>
        <p:spPr bwMode="auto">
          <a:xfrm>
            <a:off x="971550" y="5949950"/>
            <a:ext cx="24479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Валерий Георгиевич Ходулин</a:t>
            </a:r>
          </a:p>
        </p:txBody>
      </p:sp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315277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8"/>
          <p:cNvSpPr txBox="1">
            <a:spLocks noChangeArrowheads="1"/>
          </p:cNvSpPr>
          <p:nvPr/>
        </p:nvSpPr>
        <p:spPr bwMode="auto">
          <a:xfrm>
            <a:off x="1331913" y="908050"/>
            <a:ext cx="6769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Стихотворение «Есенин на тульском рынке» В.Г.Ходулина</a:t>
            </a: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860800"/>
            <a:ext cx="48402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12"/>
          <p:cNvSpPr txBox="1">
            <a:spLocks noChangeArrowheads="1"/>
          </p:cNvSpPr>
          <p:nvPr/>
        </p:nvSpPr>
        <p:spPr bwMode="auto">
          <a:xfrm>
            <a:off x="5724525" y="6381750"/>
            <a:ext cx="2232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Тула. Ряды.</a:t>
            </a:r>
          </a:p>
        </p:txBody>
      </p:sp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341438"/>
            <a:ext cx="395446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8"/>
          <p:cNvSpPr txBox="1">
            <a:spLocks noChangeArrowheads="1"/>
          </p:cNvSpPr>
          <p:nvPr/>
        </p:nvSpPr>
        <p:spPr bwMode="auto">
          <a:xfrm>
            <a:off x="2987675" y="908050"/>
            <a:ext cx="3024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Тульский адрес Есенина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4313"/>
            <a:ext cx="46910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9"/>
          <p:cNvSpPr txBox="1">
            <a:spLocks noChangeArrowheads="1"/>
          </p:cNvSpPr>
          <p:nvPr/>
        </p:nvSpPr>
        <p:spPr bwMode="auto">
          <a:xfrm>
            <a:off x="1042988" y="4508500"/>
            <a:ext cx="3097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Улица Новопавшинская дом 40/46</a:t>
            </a:r>
          </a:p>
        </p:txBody>
      </p:sp>
      <p:pic>
        <p:nvPicPr>
          <p:cNvPr id="29700" name="Рисунок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357563"/>
            <a:ext cx="36893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11" descr="http://www.nubo.ru/pavel_egorov/books/tula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052513"/>
            <a:ext cx="16510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14"/>
          <p:cNvSpPr txBox="1">
            <a:spLocks noChangeArrowheads="1"/>
          </p:cNvSpPr>
          <p:nvPr/>
        </p:nvSpPr>
        <p:spPr bwMode="auto">
          <a:xfrm>
            <a:off x="5364163" y="5949950"/>
            <a:ext cx="33115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Тульский пивоваренный завод «Унион»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8"/>
          <p:cNvSpPr txBox="1">
            <a:spLocks noChangeArrowheads="1"/>
          </p:cNvSpPr>
          <p:nvPr/>
        </p:nvSpPr>
        <p:spPr bwMode="auto">
          <a:xfrm>
            <a:off x="468313" y="908050"/>
            <a:ext cx="3743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Мемориальная доска на доме, где жил С.А.Есенин</a:t>
            </a:r>
          </a:p>
        </p:txBody>
      </p:sp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476250"/>
            <a:ext cx="438626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916113"/>
            <a:ext cx="399097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1258888" y="4581525"/>
            <a:ext cx="1657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Улица Коминтерна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8"/>
          <p:cNvSpPr txBox="1">
            <a:spLocks noChangeArrowheads="1"/>
          </p:cNvSpPr>
          <p:nvPr/>
        </p:nvSpPr>
        <p:spPr bwMode="auto">
          <a:xfrm>
            <a:off x="971550" y="908050"/>
            <a:ext cx="7561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1919 год. Шифровка в письме С.А.Есенина в Тулу Л.О.Повицкому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12875"/>
            <a:ext cx="34750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4643438" y="2349500"/>
            <a:ext cx="374491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Эта фраза читается по вертикали с левой стороны второй страницы письма. Есенин сначала написал ее своим обычным почерком в виде «Ско/р/о/я/б/у/ду/въ/Ту/л/ъ» и лишь затем стал заполнять строки письма по горизонтали. Продолжения строк, начатых  «л» и с «ъ», при этом не последовало.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692150"/>
            <a:ext cx="4986338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284538"/>
            <a:ext cx="4464050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908050"/>
            <a:ext cx="2879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8"/>
          <p:cNvSpPr txBox="1">
            <a:spLocks noChangeArrowheads="1"/>
          </p:cNvSpPr>
          <p:nvPr/>
        </p:nvSpPr>
        <p:spPr bwMode="auto">
          <a:xfrm>
            <a:off x="1187450" y="908050"/>
            <a:ext cx="7345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Начало1920-ых годов. С.А.Есенин вновь в городе оружейников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41463"/>
            <a:ext cx="3455987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557338"/>
            <a:ext cx="45862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4500563" y="4868863"/>
            <a:ext cx="431958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Книга «Тульский венок Есенину». По материалам общественного музея «Сергей Есенин и литературная Тула»./ Автор и составитель — заслуженный работник культуры Российской Федерации, сопредседатель Международного Есенинского общества «Радуница» В.В.Пилипенко. Тула, 1995. </a:t>
            </a: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684213" y="4652963"/>
            <a:ext cx="3095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В начале 90-х годов, в период перестройки, был закрыт Тульский общественный музей «С. Есенин и литературная Тула», созданный в 1987 год известным тульским библиофилом и есениноведом В.В.Пилипенко. 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8"/>
          <p:cNvSpPr txBox="1">
            <a:spLocks noChangeArrowheads="1"/>
          </p:cNvSpPr>
          <p:nvPr/>
        </p:nvSpPr>
        <p:spPr bwMode="auto">
          <a:xfrm>
            <a:off x="755650" y="908050"/>
            <a:ext cx="806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Воспоминания краеведа Н.М.Добротвора о пребывании Есенина в Туле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12875"/>
            <a:ext cx="3529012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41438"/>
            <a:ext cx="4006850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8"/>
          <p:cNvSpPr txBox="1">
            <a:spLocks noChangeArrowheads="1"/>
          </p:cNvSpPr>
          <p:nvPr/>
        </p:nvSpPr>
        <p:spPr bwMode="auto">
          <a:xfrm>
            <a:off x="1619250" y="908050"/>
            <a:ext cx="7200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С.А. Есенин и его жена Софья Андреевна Толстая</a:t>
            </a:r>
          </a:p>
        </p:txBody>
      </p:sp>
      <p:pic>
        <p:nvPicPr>
          <p:cNvPr id="34818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4313"/>
            <a:ext cx="345598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1"/>
          <p:cNvPicPr>
            <a:picLocks noChangeAspect="1" noChangeArrowheads="1"/>
          </p:cNvPicPr>
          <p:nvPr/>
        </p:nvPicPr>
        <p:blipFill>
          <a:blip r:embed="rId3"/>
          <a:srcRect t="7394" b="3876"/>
          <a:stretch>
            <a:fillRect/>
          </a:stretch>
        </p:blipFill>
        <p:spPr bwMode="auto">
          <a:xfrm>
            <a:off x="5795963" y="1628775"/>
            <a:ext cx="302418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111888">
            <a:off x="3605213" y="3970338"/>
            <a:ext cx="33051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125538"/>
            <a:ext cx="338455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323850" y="1484313"/>
            <a:ext cx="424815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	Однажды летом в липовой аллее в парке к ним подошла цыганка: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- Эй, молодой, красивый, дай денежку, судьбу узнаешь!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	Есенин рассмеялся и достал деньги.</a:t>
            </a:r>
          </a:p>
          <a:p>
            <a:pPr algn="just">
              <a:buFontTx/>
              <a:buChar char="-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Свадьба у тебя скоро будет, кучерявый, - рассмеялась цыганка.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	В июле 1925 года состоялась скромная свадьба.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	Сонечка была готова, как и её знаменитая бабушка, посвятить всю жизнь мужу и его творчеству.</a:t>
            </a:r>
          </a:p>
          <a:p>
            <a:pPr algn="just">
              <a:buFontTx/>
              <a:buChar char="-"/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08050"/>
            <a:ext cx="372427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1476375" y="5949950"/>
            <a:ext cx="2374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Барельеф Есенина на доме, в котором он жил со своей женой</a:t>
            </a:r>
          </a:p>
        </p:txBody>
      </p:sp>
      <p:pic>
        <p:nvPicPr>
          <p:cNvPr id="36867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765175"/>
            <a:ext cx="356870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4932363" y="5794375"/>
            <a:ext cx="4032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Дом N 3 в Померанцевом пер., где на 4-м этаже находилась квартира Толстых. Фото И. Хилько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8"/>
          <p:cNvSpPr txBox="1">
            <a:spLocks noChangeArrowheads="1"/>
          </p:cNvSpPr>
          <p:nvPr/>
        </p:nvSpPr>
        <p:spPr bwMode="auto">
          <a:xfrm>
            <a:off x="2195513" y="9080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С.А.Есенин и Лев Николаевич Толстой</a:t>
            </a:r>
          </a:p>
        </p:txBody>
      </p:sp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00213"/>
            <a:ext cx="2808288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341438"/>
            <a:ext cx="2125662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1628775"/>
            <a:ext cx="24257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4149725"/>
            <a:ext cx="35496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3"/>
          <p:cNvSpPr txBox="1">
            <a:spLocks noChangeArrowheads="1"/>
          </p:cNvSpPr>
          <p:nvPr/>
        </p:nvSpPr>
        <p:spPr bwMode="auto">
          <a:xfrm>
            <a:off x="4643438" y="1341438"/>
            <a:ext cx="410527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Это самое лучшее, что есть в Туле.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         С.А.Есенин, ноябрь, 1918 год.</a:t>
            </a:r>
          </a:p>
        </p:txBody>
      </p:sp>
      <p:sp>
        <p:nvSpPr>
          <p:cNvPr id="38914" name="TextBox 4"/>
          <p:cNvSpPr txBox="1">
            <a:spLocks noChangeArrowheads="1"/>
          </p:cNvSpPr>
          <p:nvPr/>
        </p:nvSpPr>
        <p:spPr bwMode="auto">
          <a:xfrm>
            <a:off x="1403350" y="908050"/>
            <a:ext cx="6840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Центральный парк культуры и отдыха им. П.П.Белоусова </a:t>
            </a:r>
          </a:p>
        </p:txBody>
      </p:sp>
      <p:pic>
        <p:nvPicPr>
          <p:cNvPr id="38915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5013325"/>
            <a:ext cx="21193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84313"/>
            <a:ext cx="207645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1557338"/>
            <a:ext cx="2193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Рисунок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997200"/>
            <a:ext cx="20891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2997200"/>
            <a:ext cx="331152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2363" y="5013325"/>
            <a:ext cx="392112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1863" y="23495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8"/>
          <p:cNvSpPr txBox="1">
            <a:spLocks noChangeArrowheads="1"/>
          </p:cNvSpPr>
          <p:nvPr/>
        </p:nvSpPr>
        <p:spPr bwMode="auto">
          <a:xfrm>
            <a:off x="2627313" y="908050"/>
            <a:ext cx="4608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Памятник С.А.Есенину в Туле</a:t>
            </a:r>
          </a:p>
        </p:txBody>
      </p:sp>
      <p:pic>
        <p:nvPicPr>
          <p:cNvPr id="39938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84313"/>
            <a:ext cx="56896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Рисунок 4"/>
          <p:cNvPicPr>
            <a:picLocks noChangeAspect="1" noChangeArrowheads="1"/>
          </p:cNvPicPr>
          <p:nvPr/>
        </p:nvPicPr>
        <p:blipFill>
          <a:blip r:embed="rId3"/>
          <a:srcRect r="62500"/>
          <a:stretch>
            <a:fillRect/>
          </a:stretch>
        </p:blipFill>
        <p:spPr bwMode="auto">
          <a:xfrm>
            <a:off x="6372225" y="1196975"/>
            <a:ext cx="18716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5"/>
          <p:cNvPicPr>
            <a:picLocks noChangeAspect="1" noChangeArrowheads="1"/>
          </p:cNvPicPr>
          <p:nvPr/>
        </p:nvPicPr>
        <p:blipFill>
          <a:blip r:embed="rId3"/>
          <a:srcRect l="58333"/>
          <a:stretch>
            <a:fillRect/>
          </a:stretch>
        </p:blipFill>
        <p:spPr bwMode="auto">
          <a:xfrm>
            <a:off x="6372225" y="3860800"/>
            <a:ext cx="18716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916113"/>
            <a:ext cx="33845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Прямоугольник 5"/>
          <p:cNvSpPr>
            <a:spLocks noChangeArrowheads="1"/>
          </p:cNvSpPr>
          <p:nvPr/>
        </p:nvSpPr>
        <p:spPr bwMode="auto">
          <a:xfrm>
            <a:off x="1908175" y="836613"/>
            <a:ext cx="5903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Запись о Есенине в Тульском биографическом  словаре</a:t>
            </a:r>
          </a:p>
        </p:txBody>
      </p:sp>
      <p:sp>
        <p:nvSpPr>
          <p:cNvPr id="40963" name="Прямоугольник 6"/>
          <p:cNvSpPr>
            <a:spLocks noChangeArrowheads="1"/>
          </p:cNvSpPr>
          <p:nvPr/>
        </p:nvSpPr>
        <p:spPr bwMode="auto">
          <a:xfrm>
            <a:off x="4356100" y="1844675"/>
            <a:ext cx="439261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u="sng">
                <a:latin typeface="Times New Roman" pitchFamily="18" charset="0"/>
                <a:cs typeface="Times New Roman" pitchFamily="18" charset="0"/>
              </a:rPr>
              <a:t>Есенин Сергей Александрович.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	(21.9.1895,  с. Константиново Рязанской губ. – 28.12.1925, Ленинград), русский поэт.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	В 1918, 1919, 1921, 1925 гг. посещал Тулу. В 1925 г. с женой Софьей Андреевной Толстой (внучкой Л.Н.Толстого) посетил ясную Поляну. Поэт упоминает Тулу в очерке «Железный Миргород», а губернию в поэме «Страна негодяев». Именем Есенина назван бульвар в Туле. 21 сентября 1995 года в парке им. П.П.Белоусова открыт памятник поэту (скульптор А.А.Бичуков, архитектор П.М.Зайцев.)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68413"/>
            <a:ext cx="360045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4572000" y="1577975"/>
            <a:ext cx="4103688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Нам не надо памяти тревожить,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Чтобы вспомнить о тебе сейчас,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Образ твой и в суете дорожной,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 в тиши не покидает нас.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Так, с годами – глубже и яснее,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Не старея, мы осознаем,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Почему вошел Сергей Есенин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наше сердце, словно в отчий дом.</a:t>
            </a:r>
          </a:p>
          <a:p>
            <a:pPr algn="just" eaLnBrk="0" hangingPunct="0"/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Р. Ивнев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52513"/>
            <a:ext cx="2998788" cy="43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2035175"/>
            <a:ext cx="230505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7308850" y="5876925"/>
            <a:ext cx="1366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1905 г.</a:t>
            </a:r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179388" y="5445125"/>
            <a:ext cx="3529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Александр Никитич и Татьяна Фёдоровна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Отец и мать Есенина. 1926 год.</a:t>
            </a:r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3348038" y="931863"/>
            <a:ext cx="5545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Александр Никитич Есенин (1873 - 1931), Татьяна Фёдоровна Есенина, в девичестве Титова (1875 - 1955). </a:t>
            </a:r>
          </a:p>
        </p:txBody>
      </p:sp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1628775"/>
            <a:ext cx="24479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908050"/>
            <a:ext cx="7361237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57338"/>
            <a:ext cx="2595563" cy="36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539750" y="5373688"/>
            <a:ext cx="2592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Сергей Есенин. 1914 г.</a:t>
            </a:r>
          </a:p>
        </p:txBody>
      </p:sp>
      <p:pic>
        <p:nvPicPr>
          <p:cNvPr id="17411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981075"/>
            <a:ext cx="29511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5580063" y="5084763"/>
            <a:ext cx="3384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С.А.Есенин с сестрами Катей и Шурой.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     1912 год.</a:t>
            </a:r>
          </a:p>
        </p:txBody>
      </p:sp>
      <p:pic>
        <p:nvPicPr>
          <p:cNvPr id="17413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2133600"/>
            <a:ext cx="25209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1"/>
          <p:cNvSpPr>
            <a:spLocks noChangeArrowheads="1"/>
          </p:cNvSpPr>
          <p:nvPr/>
        </p:nvSpPr>
        <p:spPr bwMode="auto">
          <a:xfrm>
            <a:off x="3132138" y="1165225"/>
            <a:ext cx="21605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Сергей Есенин у березы.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 Фото - 1918 год.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549275"/>
            <a:ext cx="39560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13100"/>
            <a:ext cx="42402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5148263" y="2708275"/>
            <a:ext cx="3455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Константиновское земское училище</a:t>
            </a: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4427538" y="6381750"/>
            <a:ext cx="4608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Учителя Сергея Есенина с учащимися земского училища</a:t>
            </a: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3573463"/>
            <a:ext cx="21621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179388" y="5084763"/>
            <a:ext cx="17287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Иван Петрович Кулаков, попечитель Константиновского земского училища</a:t>
            </a:r>
          </a:p>
        </p:txBody>
      </p:sp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33375"/>
            <a:ext cx="2592388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5085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836613"/>
            <a:ext cx="25844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836613"/>
            <a:ext cx="49974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4427538" y="4437063"/>
            <a:ext cx="3960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Церковно-учительская школа в Спас-Клепиках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4724400"/>
            <a:ext cx="277336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81075"/>
            <a:ext cx="3551237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755650" y="6021388"/>
            <a:ext cx="3024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Сергей Есенин (в центре) с отцом (слева) и дядей (справа). 1912 год. 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60350"/>
            <a:ext cx="3398837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4859338" y="3429000"/>
            <a:ext cx="3384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Москва. Типография И.Д.Сытина</a:t>
            </a: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860800"/>
            <a:ext cx="34178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4572000" y="6092825"/>
            <a:ext cx="403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Московский городской народный университет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   А.Л.Шанявского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3162300" cy="45354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4067175" y="1341438"/>
            <a:ext cx="4752975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	С детства слагавший стихи (в основном в подражание А.В.Кольцову, И.С.Никитину, С.Д.Дрожжину), Есенин обретает единомышленников в «Суриковском литературно-музыкальном кружке», членом которого он становится в 1912. Печататься начинает в 1914 в московских детских журналах (дебют стихотворение «Береза»).</a:t>
            </a:r>
            <a:r>
              <a:rPr lang="ru-RU" sz="1400">
                <a:latin typeface="Constantia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	Весной 1915 Есенин приезжает в Петроград, где знакомится с А.А.Блоком, С.М.Городецким, А.М.Ремизовым, Н.С.Гумилевым и др., сближается с Н.А.Клюевым, оказавшим на него значительное влияние. Их совместные выступления со стихами и частушками, стилизованными под «крестьянскую», «народную» манеру (Есенин являлся публике златокудрым молодцем в расшитой рубашке и сафьяновых сапожках) имели большой успех.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603</TotalTime>
  <Words>733</Words>
  <Application>Microsoft Office PowerPoint</Application>
  <PresentationFormat>Экран (4:3)</PresentationFormat>
  <Paragraphs>78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Constantia</vt:lpstr>
      <vt:lpstr>Arial</vt:lpstr>
      <vt:lpstr>Calibri</vt:lpstr>
      <vt:lpstr>Wingdings 2</vt:lpstr>
      <vt:lpstr>Times New Roman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64</cp:revision>
  <dcterms:created xsi:type="dcterms:W3CDTF">2012-12-18T15:18:44Z</dcterms:created>
  <dcterms:modified xsi:type="dcterms:W3CDTF">2013-02-18T20:20:40Z</dcterms:modified>
</cp:coreProperties>
</file>