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563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88;&#1080;&#1083;&#1086;&#1078;&#1077;&#1085;&#1080;&#1077;1.wmv" TargetMode="External"/><Relationship Id="rId4" Type="http://schemas.openxmlformats.org/officeDocument/2006/relationships/hyperlink" Target="&#1090;&#1072;&#1081;&#1085;&#1072;%20&#1082;&#1088;&#1086;&#1074;&#1080;-&#1073;&#1086;&#1083;&#1100;&#1096;&#1086;&#1081;%20&#1089;&#1082;&#1072;&#1095;&#1086;&#1082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2.wmv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hyperlink" Target="&#1055;&#1088;&#1080;&#1083;&#1086;&#1078;&#1077;&#1085;&#1080;&#1077;3.wmv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87;&#1088;&#1080;&#1083;&#1086;&#1078;&#1077;&#1085;&#1080;&#1077;4.wmv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20882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  <a:ea typeface="Times New Roman"/>
              </a:rPr>
              <a:t>почему существование клеток нашего организма связано с жидкой средой?</a:t>
            </a:r>
            <a:r>
              <a:rPr lang="ru-RU" sz="4800" b="1" dirty="0" smtClean="0">
                <a:solidFill>
                  <a:schemeClr val="tx1"/>
                </a:solidFill>
                <a:effectLst/>
                <a:latin typeface="Monotype Corsiva" pitchFamily="66" charset="0"/>
                <a:ea typeface="Times New Roman"/>
              </a:rPr>
              <a:t> </a:t>
            </a:r>
            <a:br>
              <a:rPr lang="ru-RU" sz="4800" b="1" dirty="0" smtClean="0">
                <a:solidFill>
                  <a:schemeClr val="tx1"/>
                </a:solidFill>
                <a:effectLst/>
                <a:latin typeface="Monotype Corsiva" pitchFamily="66" charset="0"/>
                <a:ea typeface="Times New Roman"/>
              </a:rPr>
            </a:br>
            <a:endParaRPr lang="ru-RU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820000"/>
                </a:solidFill>
                <a:latin typeface="Times New Roman"/>
                <a:ea typeface="Calibri"/>
              </a:rPr>
              <a:t>медицинский консилиум </a:t>
            </a:r>
            <a:r>
              <a:rPr lang="ru-RU" sz="3200" b="1" dirty="0" smtClean="0">
                <a:solidFill>
                  <a:srgbClr val="82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82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820000"/>
                </a:solidFill>
                <a:latin typeface="Times New Roman"/>
                <a:ea typeface="Calibri"/>
              </a:rPr>
              <a:t>«</a:t>
            </a:r>
            <a:r>
              <a:rPr lang="ru-RU" sz="3200" b="1" dirty="0">
                <a:solidFill>
                  <a:srgbClr val="820000"/>
                </a:solidFill>
                <a:latin typeface="Times New Roman"/>
                <a:ea typeface="Calibri"/>
              </a:rPr>
              <a:t>Общий анализ крови</a:t>
            </a:r>
            <a:r>
              <a:rPr lang="ru-RU" sz="3200" b="1" dirty="0" smtClean="0">
                <a:solidFill>
                  <a:srgbClr val="820000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srgbClr val="82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82907"/>
              </p:ext>
            </p:extLst>
          </p:nvPr>
        </p:nvGraphicFramePr>
        <p:xfrm>
          <a:off x="107504" y="1196750"/>
          <a:ext cx="8784975" cy="550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(норма)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Эритроциты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4-5,5 млн. в 1 мм3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4-4,5 млн.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1 мм3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Гемоглобин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135-155 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120-140 г/л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Тромбоциты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250-400 тыс. в 1 мм3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250-400 тыс. в 1 мм3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Лейкоциты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4-9 тыс. в 1 мм3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4-9 тыс. в 1 мм3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СОЭ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5-7 мм/ч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8-12 мм\ч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8659688" cy="512784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 группа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составить тест (10 вопросов) по материалу учебника на стр. 127-132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 группа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создать электронное пособие - презентацию с использованием опорного листа урока (5 слайдов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 группа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подготовить  дополнительное сообщение  «История открытия иммунитета» (на 3 мин);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4 группа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- подготовить  дополнительное сообщение  «Группы крови» (на 3 мин)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2223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Кровь – компонент внутренней среды организма</a:t>
            </a:r>
            <a:endParaRPr lang="ru-RU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34732"/>
            <a:ext cx="8458200" cy="223224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ознакомиться 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с составом крови и функциями её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компонентов;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ыяснить значение крови как важного компонента внутренней среды организма.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24516"/>
            <a:ext cx="3421797" cy="277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001274"/>
            <a:ext cx="3036861" cy="28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3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КОМПОНЕНТЫ ВНУТРЕННЕЙ СРЕДЫ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" t="45574" r="17719" b="5508"/>
          <a:stretch/>
        </p:blipFill>
        <p:spPr>
          <a:xfrm>
            <a:off x="1386966" y="3501008"/>
            <a:ext cx="6298059" cy="3094887"/>
          </a:xfrm>
        </p:spPr>
      </p:pic>
      <p:sp>
        <p:nvSpPr>
          <p:cNvPr id="6" name="Овал 5"/>
          <p:cNvSpPr/>
          <p:nvPr/>
        </p:nvSpPr>
        <p:spPr>
          <a:xfrm>
            <a:off x="3203848" y="1500630"/>
            <a:ext cx="2664296" cy="7200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КРОВЬ</a:t>
            </a:r>
            <a:endParaRPr lang="ru-RU" sz="2800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928" y="2712934"/>
            <a:ext cx="3929016" cy="50004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63206"/>
                </a:solidFill>
                <a:latin typeface="Times New Roman" pitchFamily="18" charset="0"/>
                <a:cs typeface="Times New Roman" pitchFamily="18" charset="0"/>
              </a:rPr>
              <a:t>ТКАНЕВАЯ ЖИДКОСТЬ</a:t>
            </a:r>
            <a:endParaRPr lang="ru-RU" sz="2400" b="1" dirty="0">
              <a:solidFill>
                <a:srgbClr val="5632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712934"/>
            <a:ext cx="3024336" cy="5000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563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563206"/>
                </a:solidFill>
                <a:latin typeface="Times New Roman" pitchFamily="18" charset="0"/>
                <a:cs typeface="Times New Roman" pitchFamily="18" charset="0"/>
              </a:rPr>
              <a:t>ЛИМФА</a:t>
            </a:r>
            <a:endParaRPr lang="ru-RU" sz="2400" b="1" dirty="0">
              <a:solidFill>
                <a:srgbClr val="5632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68144" y="2060848"/>
            <a:ext cx="1008112" cy="504056"/>
          </a:xfrm>
          <a:prstGeom prst="straightConnector1">
            <a:avLst/>
          </a:prstGeom>
          <a:ln w="28575">
            <a:solidFill>
              <a:srgbClr val="8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72324" y="2060848"/>
            <a:ext cx="931524" cy="504056"/>
          </a:xfrm>
          <a:prstGeom prst="straightConnector1">
            <a:avLst/>
          </a:prstGeom>
          <a:ln w="28575">
            <a:solidFill>
              <a:srgbClr val="8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78513" y="2943348"/>
            <a:ext cx="1224136" cy="0"/>
          </a:xfrm>
          <a:prstGeom prst="straightConnector1">
            <a:avLst/>
          </a:prstGeom>
          <a:ln w="28575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7667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Кровь = жизнь</a:t>
            </a:r>
            <a:endParaRPr lang="ru-RU" sz="4400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167544"/>
            <a:ext cx="8686800" cy="25229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кровь?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клетки образуют кровь?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чего зависит цвет крови?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4" action="ppaction://hlinkfile"/>
          </p:cNvPr>
          <p:cNvSpPr/>
          <p:nvPr/>
        </p:nvSpPr>
        <p:spPr>
          <a:xfrm>
            <a:off x="4283968" y="5337233"/>
            <a:ext cx="4637237" cy="854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Тайны крови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0"/>
          <a:stretch/>
        </p:blipFill>
        <p:spPr>
          <a:xfrm>
            <a:off x="395536" y="476672"/>
            <a:ext cx="2424545" cy="610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068" y="84139"/>
            <a:ext cx="4752528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Состав крови</a:t>
            </a:r>
            <a:endParaRPr lang="ru-RU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20081" y="2636912"/>
            <a:ext cx="3624127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ПЛАЗМА (50-60%)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0081" y="3933056"/>
            <a:ext cx="463223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ЛЕЙКОЦИТЫ И ТРОМБОЦИТЫ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5085184"/>
            <a:ext cx="4320480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ЭРИТРОЦИТЫ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4265"/>
            <a:ext cx="2172028" cy="3471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267" y="116632"/>
            <a:ext cx="7498080" cy="7064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Форменные элементы крови</a:t>
            </a:r>
            <a:endParaRPr lang="ru-RU" sz="4400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06" y="808124"/>
            <a:ext cx="3385249" cy="253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096344" cy="387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58" y="3687897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80075" y="3285728"/>
            <a:ext cx="3168352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ЭРИТРОЦИТЫ</a:t>
            </a:r>
            <a:endParaRPr lang="ru-RU" sz="2400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4786331"/>
            <a:ext cx="2952328" cy="58688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ЛЕЙКОЦИТЫ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1163" y="6093296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ТРОМБОЦИТЫ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034096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u="sng" dirty="0">
                <a:effectLst/>
                <a:latin typeface="Times New Roman"/>
                <a:ea typeface="Calibri"/>
              </a:rPr>
              <a:t>Мини-исследование</a:t>
            </a:r>
            <a:r>
              <a:rPr lang="ru-RU" sz="4400" b="1" i="1" dirty="0">
                <a:effectLst/>
                <a:latin typeface="Times New Roman"/>
                <a:ea typeface="Calibri"/>
              </a:rPr>
              <a:t> </a:t>
            </a:r>
            <a:r>
              <a:rPr lang="ru-RU" sz="4400" b="1" i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i="1" dirty="0" smtClean="0">
                <a:effectLst/>
                <a:latin typeface="Times New Roman"/>
                <a:ea typeface="Calibri"/>
              </a:rPr>
            </a:br>
            <a:r>
              <a:rPr lang="ru-RU" sz="3100" b="1" i="1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3100" b="1" i="1" dirty="0">
                <a:effectLst/>
                <a:latin typeface="Times New Roman"/>
                <a:ea typeface="Calibri"/>
              </a:rPr>
              <a:t>Сравнительная характеристика эритроцитов крови человека и лягушки»</a:t>
            </a:r>
            <a:endParaRPr lang="ru-RU" sz="3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5013176"/>
            <a:ext cx="7818072" cy="11022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Кровь человека                   Кровь лягушки </a:t>
            </a:r>
          </a:p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 микроскопом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59957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8481"/>
            <a:ext cx="3528392" cy="298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9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480720" cy="634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Клетки  крови</a:t>
            </a:r>
            <a:endParaRPr lang="ru-RU" sz="3600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23319"/>
            <a:ext cx="422446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1691680" y="4077072"/>
            <a:ext cx="3168352" cy="864096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эритроциты</a:t>
            </a:r>
            <a:endParaRPr lang="ru-RU" sz="2800" b="1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94409"/>
            <a:ext cx="3239228" cy="24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867578" y="5740273"/>
            <a:ext cx="2952328" cy="5040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тромбоциты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7900"/>
            <a:ext cx="4936592" cy="5656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ФАГОЦИТОЗ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1" y="4221088"/>
            <a:ext cx="8090475" cy="2448272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РАЗНОВИДНОСТИ ЛЕЙКОЦИТОВ: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Зернистые (гранулоциты)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нейтрофиллы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эозинофиллы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базофиллы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Незернистые (агранулоциты) – моноциты и лимфоциты.</a:t>
            </a:r>
          </a:p>
          <a:p>
            <a:pPr marL="82296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4536504" cy="339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43408"/>
            <a:ext cx="2958511" cy="379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66335"/>
            <a:ext cx="23762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241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Трек</vt:lpstr>
      <vt:lpstr>Солнцестояние</vt:lpstr>
      <vt:lpstr>Эркер</vt:lpstr>
      <vt:lpstr>почему существование клеток нашего организма связано с жидкой средой?  </vt:lpstr>
      <vt:lpstr>Кровь – компонент внутренней среды организма</vt:lpstr>
      <vt:lpstr>КОМПОНЕНТЫ ВНУТРЕННЕЙ СРЕДЫ</vt:lpstr>
      <vt:lpstr>Кровь = жизнь</vt:lpstr>
      <vt:lpstr>Состав крови</vt:lpstr>
      <vt:lpstr>Форменные элементы крови</vt:lpstr>
      <vt:lpstr>Мини-исследование  «Сравнительная характеристика эритроцитов крови человека и лягушки»</vt:lpstr>
      <vt:lpstr>Клетки  крови</vt:lpstr>
      <vt:lpstr>ФАГОЦИТОЗ</vt:lpstr>
      <vt:lpstr>медицинский консилиум  «Общий анализ крови»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28</cp:revision>
  <dcterms:created xsi:type="dcterms:W3CDTF">2012-12-06T18:00:34Z</dcterms:created>
  <dcterms:modified xsi:type="dcterms:W3CDTF">2013-01-22T19:00:35Z</dcterms:modified>
</cp:coreProperties>
</file>