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2" r:id="rId7"/>
    <p:sldId id="261" r:id="rId8"/>
    <p:sldId id="26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Danse" TargetMode="External"/><Relationship Id="rId13" Type="http://schemas.openxmlformats.org/officeDocument/2006/relationships/hyperlink" Target="http://fr.wikipedia.org/wiki/Th%C3%A9%C3%A2tre" TargetMode="External"/><Relationship Id="rId18" Type="http://schemas.openxmlformats.org/officeDocument/2006/relationships/hyperlink" Target="http://fr.wikipedia.org/wiki/Art_num%C3%A9rique" TargetMode="External"/><Relationship Id="rId3" Type="http://schemas.openxmlformats.org/officeDocument/2006/relationships/hyperlink" Target="http://fr.wikipedia.org/wiki/Sculpture" TargetMode="External"/><Relationship Id="rId7" Type="http://schemas.openxmlformats.org/officeDocument/2006/relationships/hyperlink" Target="http://fr.wikipedia.org/wiki/Musique" TargetMode="External"/><Relationship Id="rId12" Type="http://schemas.openxmlformats.org/officeDocument/2006/relationships/hyperlink" Target="http://fr.wikipedia.org/wiki/Cin%C3%A9ma" TargetMode="External"/><Relationship Id="rId17" Type="http://schemas.openxmlformats.org/officeDocument/2006/relationships/hyperlink" Target="http://fr.wikipedia.org/wiki/Jeu_vid%C3%A9o" TargetMode="External"/><Relationship Id="rId2" Type="http://schemas.openxmlformats.org/officeDocument/2006/relationships/hyperlink" Target="http://fr.wikipedia.org/wiki/Beaux-arts_(disciplines)" TargetMode="External"/><Relationship Id="rId16" Type="http://schemas.openxmlformats.org/officeDocument/2006/relationships/hyperlink" Target="http://fr.wikipedia.org/wiki/T%C3%A9l%C3%A9vis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Arts_graphiques" TargetMode="External"/><Relationship Id="rId11" Type="http://schemas.openxmlformats.org/officeDocument/2006/relationships/hyperlink" Target="http://fr.wikipedia.org/wiki/Cuisine" TargetMode="External"/><Relationship Id="rId5" Type="http://schemas.openxmlformats.org/officeDocument/2006/relationships/hyperlink" Target="http://fr.wikipedia.org/wiki/Architecture" TargetMode="External"/><Relationship Id="rId15" Type="http://schemas.openxmlformats.org/officeDocument/2006/relationships/hyperlink" Target="http://fr.wikipedia.org/wiki/Bande_dessin%C3%A9e" TargetMode="External"/><Relationship Id="rId10" Type="http://schemas.openxmlformats.org/officeDocument/2006/relationships/hyperlink" Target="http://fr.wikipedia.org/wiki/Litt%C3%A9rature" TargetMode="External"/><Relationship Id="rId4" Type="http://schemas.openxmlformats.org/officeDocument/2006/relationships/hyperlink" Target="http://fr.wikipedia.org/wiki/Peinture" TargetMode="External"/><Relationship Id="rId9" Type="http://schemas.openxmlformats.org/officeDocument/2006/relationships/hyperlink" Target="http://fr.wikipedia.org/wiki/Po%C3%A9sie" TargetMode="External"/><Relationship Id="rId14" Type="http://schemas.openxmlformats.org/officeDocument/2006/relationships/hyperlink" Target="http://fr.wikipedia.org/wiki/Photographi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Dessin" TargetMode="External"/><Relationship Id="rId3" Type="http://schemas.openxmlformats.org/officeDocument/2006/relationships/hyperlink" Target="http://fr.wikipedia.org/wiki/Papier" TargetMode="External"/><Relationship Id="rId7" Type="http://schemas.openxmlformats.org/officeDocument/2006/relationships/hyperlink" Target="http://fr.wikipedia.org/wiki/B%C3%A9ton" TargetMode="External"/><Relationship Id="rId2" Type="http://schemas.openxmlformats.org/officeDocument/2006/relationships/hyperlink" Target="http://fr.wikipedia.org/wiki/Couleu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Verre" TargetMode="External"/><Relationship Id="rId5" Type="http://schemas.openxmlformats.org/officeDocument/2006/relationships/hyperlink" Target="http://fr.wikipedia.org/wiki/Bois" TargetMode="External"/><Relationship Id="rId4" Type="http://schemas.openxmlformats.org/officeDocument/2006/relationships/hyperlink" Target="http://fr.wikipedia.org/wiki/Toile_(peinture)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e-orangerie.fr/homes/home_id24798_u1l2.htm" TargetMode="External"/><Relationship Id="rId2" Type="http://schemas.openxmlformats.org/officeDocument/2006/relationships/hyperlink" Target="http://www.musee-orsay.fr/fr/collections/bienvenu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84784"/>
            <a:ext cx="686438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</a:rPr>
              <a:t>Comment comprenez-vous </a:t>
            </a:r>
          </a:p>
          <a:p>
            <a:pPr algn="ctr"/>
            <a:r>
              <a:rPr lang="fr-F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</a:rPr>
              <a:t>« L’art »?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quarelle" pitchFamily="66" charset="-5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L’art</a:t>
            </a:r>
            <a:r>
              <a:rPr lang="fr-FR" b="1" baseline="30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-est une activité humaine, le produit de cette activité ou l'idée que l'on s'en fait, s'adressant délibérément aux sens, aux émotions et à l'intellect.</a:t>
            </a: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Le mot </a:t>
            </a:r>
            <a:r>
              <a:rPr lang="fr-FR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« art »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possède deux significations. </a:t>
            </a:r>
            <a:b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L’une, originelle, désigne un ensemble de procédés permettant d’obtenir certains résultats et d’atteindre certaines fins, comme l’expriment!</a:t>
            </a: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Encore aujourd’hui, des expressions telles que « art culinaire », « arts ménagers », « arts et métiers » etc. </a:t>
            </a:r>
            <a:b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L’art, entendu en ce sens, est très proche de l’artisanat.</a:t>
            </a:r>
            <a:endParaRPr lang="ru-RU" dirty="0">
              <a:solidFill>
                <a:schemeClr val="accent2">
                  <a:lumMod val="50000"/>
                </a:schemeClr>
              </a:solidFill>
              <a:cs typeface="Aparajit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</a:rPr>
              <a:t>Qu’est-ce que c’est l’art?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quarelle" pitchFamily="66" charset="-5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3300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L’Art comme imitation de la nature</a:t>
            </a:r>
          </a:p>
          <a:p>
            <a:pPr>
              <a:buFont typeface="Wingdings" pitchFamily="2" charset="2"/>
              <a:buChar char="ü"/>
            </a:pPr>
            <a:r>
              <a:rPr lang="fr-FR" sz="3300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L’art, création d’une réalité spirituelle </a:t>
            </a:r>
          </a:p>
          <a:p>
            <a:pPr>
              <a:buFont typeface="Wingdings" pitchFamily="2" charset="2"/>
              <a:buChar char="ü"/>
            </a:pPr>
            <a:r>
              <a:rPr lang="en-US" sz="3300" b="1" dirty="0" err="1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L’inspiration</a:t>
            </a:r>
            <a:endParaRPr lang="en-US" sz="3300" b="1" dirty="0" smtClean="0">
              <a:solidFill>
                <a:schemeClr val="accent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3300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Le Beau et le jugement de goût</a:t>
            </a:r>
          </a:p>
          <a:p>
            <a:pPr>
              <a:buNone/>
            </a:pPr>
            <a:r>
              <a:rPr lang="fr-FR" sz="3300" b="1" i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Ce terme recouvre principalement les produits dits </a:t>
            </a:r>
          </a:p>
          <a:p>
            <a:pPr algn="just">
              <a:buNone/>
            </a:pP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des « 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2" tooltip="Beaux-arts (disciplines)"/>
              </a:rPr>
              <a:t>beaux arts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 » tels que la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3" tooltip="Sculpture"/>
              </a:rPr>
              <a:t>sculpture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la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4" tooltip="Peinture"/>
              </a:rPr>
              <a:t>peinture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l'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5" tooltip="Architecture"/>
              </a:rPr>
              <a:t>architecture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les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6" tooltip="Arts graphiques"/>
              </a:rPr>
              <a:t>arts graphiques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et aussi la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7" tooltip="Musique"/>
              </a:rPr>
              <a:t>musique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la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8" tooltip="Danse"/>
              </a:rPr>
              <a:t>danse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la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9" tooltip="Poésie"/>
              </a:rPr>
              <a:t>poésie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et la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10" tooltip="Littérature"/>
              </a:rPr>
              <a:t>littérature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. On y ajoute depuis, parmi d'autres, la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11" tooltip="Cuisine"/>
              </a:rPr>
              <a:t>cuisine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le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12" tooltip="Cinéma"/>
              </a:rPr>
              <a:t>cinéma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le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13" tooltip="Théâtre"/>
              </a:rPr>
              <a:t>théâtre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la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14" tooltip="Photographie"/>
              </a:rPr>
              <a:t>photographie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la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15" tooltip="Bande dessinée"/>
              </a:rPr>
              <a:t>bande dessinée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la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16" tooltip="Télévision"/>
              </a:rPr>
              <a:t>télévision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le 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17" tooltip="Jeu vidéo"/>
              </a:rPr>
              <a:t>jeu vidéo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voire l'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18" tooltip="Art numérique"/>
              </a:rPr>
              <a:t>art numérique</a:t>
            </a:r>
            <a:r>
              <a:rPr lang="fr-FR" sz="33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20688"/>
            <a:ext cx="7108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</a:rPr>
              <a:t>Indice de l’art: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quarelle" pitchFamily="66" charset="-5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La peinture a deux sens :</a:t>
            </a:r>
          </a:p>
          <a:p>
            <a:pPr algn="just"/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la matière (la gouache, la peinture à l'huile, etc.) ;</a:t>
            </a:r>
          </a:p>
          <a:p>
            <a:pPr algn="just"/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la pratique, consistant à appliquer une 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2" tooltip="Couleur"/>
              </a:rPr>
              <a:t>couleur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sur une surface telle que le 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3" tooltip="Papier"/>
              </a:rPr>
              <a:t>papier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la 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4" tooltip="Toile (peinture)"/>
              </a:rPr>
              <a:t>toile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le 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5" tooltip="Bois"/>
              </a:rPr>
              <a:t>bois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le 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6" tooltip="Verre"/>
              </a:rPr>
              <a:t>verre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le 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7" tooltip="Béton"/>
              </a:rPr>
              <a:t>béton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et bien d'autres subjectiles (supports). Dans un sens artistique, le terme « peinture » signifie l'association de cette pratique avec le 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  <a:hlinkClick r:id="rId8" tooltip="Dessin"/>
              </a:rPr>
              <a:t>dessin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, c'est-à-dire qu'il intègre des considérations esthétiques.</a:t>
            </a:r>
          </a:p>
          <a:p>
            <a:pPr algn="just"/>
            <a:endParaRPr lang="ru-RU" sz="3600" b="1" i="1" dirty="0">
              <a:cs typeface="Aparajit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60648"/>
            <a:ext cx="350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</a:rPr>
              <a:t>La peinture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quarelle" pitchFamily="66" charset="-5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</a:rPr>
              <a:t>L’audition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quarelle" pitchFamily="66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sz="3600" b="1" i="1" dirty="0" err="1" smtClean="0">
                <a:solidFill>
                  <a:srgbClr val="C00000"/>
                </a:solidFill>
                <a:cs typeface="Aparajita" pitchFamily="34" charset="0"/>
              </a:rPr>
              <a:t>Répondez</a:t>
            </a:r>
            <a:r>
              <a:rPr lang="ru-RU" sz="3600" b="1" i="1" dirty="0" smtClean="0">
                <a:solidFill>
                  <a:srgbClr val="C00000"/>
                </a:solidFill>
                <a:cs typeface="Aparajita" pitchFamily="34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cs typeface="Aparajita" pitchFamily="34" charset="0"/>
              </a:rPr>
              <a:t>aux</a:t>
            </a:r>
            <a:r>
              <a:rPr lang="ru-RU" sz="3600" b="1" i="1" dirty="0" smtClean="0">
                <a:solidFill>
                  <a:srgbClr val="C00000"/>
                </a:solidFill>
                <a:cs typeface="Aparajita" pitchFamily="34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cs typeface="Aparajita" pitchFamily="34" charset="0"/>
              </a:rPr>
              <a:t>questions</a:t>
            </a:r>
            <a:r>
              <a:rPr lang="fr-FR" sz="3600" b="1" i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:</a:t>
            </a:r>
            <a:endParaRPr lang="ru-RU" sz="3600" b="1" i="1" dirty="0" smtClean="0">
              <a:solidFill>
                <a:srgbClr val="C00000"/>
              </a:solidFill>
              <a:cs typeface="Aparajita" pitchFamily="34" charset="0"/>
            </a:endParaRPr>
          </a:p>
          <a:p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a. Qui sont les deux modèles?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cs typeface="Aparajita" pitchFamily="34" charset="0"/>
            </a:endParaRPr>
          </a:p>
          <a:p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b. Dans le Tableau I, qu'est-ce qui intéresse plus le peintre, le paysage ou le personnage?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cs typeface="Aparajita" pitchFamily="34" charset="0"/>
            </a:endParaRPr>
          </a:p>
          <a:p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c. Dans le Tableau II, qu'est-ce qui accentue la luminosité du personnage?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cs typeface="Aparajita" pitchFamily="34" charset="0"/>
            </a:endParaRPr>
          </a:p>
          <a:p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d. Pouvez-vous citer un autre tableau de chacun de ces deux peintres?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cs typeface="Aparajita" pitchFamily="34" charset="0"/>
            </a:endParaRPr>
          </a:p>
          <a:p>
            <a:endParaRPr lang="ru-RU" sz="3600" i="1" dirty="0" smtClean="0">
              <a:cs typeface="Aparajit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320480" cy="5308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257675" cy="570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Пампус\Desktop\euy14f2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17646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574654" cy="494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648" y="332656"/>
            <a:ext cx="6192688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  <a:cs typeface="Aparajita" pitchFamily="34" charset="0"/>
              </a:rPr>
              <a:t>Pere</a:t>
            </a:r>
            <a:r>
              <a:rPr lang="en-US" sz="8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  <a:cs typeface="Aparajita" pitchFamily="34" charset="0"/>
              </a:rPr>
              <a:t> de </a:t>
            </a:r>
            <a:r>
              <a:rPr lang="en-US" sz="80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quarelle" pitchFamily="66" charset="-52"/>
                <a:cs typeface="Aparajita" pitchFamily="34" charset="0"/>
              </a:rPr>
              <a:t>l'Impressionnisme</a:t>
            </a:r>
            <a:endParaRPr lang="ru-RU" sz="6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quarelle" pitchFamily="66" charset="-52"/>
              <a:cs typeface="Aparajita" pitchFamily="34" charset="0"/>
            </a:endParaRPr>
          </a:p>
        </p:txBody>
      </p:sp>
      <p:pic>
        <p:nvPicPr>
          <p:cNvPr id="28675" name="Picture 3" descr="mo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68300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00113" y="3860800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 rot="10800000" flipV="1">
            <a:off x="251520" y="1164134"/>
            <a:ext cx="48656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Monet est reconnu comme un des créateurs de l'impressionnisme, le plus convaincu et le plus constant des peintres impressionnistes, en même temps que le chef de file du mouvement impressionniste.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cs typeface="Aparajita" pitchFamily="34" charset="0"/>
            </a:endParaRPr>
          </a:p>
          <a:p>
            <a:pPr algn="ctr"/>
            <a:r>
              <a:rPr lang="fr-CA" sz="2800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Claude </a:t>
            </a:r>
            <a:r>
              <a:rPr lang="fr-CA" sz="2800" b="1" dirty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Monet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est né</a:t>
            </a:r>
            <a:r>
              <a:rPr lang="fr-CA" sz="2800" b="1" dirty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à Paris le 14 Novembre 1840 mais toutes ses impressions d'enfant et d'adolescent sont liées à la ville du Havre où sa famille a déménagé vers 1845. Son père y tenait un commerce d'articles coloniaux.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hlinkClick r:id="rId2"/>
              </a:rPr>
              <a:t>http://www.musee-orsay.fr/fr/collections/bienvenue.html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    http://www.musee-orangerie.fr/homes/home_id24798_u1l2.htm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228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L’audition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Юленька</dc:creator>
  <cp:lastModifiedBy>Назарова</cp:lastModifiedBy>
  <cp:revision>32</cp:revision>
  <dcterms:created xsi:type="dcterms:W3CDTF">2012-05-21T12:26:36Z</dcterms:created>
  <dcterms:modified xsi:type="dcterms:W3CDTF">2012-12-17T12:38:16Z</dcterms:modified>
</cp:coreProperties>
</file>