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6" r:id="rId7"/>
    <p:sldId id="260" r:id="rId8"/>
    <p:sldId id="265" r:id="rId9"/>
    <p:sldId id="264" r:id="rId10"/>
    <p:sldId id="261" r:id="rId11"/>
    <p:sldId id="270" r:id="rId12"/>
    <p:sldId id="267" r:id="rId13"/>
    <p:sldId id="262" r:id="rId14"/>
    <p:sldId id="263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132"/>
    <a:srgbClr val="2676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>
      <p:cViewPr varScale="1">
        <p:scale>
          <a:sx n="78" d="100"/>
          <a:sy n="7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147002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Степени сравнения прилагательных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5406" y="4081470"/>
            <a:ext cx="6400800" cy="17526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Учитель английского языка МКОУ СОШ №1 г. Лиски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Железняк Г. В.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email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43808" y="780085"/>
            <a:ext cx="5508896" cy="4590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67626"/>
                </a:solidFill>
              </a:rPr>
              <a:t>Заполни таблицу</a:t>
            </a:r>
            <a:endParaRPr lang="ru-RU" sz="3200" b="1" dirty="0">
              <a:solidFill>
                <a:srgbClr val="26762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9446932"/>
              </p:ext>
            </p:extLst>
          </p:nvPr>
        </p:nvGraphicFramePr>
        <p:xfrm>
          <a:off x="323528" y="2060848"/>
          <a:ext cx="8568954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6318"/>
                <a:gridCol w="2856318"/>
                <a:gridCol w="2856318"/>
              </a:tblGrid>
              <a:tr h="327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Положительная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Сравнительная степень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Превосходная степень</a:t>
                      </a:r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Big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Bigger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biggest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Happy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Happier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happiest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Tall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Taller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</a:t>
                      </a:r>
                      <a:r>
                        <a:rPr lang="en-US" sz="2200" baseline="0" dirty="0" smtClean="0"/>
                        <a:t> tallest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Cold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Colder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coldest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Nice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Nicer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nicest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Interesting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More</a:t>
                      </a:r>
                      <a:r>
                        <a:rPr lang="en-US" sz="2200" baseline="0" dirty="0" smtClean="0"/>
                        <a:t> interesting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</a:t>
                      </a:r>
                      <a:r>
                        <a:rPr lang="en-US" sz="2200" baseline="0" dirty="0" smtClean="0"/>
                        <a:t> most interesting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Slim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Slimmer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slimmest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Sunny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Sunnier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sunniest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Beautiful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More beautiful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most beautiful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0396"/>
            <a:ext cx="2037580" cy="1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3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0396"/>
            <a:ext cx="2037580" cy="161842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05124" y="229809"/>
            <a:ext cx="6638876" cy="19288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67626"/>
                </a:solidFill>
              </a:rPr>
              <a:t>При сравнении степени качества одного предмета со степенью качества другого употребляется союз </a:t>
            </a:r>
            <a:r>
              <a:rPr lang="en-US" sz="3200" b="1" dirty="0" smtClean="0">
                <a:solidFill>
                  <a:srgbClr val="FF0000"/>
                </a:solidFill>
              </a:rPr>
              <a:t>than</a:t>
            </a:r>
            <a:r>
              <a:rPr lang="en-US" sz="3200" b="1" dirty="0" smtClean="0">
                <a:solidFill>
                  <a:srgbClr val="267626"/>
                </a:solidFill>
              </a:rPr>
              <a:t> (</a:t>
            </a:r>
            <a:r>
              <a:rPr lang="ru-RU" sz="3200" b="1" dirty="0" smtClean="0">
                <a:solidFill>
                  <a:srgbClr val="267626"/>
                </a:solidFill>
              </a:rPr>
              <a:t>чем)</a:t>
            </a:r>
            <a:endParaRPr lang="ru-RU" sz="3200" b="1" dirty="0">
              <a:solidFill>
                <a:srgbClr val="26762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85567"/>
            <a:ext cx="3312368" cy="2562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129" y="5542544"/>
            <a:ext cx="3916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cat is smaller </a:t>
            </a:r>
            <a:r>
              <a:rPr lang="en-US" sz="2000" dirty="0" smtClean="0">
                <a:solidFill>
                  <a:srgbClr val="FF0000"/>
                </a:solidFill>
              </a:rPr>
              <a:t>than</a:t>
            </a:r>
            <a:r>
              <a:rPr lang="en-US" sz="2000" dirty="0" smtClean="0"/>
              <a:t> the elephant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26958" y="5542544"/>
            <a:ext cx="3802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elephant is bigger </a:t>
            </a:r>
            <a:r>
              <a:rPr lang="en-US" sz="2000" dirty="0" smtClean="0">
                <a:solidFill>
                  <a:srgbClr val="FF0000"/>
                </a:solidFill>
              </a:rPr>
              <a:t>than</a:t>
            </a:r>
            <a:r>
              <a:rPr lang="en-US" sz="2000" dirty="0" smtClean="0"/>
              <a:t> the cat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889" y="3495905"/>
            <a:ext cx="1404093" cy="16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36" y="1960372"/>
            <a:ext cx="2667372" cy="1295581"/>
          </a:xfrm>
          <a:ln w="19050">
            <a:solidFill>
              <a:srgbClr val="26762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210" y="1941319"/>
            <a:ext cx="2610214" cy="1333686"/>
          </a:xfrm>
          <a:prstGeom prst="rect">
            <a:avLst/>
          </a:prstGeom>
          <a:ln w="19050">
            <a:solidFill>
              <a:srgbClr val="2B713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36" y="4509120"/>
            <a:ext cx="2676899" cy="1362265"/>
          </a:xfrm>
          <a:prstGeom prst="rect">
            <a:avLst/>
          </a:prstGeom>
          <a:ln w="19050">
            <a:solidFill>
              <a:srgbClr val="2B713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394" y="4509119"/>
            <a:ext cx="2657846" cy="1362265"/>
          </a:xfrm>
          <a:prstGeom prst="rect">
            <a:avLst/>
          </a:prstGeom>
          <a:ln w="19050">
            <a:solidFill>
              <a:srgbClr val="26762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93408"/>
            <a:ext cx="2714286" cy="3085714"/>
          </a:xfrm>
          <a:prstGeom prst="rect">
            <a:avLst/>
          </a:prstGeom>
          <a:ln w="28575">
            <a:solidFill>
              <a:srgbClr val="267626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473" y="4509119"/>
            <a:ext cx="2638793" cy="1352739"/>
          </a:xfrm>
          <a:prstGeom prst="rect">
            <a:avLst/>
          </a:prstGeom>
          <a:ln w="19050">
            <a:solidFill>
              <a:srgbClr val="2B7132"/>
            </a:solidFill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6436" y="801143"/>
            <a:ext cx="5655988" cy="4590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67626"/>
                </a:solidFill>
              </a:rPr>
              <a:t>Answer the questions</a:t>
            </a:r>
            <a:endParaRPr lang="ru-RU" sz="3200" b="1" dirty="0">
              <a:solidFill>
                <a:srgbClr val="26762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436" y="3275005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stronger?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22210" y="3275005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smaller?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308771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taller?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6436" y="5871385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cleaner?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93631" y="5871385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is shorter?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3" y="5861858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is colder?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8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922" y="789981"/>
            <a:ext cx="2781688" cy="1609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283" y="789981"/>
            <a:ext cx="2781688" cy="160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11" y="2780928"/>
            <a:ext cx="2753109" cy="1590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809" y="2771401"/>
            <a:ext cx="2772162" cy="1609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11" y="4740146"/>
            <a:ext cx="2772162" cy="1581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630" y="4740146"/>
            <a:ext cx="2762636" cy="16004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913" y="1843168"/>
            <a:ext cx="2743583" cy="1609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521" y="3930408"/>
            <a:ext cx="2772162" cy="1619476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135934"/>
            <a:ext cx="9144000" cy="4590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67626"/>
                </a:solidFill>
              </a:rPr>
              <a:t>Look at the pictures and say: Which one is happier?</a:t>
            </a:r>
            <a:endParaRPr lang="ru-RU" sz="3200" b="1" dirty="0">
              <a:solidFill>
                <a:srgbClr val="2676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252" y="4370814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house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55630" y="2389394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cage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72610" y="1416628"/>
            <a:ext cx="38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59279" y="3385372"/>
            <a:ext cx="38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974569" y="5346165"/>
            <a:ext cx="38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48809" y="4370814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yard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90922" y="2419980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tree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4252" y="6342708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Africa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339283" y="6342708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zoo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303913" y="1480764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hot summer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03816" y="5549884"/>
            <a:ext cx="266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cold winter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445992" y="3515324"/>
            <a:ext cx="38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6471" y="324851"/>
            <a:ext cx="6798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If you're happy and you know it, clap your hands.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clap your hands.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And you really want to show it,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clap your hands.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4548" y="1913914"/>
            <a:ext cx="6798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If you're happy and you know it, </a:t>
            </a:r>
            <a:r>
              <a:rPr lang="en-US" sz="2000" dirty="0" smtClean="0">
                <a:solidFill>
                  <a:srgbClr val="002060"/>
                </a:solidFill>
              </a:rPr>
              <a:t>stamp </a:t>
            </a:r>
            <a:r>
              <a:rPr lang="en-US" sz="2000" dirty="0">
                <a:solidFill>
                  <a:srgbClr val="002060"/>
                </a:solidFill>
              </a:rPr>
              <a:t>your feet.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</a:t>
            </a:r>
            <a:r>
              <a:rPr lang="en-US" sz="2000" dirty="0" smtClean="0">
                <a:solidFill>
                  <a:srgbClr val="002060"/>
                </a:solidFill>
              </a:rPr>
              <a:t>stamp </a:t>
            </a:r>
            <a:r>
              <a:rPr lang="en-US" sz="2000" dirty="0">
                <a:solidFill>
                  <a:srgbClr val="002060"/>
                </a:solidFill>
              </a:rPr>
              <a:t>your feet.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And you really want to show it,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</a:t>
            </a:r>
            <a:r>
              <a:rPr lang="en-US" sz="2000">
                <a:solidFill>
                  <a:srgbClr val="002060"/>
                </a:solidFill>
              </a:rPr>
              <a:t>, </a:t>
            </a:r>
            <a:r>
              <a:rPr lang="en-US" sz="2000" smtClean="0">
                <a:solidFill>
                  <a:srgbClr val="002060"/>
                </a:solidFill>
              </a:rPr>
              <a:t>stamp </a:t>
            </a:r>
            <a:r>
              <a:rPr lang="en-US" sz="2000" dirty="0">
                <a:solidFill>
                  <a:srgbClr val="002060"/>
                </a:solidFill>
              </a:rPr>
              <a:t>your feet.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471" y="3499646"/>
            <a:ext cx="6798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If you're happy and you know it, slap your knees.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slap your knees.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And you really want to show it,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slap your knees.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503" y="5088709"/>
            <a:ext cx="6798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If you're happy and you know it, click your fingers.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click your fingers.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And you really want to show it,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If you're happy and you know it, click your fingers.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23" y="1852519"/>
            <a:ext cx="2244125" cy="12678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320848"/>
            <a:ext cx="859160" cy="8591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168245"/>
            <a:ext cx="1728192" cy="976379"/>
          </a:xfrm>
          <a:prstGeom prst="rect">
            <a:avLst/>
          </a:prstGeom>
        </p:spPr>
      </p:pic>
      <p:pic>
        <p:nvPicPr>
          <p:cNvPr id="2" name="If you are happy and you know it - If you are happy......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21870" y="24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1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1470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Good luck!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email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41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285860"/>
            <a:ext cx="5486400" cy="3571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B7132"/>
                </a:solidFill>
              </a:rPr>
              <a:t>Прилагательные:</a:t>
            </a:r>
            <a:endParaRPr lang="ru-RU" sz="3200" dirty="0">
              <a:solidFill>
                <a:srgbClr val="2B713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7663229"/>
              </p:ext>
            </p:extLst>
          </p:nvPr>
        </p:nvGraphicFramePr>
        <p:xfrm>
          <a:off x="323528" y="3068960"/>
          <a:ext cx="849694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520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Односложные </a:t>
                      </a:r>
                    </a:p>
                    <a:p>
                      <a:pPr algn="ctr"/>
                      <a:r>
                        <a:rPr lang="ru-RU" sz="2200" dirty="0" smtClean="0"/>
                        <a:t>(один слог)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Двусложные </a:t>
                      </a:r>
                    </a:p>
                    <a:p>
                      <a:pPr algn="ctr"/>
                      <a:r>
                        <a:rPr lang="ru-RU" sz="2200" dirty="0" smtClean="0"/>
                        <a:t>(два слога)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Многосложные (более двух слогов)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c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nt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200" dirty="0" smtClean="0"/>
                        <a:t>r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200" dirty="0" smtClean="0"/>
                        <a:t>st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ng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200" dirty="0" smtClean="0"/>
                        <a:t>t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200" dirty="0" smtClean="0"/>
                        <a:t>pp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200" dirty="0" smtClean="0"/>
                        <a:t>p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200" dirty="0" smtClean="0"/>
                        <a:t>l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200" dirty="0" smtClean="0"/>
                        <a:t>r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Sl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m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200" dirty="0" smtClean="0"/>
                        <a:t>nn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eau</a:t>
                      </a:r>
                      <a:r>
                        <a:rPr lang="en-US" sz="2200" dirty="0" smtClean="0"/>
                        <a:t>t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f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200" dirty="0" smtClean="0"/>
                        <a:t>l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200" dirty="0" smtClean="0"/>
                        <a:t>ll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200" dirty="0" smtClean="0"/>
                        <a:t>nn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200" dirty="0" smtClean="0"/>
                        <a:t>nd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200" dirty="0" smtClean="0"/>
                        <a:t>rf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200" dirty="0" smtClean="0"/>
                        <a:t>l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200" dirty="0" smtClean="0"/>
                        <a:t>d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Sn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200" dirty="0" smtClean="0"/>
                        <a:t>w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200" dirty="0" smtClean="0"/>
                        <a:t>mf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200" dirty="0" smtClean="0"/>
                        <a:t>rt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200" dirty="0" smtClean="0"/>
                        <a:t>bl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55244"/>
            <a:ext cx="2037580" cy="161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316034"/>
            <a:ext cx="6048672" cy="2968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2B7132"/>
                </a:solidFill>
              </a:rPr>
              <a:t>Степени сравнения прилагательных</a:t>
            </a:r>
            <a:endParaRPr lang="ru-RU" sz="3200" b="1" dirty="0">
              <a:solidFill>
                <a:srgbClr val="2B713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76719" y="2852936"/>
            <a:ext cx="2549646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9470" y="2852936"/>
            <a:ext cx="2549646" cy="1584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24763" y="4317776"/>
            <a:ext cx="2549646" cy="1584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02179" y="3284984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Положительная степень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55470" y="4725144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Сравнительная степень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07426" y="3260303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Превосходная степень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922100" y="1948421"/>
            <a:ext cx="234666" cy="11904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184831" y="1851323"/>
            <a:ext cx="266711" cy="952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665742" y="1948421"/>
            <a:ext cx="626544" cy="7578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06823"/>
            <a:ext cx="2037580" cy="1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70" y="1025740"/>
            <a:ext cx="5508896" cy="8774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67626"/>
                </a:solidFill>
              </a:rPr>
              <a:t>Односложные и двусложные прилагательные</a:t>
            </a:r>
            <a:endParaRPr lang="ru-RU" sz="3200" b="1" dirty="0">
              <a:solidFill>
                <a:srgbClr val="26762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9854495"/>
              </p:ext>
            </p:extLst>
          </p:nvPr>
        </p:nvGraphicFramePr>
        <p:xfrm>
          <a:off x="251520" y="2708920"/>
          <a:ext cx="8640960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Положительная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Сравнительная 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Превосходная степень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Small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Nic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Cold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Fat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Happ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Funn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55244"/>
            <a:ext cx="2037580" cy="1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7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970" y="1025740"/>
            <a:ext cx="5508896" cy="8774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67626"/>
                </a:solidFill>
              </a:rPr>
              <a:t>Односложные и двусложные прилагательные</a:t>
            </a:r>
            <a:endParaRPr lang="ru-RU" sz="3200" b="1" dirty="0">
              <a:solidFill>
                <a:srgbClr val="26762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20" y="2708920"/>
          <a:ext cx="8640960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Положительная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Сравнительная 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Превосходная степень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Small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Smaller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smallest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Nic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Nicer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nic</a:t>
                      </a:r>
                      <a:r>
                        <a:rPr lang="en-US" sz="2200" u="none" dirty="0" smtClean="0"/>
                        <a:t>e</a:t>
                      </a:r>
                      <a:r>
                        <a:rPr lang="en-US" sz="2200" dirty="0" smtClean="0"/>
                        <a:t>st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Cold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Colder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coldest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gg</a:t>
                      </a:r>
                      <a:r>
                        <a:rPr lang="en-US" sz="2200" dirty="0" smtClean="0"/>
                        <a:t>er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bi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gg</a:t>
                      </a:r>
                      <a:r>
                        <a:rPr lang="en-US" sz="2200" dirty="0" smtClean="0"/>
                        <a:t>est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Fat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tt</a:t>
                      </a:r>
                      <a:r>
                        <a:rPr lang="en-US" sz="2200" dirty="0" smtClean="0"/>
                        <a:t>er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fa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tt</a:t>
                      </a:r>
                      <a:r>
                        <a:rPr lang="en-US" sz="2200" dirty="0" smtClean="0"/>
                        <a:t>est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Happ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Happ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er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happ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est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Funn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ru-RU" sz="22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Funn</a:t>
                      </a:r>
                      <a:r>
                        <a:rPr lang="en-US" sz="22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dirty="0" smtClean="0"/>
                        <a:t>er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</a:t>
                      </a:r>
                      <a:r>
                        <a:rPr lang="en-US" sz="2200" baseline="0" dirty="0" smtClean="0"/>
                        <a:t> funn</a:t>
                      </a:r>
                      <a:r>
                        <a:rPr lang="en-US" sz="2200" u="sng" baseline="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200" baseline="0" dirty="0" smtClean="0"/>
                        <a:t>est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55244"/>
            <a:ext cx="2037580" cy="1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3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613" y="1025740"/>
            <a:ext cx="5508896" cy="8774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67626"/>
                </a:solidFill>
              </a:rPr>
              <a:t>Многосложные прилагательные</a:t>
            </a:r>
            <a:endParaRPr lang="ru-RU" sz="3200" b="1" dirty="0">
              <a:solidFill>
                <a:srgbClr val="26762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9769109"/>
              </p:ext>
            </p:extLst>
          </p:nvPr>
        </p:nvGraphicFramePr>
        <p:xfrm>
          <a:off x="323528" y="2924944"/>
          <a:ext cx="8496945" cy="3354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2315"/>
                <a:gridCol w="2832315"/>
                <a:gridCol w="283231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Положительная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Сравнительная 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Превосходная степень</a:t>
                      </a:r>
                      <a:endParaRPr lang="ru-RU" sz="2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Interesting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Popular</a:t>
                      </a:r>
                      <a:endParaRPr lang="ru-RU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Beautiful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Comfortable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Useful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u="none" dirty="0" smtClean="0"/>
                        <a:t>Wonderful</a:t>
                      </a:r>
                      <a:endParaRPr lang="ru-RU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55244"/>
            <a:ext cx="2037580" cy="1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613" y="1025740"/>
            <a:ext cx="5508896" cy="8774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67626"/>
                </a:solidFill>
              </a:rPr>
              <a:t>Многосложные прилагательные</a:t>
            </a:r>
            <a:endParaRPr lang="ru-RU" sz="3200" b="1" dirty="0">
              <a:solidFill>
                <a:srgbClr val="26762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23528" y="2924944"/>
          <a:ext cx="8496945" cy="3354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2315"/>
                <a:gridCol w="2832315"/>
                <a:gridCol w="283231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Положительная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Сравнительная 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Превосходная степень</a:t>
                      </a:r>
                      <a:endParaRPr lang="ru-RU" sz="2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Interesting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More interesting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most interesting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Popular</a:t>
                      </a:r>
                      <a:endParaRPr lang="ru-RU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More popular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most popular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Beautiful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More</a:t>
                      </a:r>
                      <a:r>
                        <a:rPr lang="en-US" sz="2200" baseline="0" dirty="0" smtClean="0"/>
                        <a:t> beautiful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most beautiful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Comfortable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More</a:t>
                      </a:r>
                      <a:r>
                        <a:rPr lang="en-US" sz="2200" baseline="0" dirty="0" smtClean="0"/>
                        <a:t> comfortable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most comfortable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Useful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More</a:t>
                      </a:r>
                      <a:r>
                        <a:rPr lang="en-US" sz="2200" baseline="0" dirty="0" smtClean="0"/>
                        <a:t> useful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most useful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u="none" dirty="0" smtClean="0"/>
                        <a:t>Wonderful</a:t>
                      </a:r>
                      <a:endParaRPr lang="ru-RU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More wonderful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</a:t>
                      </a:r>
                      <a:r>
                        <a:rPr lang="en-US" sz="2200" baseline="0" dirty="0" smtClean="0"/>
                        <a:t> most wonderful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55244"/>
            <a:ext cx="2037580" cy="1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0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44034" y="780085"/>
            <a:ext cx="5708670" cy="4590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67626"/>
                </a:solidFill>
              </a:rPr>
              <a:t>Прилагательные – исключения</a:t>
            </a:r>
            <a:endParaRPr lang="ru-RU" sz="3200" b="1" dirty="0">
              <a:solidFill>
                <a:srgbClr val="26762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3083223"/>
              </p:ext>
            </p:extLst>
          </p:nvPr>
        </p:nvGraphicFramePr>
        <p:xfrm>
          <a:off x="395537" y="2556138"/>
          <a:ext cx="8424933" cy="353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1"/>
                <a:gridCol w="2808311"/>
                <a:gridCol w="2808311"/>
              </a:tblGrid>
              <a:tr h="81127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Положительная</a:t>
                      </a:r>
                      <a:r>
                        <a:rPr lang="ru-RU" sz="2200" baseline="0" dirty="0" smtClean="0"/>
                        <a:t> 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Сравнительная 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Превосходная степень</a:t>
                      </a:r>
                      <a:endParaRPr lang="ru-RU" sz="2200" dirty="0"/>
                    </a:p>
                  </a:txBody>
                  <a:tcPr/>
                </a:tc>
              </a:tr>
              <a:tr h="454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Good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Better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best</a:t>
                      </a:r>
                      <a:endParaRPr lang="ru-RU" sz="2200" dirty="0"/>
                    </a:p>
                  </a:txBody>
                  <a:tcPr/>
                </a:tc>
              </a:tr>
              <a:tr h="454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Bad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Worse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worst</a:t>
                      </a:r>
                      <a:endParaRPr lang="ru-RU" sz="2200" dirty="0"/>
                    </a:p>
                  </a:txBody>
                  <a:tcPr/>
                </a:tc>
              </a:tr>
              <a:tr h="454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Many/Much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More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most</a:t>
                      </a:r>
                      <a:endParaRPr lang="ru-RU" sz="2200" dirty="0"/>
                    </a:p>
                  </a:txBody>
                  <a:tcPr/>
                </a:tc>
              </a:tr>
              <a:tr h="454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Little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Less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least</a:t>
                      </a:r>
                      <a:endParaRPr lang="ru-RU" sz="2200" dirty="0"/>
                    </a:p>
                  </a:txBody>
                  <a:tcPr/>
                </a:tc>
              </a:tr>
              <a:tr h="454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Well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Better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best</a:t>
                      </a:r>
                      <a:endParaRPr lang="ru-RU" sz="2200" dirty="0"/>
                    </a:p>
                  </a:txBody>
                  <a:tcPr/>
                </a:tc>
              </a:tr>
              <a:tr h="4543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Farther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The farthest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0396"/>
            <a:ext cx="2037580" cy="1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3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43808" y="780085"/>
            <a:ext cx="5508896" cy="4590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67626"/>
                </a:solidFill>
              </a:rPr>
              <a:t>Заполни таблицу</a:t>
            </a:r>
            <a:endParaRPr lang="ru-RU" sz="3200" b="1" dirty="0">
              <a:solidFill>
                <a:srgbClr val="26762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4743616"/>
              </p:ext>
            </p:extLst>
          </p:nvPr>
        </p:nvGraphicFramePr>
        <p:xfrm>
          <a:off x="323528" y="2060848"/>
          <a:ext cx="8568954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6318"/>
                <a:gridCol w="2856318"/>
                <a:gridCol w="2856318"/>
              </a:tblGrid>
              <a:tr h="327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Положительная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степень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Сравнительная степень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Превосходная степень</a:t>
                      </a:r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Big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biggest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Happy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Happier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Taller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</a:t>
                      </a:r>
                      <a:r>
                        <a:rPr lang="en-US" sz="2200" baseline="0" dirty="0" smtClean="0"/>
                        <a:t> tallest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Cold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coldest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Nice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Nicer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Interesting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</a:t>
                      </a:r>
                      <a:r>
                        <a:rPr lang="en-US" sz="2200" baseline="0" dirty="0" smtClean="0"/>
                        <a:t> most interesting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Slimmer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Sunny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The sunniest</a:t>
                      </a:r>
                      <a:endParaRPr lang="ru-RU" sz="2200" dirty="0"/>
                    </a:p>
                  </a:txBody>
                  <a:tcPr/>
                </a:tc>
              </a:tr>
              <a:tr h="403761"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More beautiful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0396"/>
            <a:ext cx="2037580" cy="16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6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божьими коровками</Template>
  <TotalTime>245</TotalTime>
  <Words>592</Words>
  <Application>Microsoft Office PowerPoint</Application>
  <PresentationFormat>Экран (4:3)</PresentationFormat>
  <Paragraphs>208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Степени сравнения прилагательных</vt:lpstr>
      <vt:lpstr>Прилагательные:</vt:lpstr>
      <vt:lpstr>Степени сравнения прилагательных</vt:lpstr>
      <vt:lpstr>Односложные и двусложные прилагательные</vt:lpstr>
      <vt:lpstr>Односложные и двусложные прилагательные</vt:lpstr>
      <vt:lpstr>Многосложные прилагательные</vt:lpstr>
      <vt:lpstr>Многосложные прилагательные</vt:lpstr>
      <vt:lpstr>Прилагательные – исключения</vt:lpstr>
      <vt:lpstr>Заполни таблицу</vt:lpstr>
      <vt:lpstr>Заполни таблицу</vt:lpstr>
      <vt:lpstr>При сравнении степени качества одного предмета со степенью качества другого употребляется союз than (чем)</vt:lpstr>
      <vt:lpstr>Answer the questions</vt:lpstr>
      <vt:lpstr>Look at the pictures and say: Which one is happier?</vt:lpstr>
      <vt:lpstr>Слайд 14</vt:lpstr>
      <vt:lpstr>Good luck!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Степени сравнения прилагательных</dc:title>
  <dc:creator>Admin</dc:creator>
  <cp:keywords/>
  <cp:lastModifiedBy>Tata</cp:lastModifiedBy>
  <cp:revision>24</cp:revision>
  <dcterms:created xsi:type="dcterms:W3CDTF">2013-01-06T21:09:47Z</dcterms:created>
  <dcterms:modified xsi:type="dcterms:W3CDTF">2013-03-09T13:41:30Z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