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81" r:id="rId2"/>
    <p:sldId id="271" r:id="rId3"/>
    <p:sldId id="275" r:id="rId4"/>
    <p:sldId id="256" r:id="rId5"/>
    <p:sldId id="260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74" r:id="rId17"/>
    <p:sldId id="273" r:id="rId18"/>
    <p:sldId id="272" r:id="rId19"/>
    <p:sldId id="276" r:id="rId20"/>
    <p:sldId id="277" r:id="rId21"/>
    <p:sldId id="278" r:id="rId22"/>
    <p:sldId id="279" r:id="rId23"/>
    <p:sldId id="280" r:id="rId24"/>
    <p:sldId id="269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6D9B-C0E3-444E-AC80-AF2CD27DB745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0ED712-03A9-48B0-9A9D-6FAE27D4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6D9B-C0E3-444E-AC80-AF2CD27DB745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D712-03A9-48B0-9A9D-6FAE27D4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6D9B-C0E3-444E-AC80-AF2CD27DB745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D712-03A9-48B0-9A9D-6FAE27D4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6D9B-C0E3-444E-AC80-AF2CD27DB745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0ED712-03A9-48B0-9A9D-6FAE27D4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6D9B-C0E3-444E-AC80-AF2CD27DB745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D712-03A9-48B0-9A9D-6FAE27D4D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6D9B-C0E3-444E-AC80-AF2CD27DB745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D712-03A9-48B0-9A9D-6FAE27D4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6D9B-C0E3-444E-AC80-AF2CD27DB745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0ED712-03A9-48B0-9A9D-6FAE27D4D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6D9B-C0E3-444E-AC80-AF2CD27DB745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D712-03A9-48B0-9A9D-6FAE27D4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6D9B-C0E3-444E-AC80-AF2CD27DB745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D712-03A9-48B0-9A9D-6FAE27D4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6D9B-C0E3-444E-AC80-AF2CD27DB745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D712-03A9-48B0-9A9D-6FAE27D4D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6D9B-C0E3-444E-AC80-AF2CD27DB745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D712-03A9-48B0-9A9D-6FAE27D4D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E46D9B-C0E3-444E-AC80-AF2CD27DB745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0ED712-03A9-48B0-9A9D-6FAE27D4D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 advClick="0">
    <p:dissolv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Шишканова</a:t>
            </a:r>
            <a:r>
              <a:rPr lang="ru-RU" dirty="0" smtClean="0"/>
              <a:t> </a:t>
            </a:r>
            <a:r>
              <a:rPr lang="ru-RU" dirty="0" smtClean="0"/>
              <a:t>Юлия </a:t>
            </a:r>
            <a:r>
              <a:rPr lang="ru-RU" dirty="0" smtClean="0"/>
              <a:t>Александровна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smtClean="0"/>
              <a:t>240-680-938)</a:t>
            </a:r>
          </a:p>
          <a:p>
            <a:pPr>
              <a:buNone/>
            </a:pPr>
            <a:r>
              <a:rPr lang="ru-RU" dirty="0" smtClean="0"/>
              <a:t>	Кудашева </a:t>
            </a:r>
            <a:r>
              <a:rPr lang="ru-RU" dirty="0" smtClean="0"/>
              <a:t>Екатерина Александровна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smtClean="0"/>
              <a:t>265-254-973)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>
    <p:dissolv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610600" cy="88265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Пасхальные обычаи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01" y="5301208"/>
            <a:ext cx="4290556" cy="6397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Праздничный стол – крашеные яйца, кулич и творожная пасха.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47953" y="5157192"/>
            <a:ext cx="4292241" cy="6397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Детская забава – катание яиц 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асха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23528" y="1988840"/>
            <a:ext cx="3932594" cy="2499530"/>
          </a:xfrm>
        </p:spPr>
      </p:pic>
      <p:pic>
        <p:nvPicPr>
          <p:cNvPr id="8" name="Содержимое 7" descr="пасха 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32040" y="1988840"/>
            <a:ext cx="3611288" cy="264240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037" y="188640"/>
            <a:ext cx="8610600" cy="88265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Святая Троица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085184"/>
            <a:ext cx="8329642" cy="15001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Троице вся семья старалась украсить дом цветами, ветками берез и  свежей травой.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_1dc7c_adfd4a6c_XL.jpe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081" r="-18081"/>
          <a:stretch>
            <a:fillRect/>
          </a:stretch>
        </p:blipFill>
        <p:spPr/>
      </p:pic>
      <p:pic>
        <p:nvPicPr>
          <p:cNvPr id="11" name="Содержимое 10" descr="troitsa_3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08" b="1010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/>
          <a:lstStyle/>
          <a:p>
            <a:r>
              <a:rPr lang="en-US" dirty="0" smtClean="0"/>
              <a:t>          </a:t>
            </a:r>
            <a:r>
              <a:rPr lang="ru-RU" dirty="0" smtClean="0"/>
              <a:t>Праздничные гулянья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8115328" cy="12858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Традиционно этот праздник отмечался коллективно, всем селом, с особым размахом. Девушки плели венки, молодёжь вела хороводы и пела русские песни.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becca8a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0" r="10130"/>
          <a:stretch>
            <a:fillRect/>
          </a:stretch>
        </p:blipFill>
        <p:spPr>
          <a:xfrm>
            <a:off x="251520" y="2636912"/>
            <a:ext cx="4290556" cy="3941763"/>
          </a:xfrm>
        </p:spPr>
      </p:pic>
      <p:pic>
        <p:nvPicPr>
          <p:cNvPr id="11" name="Содержимое 10" descr="0b1856e6aa9e492113326a83bcbbf843.gi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2" r="12332"/>
          <a:stretch>
            <a:fillRect/>
          </a:stretch>
        </p:blipFill>
        <p:spPr>
          <a:xfrm>
            <a:off x="4644008" y="2708920"/>
            <a:ext cx="4288536" cy="39417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10600" cy="8826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Преображение. Яблочный Спас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013176"/>
            <a:ext cx="8258204" cy="150019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Все, от мала до велика отправлялись в церковь, чтобы освещать созревшие фрукты.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рео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51520" y="1268760"/>
            <a:ext cx="4037199" cy="3500462"/>
          </a:xfrm>
        </p:spPr>
      </p:pic>
      <p:pic>
        <p:nvPicPr>
          <p:cNvPr id="8" name="Содержимое 7" descr="преобр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55976" y="2276872"/>
            <a:ext cx="4365846" cy="249953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10600" cy="8826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Покров – время свадеб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445224"/>
            <a:ext cx="8401080" cy="128588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По приметам, свадьба, сыгранная на Покров, приводит к крепкому и благополучному союзу.</a:t>
            </a:r>
          </a:p>
        </p:txBody>
      </p:sp>
      <p:pic>
        <p:nvPicPr>
          <p:cNvPr id="7" name="Содержимое 6" descr="покров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18260" y="1643050"/>
            <a:ext cx="2967856" cy="3951288"/>
          </a:xfrm>
        </p:spPr>
      </p:pic>
      <p:pic>
        <p:nvPicPr>
          <p:cNvPr id="8" name="Содержимое 7" descr="пок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831500" y="1671682"/>
            <a:ext cx="5106125" cy="38455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Самый долгожданный праздник всех детей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-99392"/>
            <a:ext cx="8401080" cy="150019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 В Рождество исполняются все детские мечты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Это 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</a:rPr>
              <a:t>время чудес и подарков</a:t>
            </a:r>
          </a:p>
        </p:txBody>
      </p:sp>
      <p:pic>
        <p:nvPicPr>
          <p:cNvPr id="5" name="Содержимое 4" descr="craciun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33" b="15033"/>
          <a:stretch>
            <a:fillRect/>
          </a:stretch>
        </p:blipFill>
        <p:spPr>
          <a:xfrm>
            <a:off x="4572000" y="1556792"/>
            <a:ext cx="4288536" cy="3941763"/>
          </a:xfrm>
        </p:spPr>
      </p:pic>
      <p:pic>
        <p:nvPicPr>
          <p:cNvPr id="9" name="Содержимое 8" descr="0_5075b_c52b1c52_XL.jpe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691" r="-35691"/>
          <a:stretch>
            <a:fillRect/>
          </a:stretch>
        </p:blipFill>
        <p:spPr>
          <a:xfrm>
            <a:off x="-252536" y="1204847"/>
            <a:ext cx="4752528" cy="436571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694384.gif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29" r="9229"/>
          <a:stretch>
            <a:fillRect/>
          </a:stretch>
        </p:blipFill>
        <p:spPr>
          <a:xfrm>
            <a:off x="1619672" y="476672"/>
            <a:ext cx="6408712" cy="5890500"/>
          </a:xfrm>
        </p:spPr>
      </p:pic>
    </p:spTree>
    <p:extLst>
      <p:ext uri="{BB962C8B-B14F-4D97-AF65-F5344CB8AC3E}">
        <p14:creationId xmlns:p14="http://schemas.microsoft.com/office/powerpoint/2010/main" xmlns="" val="59636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89004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Федор </a:t>
            </a:r>
            <a:r>
              <a:rPr lang="ru-RU" sz="2800" dirty="0" smtClean="0"/>
              <a:t> Михайлович Достоевский </a:t>
            </a:r>
            <a:endParaRPr lang="ru-RU" sz="2800" dirty="0"/>
          </a:p>
        </p:txBody>
      </p:sp>
      <p:pic>
        <p:nvPicPr>
          <p:cNvPr id="8" name="Содержимое 7" descr="Fedor_Dostoevskij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751" r="-20751"/>
          <a:stretch>
            <a:fillRect/>
          </a:stretch>
        </p:blipFill>
        <p:spPr>
          <a:xfrm>
            <a:off x="3059832" y="116632"/>
            <a:ext cx="6958632" cy="6392997"/>
          </a:xfrm>
        </p:spPr>
      </p:pic>
    </p:spTree>
    <p:extLst>
      <p:ext uri="{BB962C8B-B14F-4D97-AF65-F5344CB8AC3E}">
        <p14:creationId xmlns:p14="http://schemas.microsoft.com/office/powerpoint/2010/main" xmlns="" val="324061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692696"/>
            <a:ext cx="3354452" cy="2474218"/>
          </a:xfrm>
        </p:spPr>
        <p:txBody>
          <a:bodyPr>
            <a:normAutofit/>
          </a:bodyPr>
          <a:lstStyle/>
          <a:p>
            <a:r>
              <a:rPr lang="ru-RU" sz="2800" dirty="0"/>
              <a:t>Федор и Любовь </a:t>
            </a:r>
            <a:endParaRPr lang="en-US" sz="2800" dirty="0" smtClean="0"/>
          </a:p>
          <a:p>
            <a:r>
              <a:rPr lang="ru-RU" sz="2800" dirty="0" smtClean="0"/>
              <a:t>Достоевские</a:t>
            </a:r>
            <a:r>
              <a:rPr lang="ru-RU" sz="2800" dirty="0"/>
              <a:t>, </a:t>
            </a:r>
            <a:endParaRPr lang="en-US" sz="2800" dirty="0" smtClean="0"/>
          </a:p>
          <a:p>
            <a:r>
              <a:rPr lang="ru-RU" sz="2800" dirty="0" smtClean="0"/>
              <a:t>дети </a:t>
            </a:r>
            <a:r>
              <a:rPr lang="ru-RU" sz="2800" dirty="0"/>
              <a:t>писателя</a:t>
            </a:r>
          </a:p>
        </p:txBody>
      </p:sp>
      <p:pic>
        <p:nvPicPr>
          <p:cNvPr id="7" name="Содержимое 6" descr="deti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34" b="3834"/>
          <a:stretch>
            <a:fillRect/>
          </a:stretch>
        </p:blipFill>
        <p:spPr>
          <a:xfrm>
            <a:off x="3284851" y="548680"/>
            <a:ext cx="5721721" cy="5256584"/>
          </a:xfrm>
        </p:spPr>
      </p:pic>
    </p:spTree>
    <p:extLst>
      <p:ext uri="{BB962C8B-B14F-4D97-AF65-F5344CB8AC3E}">
        <p14:creationId xmlns:p14="http://schemas.microsoft.com/office/powerpoint/2010/main" xmlns="" val="257223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Результаты социологического </a:t>
            </a:r>
            <a:r>
              <a:rPr lang="ru-RU" dirty="0" smtClean="0"/>
              <a:t>исследования </a:t>
            </a:r>
            <a:r>
              <a:rPr lang="ru-RU" dirty="0"/>
              <a:t>среди студентов 1 курса на тему «Праздники в нашей жизни»</a:t>
            </a:r>
            <a:br>
              <a:rPr lang="ru-RU" dirty="0"/>
            </a:br>
            <a:endParaRPr lang="ru-RU" dirty="0"/>
          </a:p>
        </p:txBody>
      </p:sp>
      <p:pic>
        <p:nvPicPr>
          <p:cNvPr id="11" name="Содержимое 10" descr="1.pn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27" r="11927"/>
          <a:stretch>
            <a:fillRect/>
          </a:stretch>
        </p:blipFill>
        <p:spPr>
          <a:xfrm>
            <a:off x="1475656" y="1556792"/>
            <a:ext cx="5976664" cy="525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01227373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7163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Семейные традиции в 19 веке, из прошлого в настоящее.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1571612"/>
            <a:ext cx="3214678" cy="44291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dirty="0" smtClean="0">
                <a:latin typeface="Monotype Corsiva" pitchFamily="66" charset="0"/>
              </a:rPr>
              <a:t>                       </a:t>
            </a:r>
          </a:p>
          <a:p>
            <a:pPr algn="ctr">
              <a:buNone/>
            </a:pPr>
            <a:r>
              <a:rPr lang="ru-RU" sz="4400" dirty="0">
                <a:latin typeface="Monotype Corsiva" pitchFamily="66" charset="0"/>
              </a:rPr>
              <a:t> </a:t>
            </a:r>
            <a:r>
              <a:rPr lang="ru-RU" sz="4400" dirty="0" smtClean="0">
                <a:latin typeface="Monotype Corsiva" pitchFamily="66" charset="0"/>
              </a:rPr>
              <a:t>                   Счастливая семья – </a:t>
            </a:r>
          </a:p>
          <a:p>
            <a:pPr algn="ctr">
              <a:buNone/>
            </a:pPr>
            <a:r>
              <a:rPr lang="ru-RU" sz="4400" dirty="0" smtClean="0">
                <a:latin typeface="Monotype Corsiva" pitchFamily="66" charset="0"/>
              </a:rPr>
              <a:t>                     сильное государство</a:t>
            </a:r>
          </a:p>
          <a:p>
            <a:pPr algn="ctr">
              <a:buNone/>
            </a:pPr>
            <a:endParaRPr lang="ru-RU" sz="6000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4" name="Рисунок 3" descr="пе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6143636" cy="4607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>
        <p:checker/>
        <p:sndAc>
          <p:endSnd/>
        </p:sndAc>
      </p:transition>
    </mc:Choice>
    <mc:Fallback>
      <p:transition spd="slow" advClick="0">
        <p:checker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.pn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9403" b="-19403"/>
          <a:stretch>
            <a:fillRect/>
          </a:stretch>
        </p:blipFill>
        <p:spPr>
          <a:xfrm>
            <a:off x="395536" y="-459432"/>
            <a:ext cx="8424936" cy="7740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4745974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071" r="-26071"/>
          <a:stretch>
            <a:fillRect/>
          </a:stretch>
        </p:blipFill>
        <p:spPr>
          <a:xfrm>
            <a:off x="-972616" y="620688"/>
            <a:ext cx="11445889" cy="596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67551694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134" r="-17134"/>
          <a:stretch>
            <a:fillRect/>
          </a:stretch>
        </p:blipFill>
        <p:spPr>
          <a:xfrm>
            <a:off x="-684584" y="764704"/>
            <a:ext cx="10754855" cy="560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1419985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879" r="-22879"/>
          <a:stretch>
            <a:fillRect/>
          </a:stretch>
        </p:blipFill>
        <p:spPr>
          <a:xfrm>
            <a:off x="-1404664" y="332656"/>
            <a:ext cx="11860510" cy="6179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00549460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3580" y="332656"/>
            <a:ext cx="3400420" cy="58690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 вместе – душа на месте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семья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95536" y="404664"/>
            <a:ext cx="5078938" cy="589203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Большая семья, с богатыми традициями – островок счастья и любви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емья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4619603" cy="3469575"/>
          </a:xfrm>
        </p:spPr>
      </p:pic>
      <p:pic>
        <p:nvPicPr>
          <p:cNvPr id="8" name="Содержимое 7" descr="сов семья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14942" y="2285992"/>
            <a:ext cx="3676919" cy="242968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урока: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Ø"/>
            </a:pPr>
            <a:r>
              <a:rPr lang="ru-RU" dirty="0" smtClean="0"/>
              <a:t>Сообщения </a:t>
            </a:r>
            <a:r>
              <a:rPr lang="ru-RU" dirty="0"/>
              <a:t>студентов и презентация «Традиционные семейные праздники  в 19 веке» </a:t>
            </a:r>
          </a:p>
          <a:p>
            <a:pPr>
              <a:buFont typeface="Wingdings" charset="2"/>
              <a:buChar char="Ø"/>
            </a:pPr>
            <a:r>
              <a:rPr lang="ru-RU" dirty="0"/>
              <a:t>Чтение и анализ рассказа </a:t>
            </a:r>
            <a:r>
              <a:rPr lang="ru-RU" dirty="0" smtClean="0"/>
              <a:t> Ф. М. Достоевского </a:t>
            </a:r>
            <a:r>
              <a:rPr lang="ru-RU" dirty="0"/>
              <a:t>«Мальчик у Христа на ёлке».</a:t>
            </a:r>
          </a:p>
          <a:p>
            <a:pPr>
              <a:buFont typeface="Wingdings" charset="2"/>
              <a:buChar char="Ø"/>
            </a:pPr>
            <a:r>
              <a:rPr lang="ru-RU" dirty="0"/>
              <a:t>Викторина.</a:t>
            </a:r>
          </a:p>
          <a:p>
            <a:pPr>
              <a:buFont typeface="Wingdings" charset="2"/>
              <a:buChar char="Ø"/>
            </a:pPr>
            <a:r>
              <a:rPr lang="ru-RU" dirty="0"/>
              <a:t>Беседа: современные праздники, их роль в нашей жизни. </a:t>
            </a:r>
          </a:p>
          <a:p>
            <a:pPr>
              <a:buFont typeface="Wingdings" charset="2"/>
              <a:buChar char="Ø"/>
            </a:pPr>
            <a:r>
              <a:rPr lang="ru-RU" dirty="0"/>
              <a:t>Анализ социологического исследования «Праздники в нашей жизни».</a:t>
            </a:r>
          </a:p>
          <a:p>
            <a:pPr>
              <a:buFont typeface="Wingdings" charset="2"/>
              <a:buChar char="Ø"/>
            </a:pPr>
            <a:r>
              <a:rPr lang="ru-RU" dirty="0"/>
              <a:t>Обобщение по уроку, подведение итогов.</a:t>
            </a:r>
          </a:p>
          <a:p>
            <a:pPr>
              <a:buFont typeface="Wingdings" charset="2"/>
              <a:buChar char="Ø"/>
            </a:pPr>
            <a:r>
              <a:rPr lang="ru-RU" dirty="0"/>
              <a:t>Инструкция к выполнению домашнего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9063692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7167"/>
            <a:ext cx="7459192" cy="2135729"/>
          </a:xfrm>
        </p:spPr>
        <p:txBody>
          <a:bodyPr>
            <a:normAutofit/>
          </a:bodyPr>
          <a:lstStyle/>
          <a:p>
            <a:r>
              <a:rPr lang="en-US" dirty="0" smtClean="0"/>
              <a:t>      </a:t>
            </a:r>
            <a:r>
              <a:rPr lang="ru-RU" sz="4400" dirty="0" smtClean="0"/>
              <a:t>Рождество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> </a:t>
            </a:r>
            <a:r>
              <a:rPr lang="en-US" sz="4400" dirty="0" smtClean="0"/>
              <a:t>                               </a:t>
            </a:r>
            <a:r>
              <a:rPr lang="ru-RU" sz="4400" dirty="0" smtClean="0"/>
              <a:t>Христово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о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944"/>
            <a:ext cx="4800617" cy="3000386"/>
          </a:xfrm>
          <a:prstGeom prst="rect">
            <a:avLst/>
          </a:prstGeom>
        </p:spPr>
      </p:pic>
      <p:pic>
        <p:nvPicPr>
          <p:cNvPr id="5" name="Рисунок 4" descr="рож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429000"/>
            <a:ext cx="4286267" cy="32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:blinds dir="vert"/>
        <p:sndAc>
          <p:endSnd/>
        </p:sndAc>
      </p:transition>
    </mc:Choice>
    <mc:Fallback>
      <p:transition spd="slow" advClick="0">
        <p:blinds dir="vert"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Вертеп для кукольного театра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ож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565" y="1554163"/>
            <a:ext cx="7543270" cy="45259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10600" cy="882650"/>
          </a:xfrm>
        </p:spPr>
        <p:txBody>
          <a:bodyPr/>
          <a:lstStyle/>
          <a:p>
            <a:pPr algn="ctr"/>
            <a:r>
              <a:rPr lang="ru-RU" dirty="0" smtClean="0">
                <a:latin typeface="OrthodoxLoose" pitchFamily="18" charset="0"/>
              </a:rPr>
              <a:t>Святки</a:t>
            </a:r>
            <a:endParaRPr lang="ru-RU" dirty="0">
              <a:latin typeface="OrthodoxLoos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4008" y="1124744"/>
            <a:ext cx="4290556" cy="6397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Святки – неделя после Рождества.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79512" y="5301208"/>
            <a:ext cx="4757742" cy="64294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время для гаданий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65509160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95" b="18595"/>
          <a:stretch>
            <a:fillRect/>
          </a:stretch>
        </p:blipFill>
        <p:spPr>
          <a:xfrm>
            <a:off x="0" y="1340768"/>
            <a:ext cx="4106877" cy="3773016"/>
          </a:xfrm>
        </p:spPr>
      </p:pic>
      <p:pic>
        <p:nvPicPr>
          <p:cNvPr id="11" name="Содержимое 10" descr="image_4d276ebc1014e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71" r="11671"/>
          <a:stretch>
            <a:fillRect/>
          </a:stretch>
        </p:blipFill>
        <p:spPr>
          <a:xfrm>
            <a:off x="4644008" y="2132856"/>
            <a:ext cx="4288536" cy="3941763"/>
          </a:xfrm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Крещение Господне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2"/>
            <a:ext cx="4357718" cy="132238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Искупаться в проруби – набраться здоровья на весь год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крещение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4004947"/>
            <a:ext cx="4214272" cy="2488743"/>
          </a:xfrm>
        </p:spPr>
      </p:pic>
      <p:pic>
        <p:nvPicPr>
          <p:cNvPr id="8" name="Содержимое 7" descr="крещение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26112" y="2572544"/>
            <a:ext cx="2133600" cy="1428750"/>
          </a:xfrm>
        </p:spPr>
      </p:pic>
      <p:pic>
        <p:nvPicPr>
          <p:cNvPr id="11" name="Рисунок 10" descr="крещение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214422"/>
            <a:ext cx="3900516" cy="2786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10600" cy="88265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Великий пост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869160"/>
            <a:ext cx="4040188" cy="14287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Молитва и пост приготовляют душу к Великой Пасхе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4008" y="5301208"/>
            <a:ext cx="4292241" cy="6397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Постный стол наполнен растительными яствами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вел пос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23528" y="1484784"/>
            <a:ext cx="4287356" cy="2808312"/>
          </a:xfrm>
        </p:spPr>
      </p:pic>
      <p:pic>
        <p:nvPicPr>
          <p:cNvPr id="8" name="Содержимое 7" descr="в пост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8024" y="1484784"/>
            <a:ext cx="3857652" cy="289323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10600" cy="882650"/>
          </a:xfrm>
        </p:spPr>
        <p:txBody>
          <a:bodyPr/>
          <a:lstStyle/>
          <a:p>
            <a:r>
              <a:rPr lang="ru-RU" dirty="0" smtClean="0"/>
              <a:t>Пасха. Воскресение Христово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97152"/>
            <a:ext cx="8329642" cy="192882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Самоцветие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яиц и улыбки милых лиц , 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Светлой радости чудес, </a:t>
            </a:r>
          </a:p>
          <a:p>
            <a:pPr algn="ctr"/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Христос Воскрес!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асх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11560" y="2132856"/>
            <a:ext cx="3642138" cy="2428092"/>
          </a:xfrm>
        </p:spPr>
      </p:pic>
      <p:pic>
        <p:nvPicPr>
          <p:cNvPr id="8" name="Содержимое 7" descr="пасх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8064" y="2132856"/>
            <a:ext cx="3685054" cy="2570968"/>
          </a:xfrm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271</TotalTime>
  <Words>311</Words>
  <Application>Microsoft Macintosh PowerPoint</Application>
  <PresentationFormat>Экран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 Семейные традиции в 19 веке, из прошлого в настоящее.</vt:lpstr>
      <vt:lpstr>Структура урока: </vt:lpstr>
      <vt:lpstr>      Рождество                                  Христово</vt:lpstr>
      <vt:lpstr>Вертеп для кукольного театра</vt:lpstr>
      <vt:lpstr>Святки</vt:lpstr>
      <vt:lpstr>Крещение Господне</vt:lpstr>
      <vt:lpstr>                    Великий пост</vt:lpstr>
      <vt:lpstr>Пасха. Воскресение Христово </vt:lpstr>
      <vt:lpstr>           Пасхальные обычаи</vt:lpstr>
      <vt:lpstr>Святая Троица</vt:lpstr>
      <vt:lpstr>          Праздничные гулянья</vt:lpstr>
      <vt:lpstr>Преображение. Яблочный Спас</vt:lpstr>
      <vt:lpstr>Покров – время свадеб</vt:lpstr>
      <vt:lpstr>Самый долгожданный праздник всех детей</vt:lpstr>
      <vt:lpstr>Слайд 16</vt:lpstr>
      <vt:lpstr>Слайд 17</vt:lpstr>
      <vt:lpstr>Слайд 18</vt:lpstr>
      <vt:lpstr>Результаты социологического исследования среди студентов 1 курса на тему «Праздники в нашей жизни» </vt:lpstr>
      <vt:lpstr>Слайд 20</vt:lpstr>
      <vt:lpstr>Слайд 21</vt:lpstr>
      <vt:lpstr>Слайд 22</vt:lpstr>
      <vt:lpstr>Слайд 23</vt:lpstr>
      <vt:lpstr>Семья вместе – душа на месте</vt:lpstr>
      <vt:lpstr>Большая семья, с богатыми традициями – островок счастья и любви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Рождество Христово</dc:title>
  <dc:creator>1</dc:creator>
  <cp:lastModifiedBy>1</cp:lastModifiedBy>
  <cp:revision>25</cp:revision>
  <dcterms:created xsi:type="dcterms:W3CDTF">2012-11-17T14:20:51Z</dcterms:created>
  <dcterms:modified xsi:type="dcterms:W3CDTF">2013-01-23T11:10:08Z</dcterms:modified>
</cp:coreProperties>
</file>