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5" r:id="rId3"/>
    <p:sldId id="282" r:id="rId4"/>
    <p:sldId id="257" r:id="rId5"/>
    <p:sldId id="263" r:id="rId6"/>
    <p:sldId id="261" r:id="rId7"/>
    <p:sldId id="260" r:id="rId8"/>
    <p:sldId id="264" r:id="rId9"/>
    <p:sldId id="269" r:id="rId10"/>
    <p:sldId id="266" r:id="rId11"/>
    <p:sldId id="286" r:id="rId12"/>
    <p:sldId id="267" r:id="rId13"/>
    <p:sldId id="284" r:id="rId14"/>
    <p:sldId id="265" r:id="rId15"/>
    <p:sldId id="273" r:id="rId16"/>
    <p:sldId id="271" r:id="rId17"/>
    <p:sldId id="287" r:id="rId18"/>
    <p:sldId id="277" r:id="rId19"/>
    <p:sldId id="278" r:id="rId20"/>
    <p:sldId id="281" r:id="rId21"/>
    <p:sldId id="270" r:id="rId22"/>
    <p:sldId id="280" r:id="rId23"/>
    <p:sldId id="279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1004-B41E-414B-AFF7-F1A6551263F6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F887-5A67-428C-A6AA-ECF0EDC68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1004-B41E-414B-AFF7-F1A6551263F6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F887-5A67-428C-A6AA-ECF0EDC68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1004-B41E-414B-AFF7-F1A6551263F6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F887-5A67-428C-A6AA-ECF0EDC68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1004-B41E-414B-AFF7-F1A6551263F6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F887-5A67-428C-A6AA-ECF0EDC68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1004-B41E-414B-AFF7-F1A6551263F6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F887-5A67-428C-A6AA-ECF0EDC68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1004-B41E-414B-AFF7-F1A6551263F6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F887-5A67-428C-A6AA-ECF0EDC68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1004-B41E-414B-AFF7-F1A6551263F6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F887-5A67-428C-A6AA-ECF0EDC68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1004-B41E-414B-AFF7-F1A6551263F6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F887-5A67-428C-A6AA-ECF0EDC68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1004-B41E-414B-AFF7-F1A6551263F6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F887-5A67-428C-A6AA-ECF0EDC68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1004-B41E-414B-AFF7-F1A6551263F6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F887-5A67-428C-A6AA-ECF0EDC68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1004-B41E-414B-AFF7-F1A6551263F6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F887-5A67-428C-A6AA-ECF0EDC68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D1004-B41E-414B-AFF7-F1A6551263F6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F887-5A67-428C-A6AA-ECF0EDC68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30232" y="548680"/>
            <a:ext cx="74301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Анализ стихотворения А.С.Пушкина «Анчар»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Рисунок 6" descr="s72425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348880"/>
            <a:ext cx="4176464" cy="4312199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19672" y="404664"/>
            <a:ext cx="5873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К</a:t>
            </a:r>
            <a:r>
              <a:rPr lang="ru-RU" sz="3200" dirty="0" smtClean="0">
                <a:solidFill>
                  <a:schemeClr val="bg1"/>
                </a:solidFill>
              </a:rPr>
              <a:t>лючевые образы первой части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259812261.jpg"/>
          <p:cNvPicPr>
            <a:picLocks noChangeAspect="1"/>
          </p:cNvPicPr>
          <p:nvPr/>
        </p:nvPicPr>
        <p:blipFill>
          <a:blip r:embed="rId3" cstate="print"/>
          <a:srcRect l="20079" r="23327"/>
          <a:stretch>
            <a:fillRect/>
          </a:stretch>
        </p:blipFill>
        <p:spPr>
          <a:xfrm>
            <a:off x="3059832" y="1772816"/>
            <a:ext cx="2448272" cy="2425452"/>
          </a:xfrm>
          <a:prstGeom prst="ellips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1916832"/>
            <a:ext cx="1278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Пустыня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3212976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Почва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4" y="4365104"/>
            <a:ext cx="945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Степи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5085184"/>
            <a:ext cx="844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День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508518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Зелень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2280" y="1844824"/>
            <a:ext cx="111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Вихорь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2200" y="3140968"/>
            <a:ext cx="1067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Дождь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0152" y="4365104"/>
            <a:ext cx="96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Песок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5736" y="6093296"/>
            <a:ext cx="4559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Какими мы видим их у Пушкина?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2348880"/>
            <a:ext cx="2229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ч</a:t>
            </a:r>
            <a:r>
              <a:rPr lang="ru-RU" sz="2400" dirty="0" smtClean="0">
                <a:solidFill>
                  <a:schemeClr val="bg1"/>
                </a:solidFill>
              </a:rPr>
              <a:t>ахлая и скупая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3645024"/>
            <a:ext cx="273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ноем раскаленная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3608" y="515719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3808" y="4365104"/>
            <a:ext cx="16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жаждущие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59832" y="602128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31840" y="5445224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гнева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6016" y="5445224"/>
            <a:ext cx="1268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hlinkClick r:id="rId4" action="ppaction://hlinksldjump"/>
              </a:rPr>
              <a:t>мертвая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6176" y="220486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Черный, </a:t>
            </a:r>
            <a:r>
              <a:rPr lang="ru-RU" sz="2400" dirty="0" smtClean="0">
                <a:solidFill>
                  <a:schemeClr val="bg1"/>
                </a:solidFill>
                <a:hlinkClick r:id="rId4" action="ppaction://hlinksldjump"/>
              </a:rPr>
              <a:t>тлетворный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44208" y="3501008"/>
            <a:ext cx="1237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ядовит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92280" y="4365104"/>
            <a:ext cx="131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горючий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79912" y="1700808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Анчар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5576" y="1124744"/>
            <a:ext cx="8248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hlinkClick r:id="rId5" action="ppaction://hlinksldjump"/>
              </a:rPr>
              <a:t>Грозный часовой</a:t>
            </a:r>
            <a:r>
              <a:rPr lang="ru-RU" sz="2400" dirty="0" smtClean="0">
                <a:solidFill>
                  <a:schemeClr val="bg1"/>
                </a:solidFill>
              </a:rPr>
              <a:t>, один во всей вселенной, древо смерти.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29" name="Прямая со стрелкой 28"/>
          <p:cNvCxnSpPr>
            <a:endCxn id="7" idx="3"/>
          </p:cNvCxnSpPr>
          <p:nvPr/>
        </p:nvCxnSpPr>
        <p:spPr>
          <a:xfrm flipH="1" flipV="1">
            <a:off x="1889859" y="2147665"/>
            <a:ext cx="1241981" cy="129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8" idx="3"/>
          </p:cNvCxnSpPr>
          <p:nvPr/>
        </p:nvCxnSpPr>
        <p:spPr>
          <a:xfrm flipH="1">
            <a:off x="2380197" y="3068960"/>
            <a:ext cx="751643" cy="3748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2" idx="1"/>
          </p:cNvCxnSpPr>
          <p:nvPr/>
        </p:nvCxnSpPr>
        <p:spPr>
          <a:xfrm flipV="1">
            <a:off x="5436096" y="2075657"/>
            <a:ext cx="1656184" cy="129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13" idx="1"/>
          </p:cNvCxnSpPr>
          <p:nvPr/>
        </p:nvCxnSpPr>
        <p:spPr>
          <a:xfrm>
            <a:off x="5508104" y="3068960"/>
            <a:ext cx="864096" cy="3028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2627784" y="4293096"/>
            <a:ext cx="86409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14" idx="1"/>
          </p:cNvCxnSpPr>
          <p:nvPr/>
        </p:nvCxnSpPr>
        <p:spPr>
          <a:xfrm>
            <a:off x="5148064" y="4293096"/>
            <a:ext cx="792088" cy="3028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3707904" y="4293096"/>
            <a:ext cx="43204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572000" y="4293096"/>
            <a:ext cx="43204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build="allAtOnce"/>
      <p:bldP spid="17" grpId="0" build="allAtOnce"/>
      <p:bldP spid="19" grpId="0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611560" y="3212976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 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692696"/>
            <a:ext cx="8208912" cy="187220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bg1"/>
                </a:solidFill>
              </a:rPr>
              <a:t>   «Тлетворный» - слово из высокой славянской лексики, оно имеет два корня — тлен (разрушение, гибель, уничтожение) и творить (создавать).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2780928"/>
            <a:ext cx="8136904" cy="100811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Оксюморон – соединение несоединимого.</a:t>
            </a:r>
            <a:endParaRPr lang="ru-RU" sz="2400" dirty="0"/>
          </a:p>
        </p:txBody>
      </p:sp>
      <p:sp>
        <p:nvSpPr>
          <p:cNvPr id="12" name="Стрелка влево 11">
            <a:hlinkClick r:id="rId3" action="ppaction://hlinksldjump"/>
          </p:cNvPr>
          <p:cNvSpPr/>
          <p:nvPr/>
        </p:nvSpPr>
        <p:spPr>
          <a:xfrm>
            <a:off x="8460432" y="6381328"/>
            <a:ext cx="43204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83768" y="188640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В пустыне чахлой и скупой,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На почве, зноем раскал</a:t>
            </a:r>
            <a:r>
              <a:rPr lang="ru-RU" sz="2400" i="1" dirty="0" smtClean="0">
                <a:solidFill>
                  <a:schemeClr val="bg1"/>
                </a:solidFill>
              </a:rPr>
              <a:t>е</a:t>
            </a:r>
            <a:r>
              <a:rPr lang="ru-RU" sz="2400" dirty="0" smtClean="0">
                <a:solidFill>
                  <a:schemeClr val="bg1"/>
                </a:solidFill>
              </a:rPr>
              <a:t>нной,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Анчар, как грозный часовой,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Стоит — один во всей вселенной.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0_5ad79_34c86d21_XL.jpg"/>
          <p:cNvPicPr>
            <a:picLocks noChangeAspect="1"/>
          </p:cNvPicPr>
          <p:nvPr/>
        </p:nvPicPr>
        <p:blipFill>
          <a:blip r:embed="rId3" cstate="print"/>
          <a:srcRect l="40394"/>
          <a:stretch>
            <a:fillRect/>
          </a:stretch>
        </p:blipFill>
        <p:spPr>
          <a:xfrm>
            <a:off x="3059832" y="2060848"/>
            <a:ext cx="2753228" cy="3464337"/>
          </a:xfrm>
          <a:prstGeom prst="round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4005064"/>
            <a:ext cx="3059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«…как грозный часовой»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Что охраняет анчар?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3861048"/>
            <a:ext cx="2826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Найдите доказательства того, что природа сторонится анчара.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Выгнутая вниз стрелка 8"/>
          <p:cNvSpPr/>
          <p:nvPr/>
        </p:nvSpPr>
        <p:spPr>
          <a:xfrm>
            <a:off x="1043608" y="5517232"/>
            <a:ext cx="2736304" cy="1080120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низ стрелка 9"/>
          <p:cNvSpPr/>
          <p:nvPr/>
        </p:nvSpPr>
        <p:spPr>
          <a:xfrm flipH="1">
            <a:off x="5148064" y="5517232"/>
            <a:ext cx="2736304" cy="1080120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влево 10">
            <a:hlinkClick r:id="rId4" action="ppaction://hlinksldjump"/>
          </p:cNvPr>
          <p:cNvSpPr/>
          <p:nvPr/>
        </p:nvSpPr>
        <p:spPr>
          <a:xfrm>
            <a:off x="8532440" y="6309320"/>
            <a:ext cx="43204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547664" y="2132856"/>
            <a:ext cx="1278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Пустыня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3212976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Почва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4" y="4437112"/>
            <a:ext cx="945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Степи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5085184"/>
            <a:ext cx="844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День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501317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Зелень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2132856"/>
            <a:ext cx="111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Вихорь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2200" y="3140968"/>
            <a:ext cx="1067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Дождь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0152" y="4365104"/>
            <a:ext cx="96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Песок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630119">
            <a:off x="-80010" y="5228721"/>
            <a:ext cx="2639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Зло заключается в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себе самом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59832" y="602128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43808" y="908720"/>
            <a:ext cx="97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Птица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76056" y="1052736"/>
            <a:ext cx="747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Тигр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4" name="Рисунок 43" descr="259812261.jpg"/>
          <p:cNvPicPr>
            <a:picLocks noChangeAspect="1"/>
          </p:cNvPicPr>
          <p:nvPr/>
        </p:nvPicPr>
        <p:blipFill>
          <a:blip r:embed="rId3" cstate="print"/>
          <a:srcRect l="20079" r="23327"/>
          <a:stretch>
            <a:fillRect/>
          </a:stretch>
        </p:blipFill>
        <p:spPr>
          <a:xfrm>
            <a:off x="2843808" y="1772816"/>
            <a:ext cx="2952328" cy="2926970"/>
          </a:xfrm>
          <a:prstGeom prst="ellipse">
            <a:avLst/>
          </a:prstGeom>
        </p:spPr>
      </p:pic>
      <p:sp>
        <p:nvSpPr>
          <p:cNvPr id="40" name="Овал 39"/>
          <p:cNvSpPr/>
          <p:nvPr/>
        </p:nvSpPr>
        <p:spPr>
          <a:xfrm>
            <a:off x="1331640" y="404664"/>
            <a:ext cx="6192688" cy="612068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 descr="259812261.jpg"/>
          <p:cNvPicPr>
            <a:picLocks noChangeAspect="1"/>
          </p:cNvPicPr>
          <p:nvPr/>
        </p:nvPicPr>
        <p:blipFill>
          <a:blip r:embed="rId3" cstate="print"/>
          <a:srcRect l="20079" r="23327"/>
          <a:stretch>
            <a:fillRect/>
          </a:stretch>
        </p:blipFill>
        <p:spPr>
          <a:xfrm>
            <a:off x="1331640" y="404664"/>
            <a:ext cx="6192688" cy="6139498"/>
          </a:xfrm>
          <a:prstGeom prst="ellipse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2267744" y="29249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Закон природы: все живое избегает зла.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5576" y="9087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 rot="19112438">
            <a:off x="55748" y="924342"/>
            <a:ext cx="28528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Зло всем угрожает и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охраняет себя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 rot="2781876">
            <a:off x="5763728" y="1423653"/>
            <a:ext cx="3610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Зло огромное, вселенское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 rot="18907988">
            <a:off x="5800140" y="5206753"/>
            <a:ext cx="3563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Зло существует в природе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 animBg="1"/>
      <p:bldP spid="47" grpId="0"/>
      <p:bldP spid="47" grpId="1"/>
      <p:bldP spid="49" grpId="0"/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692696"/>
            <a:ext cx="83529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Сопоставьте такие строки: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 пустыне мертвой и глухой…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 пустыне тощей и глухой…</a:t>
            </a:r>
          </a:p>
          <a:p>
            <a:r>
              <a:rPr lang="ru-RU" sz="2400" u="sng" dirty="0" smtClean="0">
                <a:solidFill>
                  <a:schemeClr val="bg1"/>
                </a:solidFill>
              </a:rPr>
              <a:t>В пустыне чахлой и глухой…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  Чем последний вариант точнее и богаче двух первых?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717032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Анчар, как верный часовой,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Растет один во всей вселенной…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Анчар, как грозный часовой,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Стоит – один во всей вселенной…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  Почему эпитет </a:t>
            </a:r>
            <a:r>
              <a:rPr lang="ru-RU" sz="2400" b="1" i="1" dirty="0" smtClean="0">
                <a:solidFill>
                  <a:schemeClr val="bg1"/>
                </a:solidFill>
              </a:rPr>
              <a:t>верный</a:t>
            </a:r>
            <a:r>
              <a:rPr lang="ru-RU" sz="2400" dirty="0" smtClean="0">
                <a:solidFill>
                  <a:schemeClr val="bg1"/>
                </a:solidFill>
              </a:rPr>
              <a:t> заменен эпитетом </a:t>
            </a:r>
            <a:r>
              <a:rPr lang="ru-RU" sz="2400" b="1" i="1" dirty="0" smtClean="0">
                <a:solidFill>
                  <a:schemeClr val="bg1"/>
                </a:solidFill>
              </a:rPr>
              <a:t>грозный</a:t>
            </a:r>
            <a:r>
              <a:rPr lang="ru-RU" sz="2400" dirty="0" smtClean="0">
                <a:solidFill>
                  <a:schemeClr val="bg1"/>
                </a:solidFill>
              </a:rPr>
              <a:t>? А глагол </a:t>
            </a:r>
            <a:r>
              <a:rPr lang="ru-RU" sz="2400" b="1" i="1" dirty="0" smtClean="0">
                <a:solidFill>
                  <a:schemeClr val="bg1"/>
                </a:solidFill>
              </a:rPr>
              <a:t>растет </a:t>
            </a:r>
            <a:r>
              <a:rPr lang="ru-RU" sz="2400" dirty="0" smtClean="0">
                <a:solidFill>
                  <a:schemeClr val="bg1"/>
                </a:solidFill>
              </a:rPr>
              <a:t>уступил место глаголу </a:t>
            </a:r>
            <a:r>
              <a:rPr lang="ru-RU" sz="2400" b="1" i="1" dirty="0" smtClean="0">
                <a:solidFill>
                  <a:schemeClr val="bg1"/>
                </a:solidFill>
              </a:rPr>
              <a:t>стоит</a:t>
            </a:r>
            <a:r>
              <a:rPr lang="ru-RU" sz="2400" dirty="0" smtClean="0">
                <a:solidFill>
                  <a:schemeClr val="bg1"/>
                </a:solidFill>
              </a:rPr>
              <a:t>?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908720"/>
            <a:ext cx="46085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И тигр, в пустыню забежав,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 мученьях бьется, издыхает.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Паря над ней, орел стремглав,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Кружась, безжизненный, спадает.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К нему и птица не летит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И тигр нейдет — лишь вихорь черный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На древо смерти набежит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И мчится прочь, уже тлетворный. 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Сравните эти две строфы, в чем разница?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pushkin1.jpg"/>
          <p:cNvPicPr>
            <a:picLocks noChangeAspect="1"/>
          </p:cNvPicPr>
          <p:nvPr/>
        </p:nvPicPr>
        <p:blipFill>
          <a:blip r:embed="rId3" cstate="print"/>
          <a:srcRect l="14426" t="35047"/>
          <a:stretch>
            <a:fillRect/>
          </a:stretch>
        </p:blipFill>
        <p:spPr>
          <a:xfrm>
            <a:off x="4932040" y="1412776"/>
            <a:ext cx="4067557" cy="4320539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0" y="53012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3491880" y="476672"/>
            <a:ext cx="1399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2 часть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2636912"/>
            <a:ext cx="51125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Все люди как нравственные существа между собою совершенно </a:t>
            </a:r>
            <a:r>
              <a:rPr lang="ru-RU" sz="2400" dirty="0" smtClean="0">
                <a:solidFill>
                  <a:srgbClr val="FF0000"/>
                </a:solidFill>
              </a:rPr>
              <a:t>равны</a:t>
            </a:r>
            <a:r>
              <a:rPr lang="ru-RU" sz="2400" dirty="0" smtClean="0">
                <a:solidFill>
                  <a:schemeClr val="bg1"/>
                </a:solidFill>
              </a:rPr>
              <a:t>, ибо все имеют одинаковую природу, из которой проистекают </a:t>
            </a:r>
            <a:r>
              <a:rPr lang="ru-RU" sz="2400" dirty="0" smtClean="0">
                <a:solidFill>
                  <a:srgbClr val="FF0000"/>
                </a:solidFill>
              </a:rPr>
              <a:t>общие права </a:t>
            </a:r>
            <a:r>
              <a:rPr lang="ru-RU" sz="2400" dirty="0" smtClean="0">
                <a:solidFill>
                  <a:schemeClr val="bg1"/>
                </a:solidFill>
              </a:rPr>
              <a:t>человечества.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                           </a:t>
            </a:r>
            <a:r>
              <a:rPr lang="ru-RU" sz="2400" dirty="0" smtClean="0">
                <a:solidFill>
                  <a:schemeClr val="bg1"/>
                </a:solidFill>
              </a:rPr>
              <a:t> А.П.Куницын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30-1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268760"/>
            <a:ext cx="1807830" cy="2503339"/>
          </a:xfrm>
          <a:prstGeom prst="round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3356992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Но </a:t>
            </a:r>
            <a:r>
              <a:rPr lang="ru-RU" sz="2400" dirty="0" smtClean="0">
                <a:solidFill>
                  <a:srgbClr val="FF0000"/>
                </a:solidFill>
              </a:rPr>
              <a:t>человека человек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Послал к анчару властным взглядом…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730C5A368608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3861048"/>
            <a:ext cx="1964594" cy="2527548"/>
          </a:xfrm>
          <a:prstGeom prst="roundRect">
            <a:avLst/>
          </a:prstGeom>
        </p:spPr>
      </p:pic>
      <p:pic>
        <p:nvPicPr>
          <p:cNvPr id="11" name="Рисунок 10" descr="358501-b2bdc9164712dcb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556792"/>
            <a:ext cx="3621013" cy="4389107"/>
          </a:xfrm>
          <a:prstGeom prst="round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TextBox 11"/>
          <p:cNvSpPr txBox="1"/>
          <p:nvPr/>
        </p:nvSpPr>
        <p:spPr>
          <a:xfrm>
            <a:off x="467544" y="836712"/>
            <a:ext cx="4670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«На почве мертвой, раскаленной»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2060848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«Могучий яд»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5856" y="3140968"/>
            <a:ext cx="4141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«Прах отравленный клубится»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9992" y="4293096"/>
            <a:ext cx="2600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«Пустыня смерти»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8144" y="5301208"/>
            <a:ext cx="273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«Тигр ярый бьется»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5616" y="1700808"/>
            <a:ext cx="3689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«Но человек ко древу яда»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23728" y="2780928"/>
            <a:ext cx="5977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«Но человек к Анчару страшному подходит»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39952" y="3933056"/>
            <a:ext cx="3459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«Но человека человек…»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7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31B4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31B4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28" grpId="0"/>
      <p:bldP spid="29" grpId="0"/>
      <p:bldP spid="30" grpId="2"/>
      <p:bldP spid="30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7504" y="548680"/>
            <a:ext cx="87129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«</a:t>
            </a:r>
            <a:r>
              <a:rPr lang="ru-RU" sz="2400" dirty="0" smtClean="0">
                <a:solidFill>
                  <a:schemeClr val="bg1"/>
                </a:solidFill>
              </a:rPr>
              <a:t>Послал к анчару властным словом»,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«Послал к анчару самовластно»,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«Послал к анчару равнодушно»,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И наконец, «Послал в пустыню властным взглядом»,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и строка приобретает окончательную форму: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u="sng" dirty="0" smtClean="0">
                <a:solidFill>
                  <a:schemeClr val="bg1"/>
                </a:solidFill>
              </a:rPr>
              <a:t>«Послал к анчару властным взглядом».</a:t>
            </a:r>
            <a:endParaRPr lang="ru-RU" sz="2400" u="sng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358501-b2bdc9164712dc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564904"/>
            <a:ext cx="2888331" cy="3501008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4293096"/>
            <a:ext cx="5797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«Смелый», «верный раб», «И тот безумно в путь потек», «бесстрашно», «отважно».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И наконец, </a:t>
            </a:r>
            <a:r>
              <a:rPr lang="ru-RU" sz="2400" u="sng" dirty="0" smtClean="0">
                <a:solidFill>
                  <a:schemeClr val="bg1"/>
                </a:solidFill>
              </a:rPr>
              <a:t>«И тот послушно в путь потек».</a:t>
            </a:r>
            <a:endParaRPr lang="ru-RU" sz="2400" u="sng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068960"/>
            <a:ext cx="5544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Как вы думаете, в чем острота именно этой фразы, почему Пушкин на ней остановил свой выбор?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5949280"/>
            <a:ext cx="6548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Почему этот вариант остался в стихотворении?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528" y="692696"/>
            <a:ext cx="4032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Сравните: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Принес – и весь он изнемог,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И лег он, испуская крики,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И умер смелый раб…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Принес, и ослабел,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И лег… и умер бедный раб…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kochergin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60648"/>
            <a:ext cx="4207336" cy="6233090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3789040"/>
            <a:ext cx="4320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rPr>
              <a:t>Принес — и ослабел и лег Под сводом шалаша на лыки,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rPr>
              <a:t> И умер бедный раб у ног Непобедимого владыки.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30232" y="548680"/>
            <a:ext cx="74301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Цели урока:</a:t>
            </a:r>
          </a:p>
          <a:p>
            <a:pPr algn="ctr"/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2132856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Учебная цель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обучение анализу поэтического текста; научиться понимать поэтическое слово, замечать его смысловые оттенки,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понять смысл стихотворения.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4077072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Развивающая цель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развитие устной речи, умений и навыков наблюдения, сопоставления и сравнения.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528" y="548680"/>
            <a:ext cx="8496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Почему действия князя  обозначены однокоренными глаголами </a:t>
            </a:r>
            <a:r>
              <a:rPr lang="ru-RU" sz="2400" b="1" i="1" dirty="0" smtClean="0">
                <a:solidFill>
                  <a:schemeClr val="bg1"/>
                </a:solidFill>
              </a:rPr>
              <a:t>послал,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</a:rPr>
              <a:t>разослал? </a:t>
            </a:r>
            <a:r>
              <a:rPr lang="ru-RU" sz="2400" dirty="0" smtClean="0">
                <a:solidFill>
                  <a:schemeClr val="bg1"/>
                </a:solidFill>
              </a:rPr>
              <a:t>Почему князь назван </a:t>
            </a:r>
            <a:r>
              <a:rPr lang="ru-RU" sz="2400" b="1" i="1" dirty="0" smtClean="0">
                <a:solidFill>
                  <a:schemeClr val="bg1"/>
                </a:solidFill>
              </a:rPr>
              <a:t>непобедимым?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2132856"/>
            <a:ext cx="3830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Сравните: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Свои губительные стрелы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Свои догадливые стрелы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Свои послушливые стрелы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293096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Почему раб и стрелы охарактеризованы сходными эпитетами «</a:t>
            </a:r>
            <a:r>
              <a:rPr lang="ru-RU" sz="2400" b="1" i="1" dirty="0" smtClean="0">
                <a:solidFill>
                  <a:schemeClr val="bg1"/>
                </a:solidFill>
              </a:rPr>
              <a:t>послушно</a:t>
            </a:r>
            <a:r>
              <a:rPr lang="ru-RU" sz="2400" dirty="0" smtClean="0">
                <a:solidFill>
                  <a:schemeClr val="bg1"/>
                </a:solidFill>
              </a:rPr>
              <a:t> в путь потек», «</a:t>
            </a:r>
            <a:r>
              <a:rPr lang="ru-RU" sz="2400" b="1" i="1" dirty="0" smtClean="0">
                <a:solidFill>
                  <a:schemeClr val="bg1"/>
                </a:solidFill>
              </a:rPr>
              <a:t>послушливые</a:t>
            </a:r>
            <a:r>
              <a:rPr lang="ru-RU" sz="2400" dirty="0" smtClean="0">
                <a:solidFill>
                  <a:schemeClr val="bg1"/>
                </a:solidFill>
              </a:rPr>
              <a:t> стрелы»?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358501-b2bdc9164712dc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484784"/>
            <a:ext cx="3608411" cy="4373832"/>
          </a:xfrm>
          <a:prstGeom prst="round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27985" y="6093296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Какую мысль выражает этот рисунок Пушкина?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2420888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Прием градации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«</a:t>
            </a:r>
            <a:r>
              <a:rPr lang="ru-RU" sz="2400" b="1" i="1" dirty="0" smtClean="0">
                <a:solidFill>
                  <a:schemeClr val="bg1"/>
                </a:solidFill>
              </a:rPr>
              <a:t>послушно</a:t>
            </a:r>
            <a:r>
              <a:rPr lang="ru-RU" sz="2400" dirty="0" smtClean="0">
                <a:solidFill>
                  <a:schemeClr val="bg1"/>
                </a:solidFill>
              </a:rPr>
              <a:t> в путь потек», «</a:t>
            </a:r>
            <a:r>
              <a:rPr lang="ru-RU" sz="2400" b="1" i="1" dirty="0" smtClean="0">
                <a:solidFill>
                  <a:schemeClr val="bg1"/>
                </a:solidFill>
              </a:rPr>
              <a:t>послушливые</a:t>
            </a:r>
            <a:r>
              <a:rPr lang="ru-RU" sz="2400" dirty="0" smtClean="0">
                <a:solidFill>
                  <a:schemeClr val="bg1"/>
                </a:solidFill>
              </a:rPr>
              <a:t> стрелы»?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476672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И князь тем ядом напоил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Свои губительные стрелы –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И смерть оперил.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Врагу в пределы.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А князь тем ядом напитал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Свои послушливые стрелы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И с ними гибель разослал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 соседям в чуждые пределы.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  Чем слово </a:t>
            </a:r>
            <a:r>
              <a:rPr lang="ru-RU" sz="2400" b="1" i="1" dirty="0" smtClean="0">
                <a:solidFill>
                  <a:schemeClr val="bg1"/>
                </a:solidFill>
              </a:rPr>
              <a:t>напитал</a:t>
            </a:r>
            <a:r>
              <a:rPr lang="ru-RU" sz="2400" dirty="0" smtClean="0">
                <a:solidFill>
                  <a:schemeClr val="bg1"/>
                </a:solidFill>
              </a:rPr>
              <a:t> в данном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контексте точнее, нежели </a:t>
            </a:r>
            <a:r>
              <a:rPr lang="ru-RU" sz="2400" b="1" i="1" dirty="0" smtClean="0">
                <a:solidFill>
                  <a:schemeClr val="bg1"/>
                </a:solidFill>
              </a:rPr>
              <a:t>напоил</a:t>
            </a:r>
            <a:r>
              <a:rPr lang="ru-RU" sz="24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Почему слово </a:t>
            </a:r>
            <a:r>
              <a:rPr lang="ru-RU" sz="2400" b="1" i="1" dirty="0" smtClean="0">
                <a:solidFill>
                  <a:schemeClr val="bg1"/>
                </a:solidFill>
              </a:rPr>
              <a:t>врагу</a:t>
            </a:r>
            <a:r>
              <a:rPr lang="ru-RU" sz="2400" dirty="0" smtClean="0">
                <a:solidFill>
                  <a:schemeClr val="bg1"/>
                </a:solidFill>
              </a:rPr>
              <a:t> заменено словом </a:t>
            </a:r>
            <a:r>
              <a:rPr lang="ru-RU" sz="2400" b="1" i="1" dirty="0" smtClean="0">
                <a:solidFill>
                  <a:schemeClr val="bg1"/>
                </a:solidFill>
              </a:rPr>
              <a:t>к 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соседам</a:t>
            </a:r>
            <a:r>
              <a:rPr lang="ru-RU" sz="2400" dirty="0" smtClean="0">
                <a:solidFill>
                  <a:schemeClr val="bg1"/>
                </a:solidFill>
              </a:rPr>
              <a:t>?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pushkin1.jpg"/>
          <p:cNvPicPr>
            <a:picLocks noChangeAspect="1"/>
          </p:cNvPicPr>
          <p:nvPr/>
        </p:nvPicPr>
        <p:blipFill>
          <a:blip r:embed="rId3" cstate="print"/>
          <a:srcRect l="14426" t="35047"/>
          <a:stretch>
            <a:fillRect/>
          </a:stretch>
        </p:blipFill>
        <p:spPr>
          <a:xfrm>
            <a:off x="4788024" y="332655"/>
            <a:ext cx="4067557" cy="4320539"/>
          </a:xfrm>
          <a:prstGeom prst="round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7" y="908720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Как вы думаете, какие мысли волновали Пушкина, когда он создавал это стихотворение?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60040997_1275974419_1118564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124744"/>
            <a:ext cx="3413343" cy="5065401"/>
          </a:xfrm>
          <a:prstGeom prst="round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3429000"/>
            <a:ext cx="4968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 чем нас заставляет задуматься это произведение?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0"/>
            <a:ext cx="2198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Вывод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 descr="s72425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4149080"/>
            <a:ext cx="2304256" cy="2379144"/>
          </a:xfrm>
          <a:prstGeom prst="roundRect">
            <a:avLst/>
          </a:prstGeom>
        </p:spPr>
      </p:pic>
      <p:pic>
        <p:nvPicPr>
          <p:cNvPr id="8" name="Рисунок 7" descr="kochergin_5.jpg"/>
          <p:cNvPicPr>
            <a:picLocks noChangeAspect="1"/>
          </p:cNvPicPr>
          <p:nvPr/>
        </p:nvPicPr>
        <p:blipFill>
          <a:blip r:embed="rId4" cstate="print"/>
          <a:srcRect t="19193" r="13123" b="35433"/>
          <a:stretch>
            <a:fillRect/>
          </a:stretch>
        </p:blipFill>
        <p:spPr>
          <a:xfrm flipH="1">
            <a:off x="5767455" y="260648"/>
            <a:ext cx="3125025" cy="2520280"/>
          </a:xfrm>
          <a:prstGeom prst="roundRect">
            <a:avLst/>
          </a:prstGeom>
        </p:spPr>
      </p:pic>
      <p:pic>
        <p:nvPicPr>
          <p:cNvPr id="10" name="Рисунок 9" descr="358501-b2bdc9164712dcb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88640"/>
            <a:ext cx="2672307" cy="3239160"/>
          </a:xfrm>
          <a:prstGeom prst="round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971600" y="836712"/>
            <a:ext cx="7056784" cy="54006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Зло порождает зло.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00799 -0.293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4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26215 0.267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13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2283 0.23102 " pathEditMode="relative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835696" y="2492896"/>
            <a:ext cx="5616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     </a:t>
            </a:r>
            <a:r>
              <a:rPr lang="ru-RU" sz="3200" b="1" u="sng" dirty="0" smtClean="0">
                <a:solidFill>
                  <a:schemeClr val="bg1"/>
                </a:solidFill>
              </a:rPr>
              <a:t>Домашнее </a:t>
            </a:r>
            <a:r>
              <a:rPr lang="ru-RU" sz="3200" b="1" u="sng" dirty="0" smtClean="0">
                <a:solidFill>
                  <a:schemeClr val="bg1"/>
                </a:solidFill>
              </a:rPr>
              <a:t>задание: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Написать сочинение на тему «Стихотворение «Анчар» – вершина свободолюбивой лирики А.С.Пушкина»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179512" y="1844824"/>
            <a:ext cx="46085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долго буду тем любезен я народу,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чувства добрые я лирой пробуждал,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в свой жестокий век прославил я </a:t>
            </a:r>
            <a:r>
              <a:rPr lang="ru-RU" sz="2400" i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свободу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милость к падшим призывал.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                                  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780928"/>
            <a:ext cx="38575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Как вы понимаете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слово «свобода»?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pushkin.jpg"/>
          <p:cNvPicPr>
            <a:picLocks noChangeAspect="1"/>
          </p:cNvPicPr>
          <p:nvPr/>
        </p:nvPicPr>
        <p:blipFill>
          <a:blip r:embed="rId3" cstate="print"/>
          <a:srcRect l="30236" t="22605" r="30236" b="13563"/>
          <a:stretch>
            <a:fillRect/>
          </a:stretch>
        </p:blipFill>
        <p:spPr>
          <a:xfrm>
            <a:off x="4932040" y="1052736"/>
            <a:ext cx="3733450" cy="3744416"/>
          </a:xfrm>
          <a:prstGeom prst="roundRect">
            <a:avLst/>
          </a:prstGeom>
        </p:spPr>
      </p:pic>
      <p:pic>
        <p:nvPicPr>
          <p:cNvPr id="11" name="Рисунок 10" descr="pushkin.jpg"/>
          <p:cNvPicPr>
            <a:picLocks noChangeAspect="1"/>
          </p:cNvPicPr>
          <p:nvPr/>
        </p:nvPicPr>
        <p:blipFill>
          <a:blip r:embed="rId3" cstate="print"/>
          <a:srcRect l="30236" r="30236" b="74144"/>
          <a:stretch>
            <a:fillRect/>
          </a:stretch>
        </p:blipFill>
        <p:spPr>
          <a:xfrm>
            <a:off x="5148064" y="5085184"/>
            <a:ext cx="3390285" cy="1296144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351987" y="332656"/>
            <a:ext cx="64400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1. История создания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772816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Впервые опубликовано </a:t>
            </a:r>
            <a:r>
              <a:rPr lang="ru-RU" sz="2400" dirty="0" smtClean="0">
                <a:solidFill>
                  <a:schemeClr val="bg1"/>
                </a:solidFill>
              </a:rPr>
              <a:t>стихотворение было в 1832 году в альманахе «Северные цветы».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3522e6e4cbf2b26fb2d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140968"/>
            <a:ext cx="2160240" cy="3234960"/>
          </a:xfrm>
          <a:prstGeom prst="roundRect">
            <a:avLst/>
          </a:prstGeom>
        </p:spPr>
      </p:pic>
      <p:pic>
        <p:nvPicPr>
          <p:cNvPr id="9" name="Рисунок 8" descr="VATS_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212976"/>
            <a:ext cx="4245031" cy="3196012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552" y="90872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В основу стихотворения положена легенда о смертоносном дереве анчаре, упоминания о котором появились еще в конце </a:t>
            </a:r>
            <a:r>
              <a:rPr lang="en-US" sz="2400" dirty="0" smtClean="0">
                <a:solidFill>
                  <a:schemeClr val="bg1"/>
                </a:solidFill>
              </a:rPr>
              <a:t>XVIII</a:t>
            </a:r>
            <a:r>
              <a:rPr lang="ru-RU" sz="2400" dirty="0" smtClean="0">
                <a:solidFill>
                  <a:schemeClr val="bg1"/>
                </a:solidFill>
              </a:rPr>
              <a:t> – начале</a:t>
            </a:r>
            <a:r>
              <a:rPr lang="en-US" sz="2400" dirty="0" smtClean="0">
                <a:solidFill>
                  <a:schemeClr val="bg1"/>
                </a:solidFill>
              </a:rPr>
              <a:t> XIX </a:t>
            </a:r>
            <a:r>
              <a:rPr lang="ru-RU" sz="2400" dirty="0" smtClean="0">
                <a:solidFill>
                  <a:schemeClr val="bg1"/>
                </a:solidFill>
              </a:rPr>
              <a:t> века.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0_5ad79_34c86d21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348880"/>
            <a:ext cx="5688632" cy="4266474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620688"/>
            <a:ext cx="39340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en-US" sz="2400" b="1" dirty="0" smtClean="0">
                <a:solidFill>
                  <a:schemeClr val="bg1"/>
                </a:solidFill>
              </a:rPr>
              <a:t>It is a poison-tree that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pierced to the inmost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Weeps only tears of poison</a:t>
            </a:r>
            <a:r>
              <a:rPr lang="ru-RU" sz="2400" b="1" dirty="0" smtClean="0">
                <a:solidFill>
                  <a:schemeClr val="bg1"/>
                </a:solidFill>
              </a:rPr>
              <a:t>».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             Coleridge</a:t>
            </a:r>
            <a:r>
              <a:rPr lang="en-US" sz="2400" b="1" dirty="0" smtClean="0">
                <a:solidFill>
                  <a:schemeClr val="bg1"/>
                </a:solidFill>
              </a:rPr>
              <a:t> (</a:t>
            </a:r>
            <a:r>
              <a:rPr lang="ru-RU" sz="2400" b="1" dirty="0" smtClean="0">
                <a:solidFill>
                  <a:schemeClr val="bg1"/>
                </a:solidFill>
              </a:rPr>
              <a:t>Кольридж)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4149080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«Вот  древо яда; пронзенное до  сердцевины,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Оно  плачет  лишь ядовитыми  слезами».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" name="Picture 4" descr="http://lib2.podelise.ru/tw_files2/urls_5/18/d-17093/img1.jpg"/>
          <p:cNvPicPr>
            <a:picLocks noChangeAspect="1" noChangeArrowheads="1"/>
          </p:cNvPicPr>
          <p:nvPr/>
        </p:nvPicPr>
        <p:blipFill>
          <a:blip r:embed="rId3" cstate="print"/>
          <a:srcRect l="52441" t="20787" r="6614" b="37165"/>
          <a:stretch>
            <a:fillRect/>
          </a:stretch>
        </p:blipFill>
        <p:spPr bwMode="auto">
          <a:xfrm>
            <a:off x="5076056" y="1196752"/>
            <a:ext cx="3335921" cy="2569484"/>
          </a:xfrm>
          <a:prstGeom prst="roundRect">
            <a:avLst/>
          </a:prstGeom>
          <a:noFill/>
        </p:spPr>
      </p:pic>
      <p:pic>
        <p:nvPicPr>
          <p:cNvPr id="12" name="Рисунок 11" descr="a-poison-tr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249488"/>
            <a:ext cx="2815350" cy="4608512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115616" y="0"/>
            <a:ext cx="7108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2. Жанр и композиция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1772816"/>
            <a:ext cx="2376264" cy="396044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Сюжетная зарисовка </a:t>
            </a:r>
            <a:r>
              <a:rPr lang="ru-RU" sz="2400" dirty="0" smtClean="0">
                <a:solidFill>
                  <a:schemeClr val="bg1"/>
                </a:solidFill>
              </a:rPr>
              <a:t>– произведение, построенное на смене фабульных событий, переживаний лирического героя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99792" y="1772816"/>
            <a:ext cx="3600400" cy="352839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Фабула - </a:t>
            </a:r>
            <a:r>
              <a:rPr lang="ru-RU" dirty="0" smtClean="0"/>
              <a:t>фактическая сторона повествования, те события, случаи, действия, состояния в их причинно-хронологической последовательности, которые компонуются и оформляются автором в</a:t>
            </a:r>
            <a:r>
              <a:rPr lang="ru-RU" i="1" dirty="0" smtClean="0"/>
              <a:t> </a:t>
            </a:r>
            <a:r>
              <a:rPr lang="ru-RU" dirty="0" smtClean="0"/>
              <a:t>на основе закономерностей, усматриваемых автором в развитии изображаемых явлений.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88224" y="1772816"/>
            <a:ext cx="2555776" cy="388843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Притча </a:t>
            </a:r>
            <a:r>
              <a:rPr lang="ru-RU" sz="2400" dirty="0" smtClean="0"/>
              <a:t>– небольшой рассказ, содержащий поучение в иносказательной форме.</a:t>
            </a:r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47864" y="1772816"/>
            <a:ext cx="2376264" cy="388843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Легенда</a:t>
            </a:r>
            <a:r>
              <a:rPr lang="ru-RU" sz="2400" dirty="0" smtClean="0">
                <a:solidFill>
                  <a:schemeClr val="bg1"/>
                </a:solidFill>
              </a:rPr>
              <a:t> – поэтическое предание об историческом или героическом событии.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683568" y="1124744"/>
            <a:ext cx="7720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 Н а сколько частей можно разделить стихотворение?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212976"/>
            <a:ext cx="77048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 Озаглавьте части стихотворения сроками из него.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348880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 О чем говорится в каждой части?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4725144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 Докажите, что стихотворение построено на основе антитезы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476672"/>
            <a:ext cx="82770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3. Основные темы и идеи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2132856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Анчар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2132856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Князь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2051720" y="3140968"/>
            <a:ext cx="936104" cy="1368152"/>
          </a:xfrm>
          <a:prstGeom prst="curvedRightArrow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 flipH="1">
            <a:off x="5796136" y="3140968"/>
            <a:ext cx="927720" cy="1368152"/>
          </a:xfrm>
          <a:prstGeom prst="curvedRightArrow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4293096"/>
            <a:ext cx="30396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Смерть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5373216"/>
            <a:ext cx="15808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Зло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kochergin_5.jpg"/>
          <p:cNvPicPr>
            <a:picLocks noChangeAspect="1"/>
          </p:cNvPicPr>
          <p:nvPr/>
        </p:nvPicPr>
        <p:blipFill>
          <a:blip r:embed="rId3" cstate="print"/>
          <a:srcRect t="19193" r="13123" b="35433"/>
          <a:stretch>
            <a:fillRect/>
          </a:stretch>
        </p:blipFill>
        <p:spPr>
          <a:xfrm flipH="1">
            <a:off x="6300192" y="4581128"/>
            <a:ext cx="2664296" cy="2148710"/>
          </a:xfrm>
          <a:prstGeom prst="roundRect">
            <a:avLst/>
          </a:prstGeom>
        </p:spPr>
      </p:pic>
      <p:pic>
        <p:nvPicPr>
          <p:cNvPr id="13" name="Рисунок 12" descr="s724257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365104"/>
            <a:ext cx="2265040" cy="2338654"/>
          </a:xfrm>
          <a:prstGeom prst="round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978</Words>
  <Application>Microsoft Office PowerPoint</Application>
  <PresentationFormat>Экран (4:3)</PresentationFormat>
  <Paragraphs>166</Paragraphs>
  <Slides>24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184</cp:revision>
  <dcterms:created xsi:type="dcterms:W3CDTF">2012-12-06T13:59:47Z</dcterms:created>
  <dcterms:modified xsi:type="dcterms:W3CDTF">2013-01-22T13:17:01Z</dcterms:modified>
</cp:coreProperties>
</file>