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7" r:id="rId11"/>
    <p:sldId id="266" r:id="rId12"/>
    <p:sldId id="269" r:id="rId13"/>
    <p:sldId id="268" r:id="rId14"/>
    <p:sldId id="265" r:id="rId15"/>
    <p:sldId id="270" r:id="rId16"/>
    <p:sldId id="282" r:id="rId17"/>
    <p:sldId id="271" r:id="rId18"/>
    <p:sldId id="272" r:id="rId19"/>
    <p:sldId id="280" r:id="rId20"/>
    <p:sldId id="281" r:id="rId21"/>
    <p:sldId id="275" r:id="rId22"/>
    <p:sldId id="276" r:id="rId23"/>
    <p:sldId id="278" r:id="rId24"/>
    <p:sldId id="277" r:id="rId25"/>
    <p:sldId id="27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6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952D61-F421-4DDC-9890-E8113774D187}" type="datetimeFigureOut">
              <a:rPr lang="ru-RU" smtClean="0"/>
              <a:t>22.10.2012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90D8E-6AF2-49C1-A322-0999A71EC73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еночка\Downloads\104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-214338"/>
            <a:ext cx="9753600" cy="73152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2571744"/>
            <a:ext cx="735808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800" dirty="0" smtClean="0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Все видеть, все понять, все знать, все пережить,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800" dirty="0" smtClean="0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Все формы, все цвета вобрать в себя глазами,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800" dirty="0" smtClean="0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Пройти по всей земле горящими ступнями,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800" dirty="0" smtClean="0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Все воспринять и снова воплотить.</a:t>
            </a:r>
            <a:endParaRPr lang="ru-RU" sz="2800" dirty="0">
              <a:solidFill>
                <a:srgbClr val="FF0000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5918" y="357166"/>
            <a:ext cx="5072082" cy="6270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 lvl="0" indent="-265176" algn="ctr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lang="ru-RU" sz="3200" b="1" dirty="0" smtClean="0"/>
              <a:t> </a:t>
            </a:r>
            <a:r>
              <a:rPr lang="ru-RU" sz="3200" b="1" i="1" u="sng" dirty="0" smtClean="0"/>
              <a:t>Вспомогательный аппарат</a:t>
            </a:r>
            <a:endParaRPr lang="ru-RU" sz="3200" b="1" i="1" dirty="0" smtClean="0"/>
          </a:p>
          <a:p>
            <a:pPr marL="265176" lvl="0" indent="-265176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lang="ru-RU" sz="3200" dirty="0" smtClean="0"/>
              <a:t> - брови</a:t>
            </a:r>
          </a:p>
          <a:p>
            <a:pPr marL="265176" lvl="0" indent="-265176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lang="ru-RU" sz="3200" dirty="0" smtClean="0"/>
              <a:t>- веки</a:t>
            </a:r>
          </a:p>
          <a:p>
            <a:pPr marL="265176" lvl="0" indent="-265176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lang="ru-RU" sz="3200" dirty="0" smtClean="0"/>
              <a:t>- ресницы</a:t>
            </a:r>
          </a:p>
          <a:p>
            <a:pPr marL="265176" lvl="0" indent="-265176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lang="ru-RU" sz="3200" dirty="0" smtClean="0"/>
              <a:t>- слезный проток (канальцы)</a:t>
            </a:r>
          </a:p>
          <a:p>
            <a:pPr marL="265176" lvl="0" indent="-265176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lang="ru-RU" sz="3200" dirty="0" smtClean="0"/>
              <a:t>- слезная железа</a:t>
            </a:r>
          </a:p>
          <a:p>
            <a:pPr marL="265176" lvl="0" indent="-265176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lang="ru-RU" sz="3200" dirty="0" smtClean="0"/>
              <a:t>- </a:t>
            </a:r>
            <a:r>
              <a:rPr lang="ru-RU" sz="3200" dirty="0" err="1" smtClean="0"/>
              <a:t>глазо-двигательные</a:t>
            </a:r>
            <a:r>
              <a:rPr lang="ru-RU" sz="3200" dirty="0" smtClean="0"/>
              <a:t> мышцы</a:t>
            </a:r>
          </a:p>
          <a:p>
            <a:pPr marL="265176" lvl="0" indent="-265176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lang="ru-RU" sz="3200" dirty="0" smtClean="0"/>
              <a:t>- нервы и кровеносные сосуды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28596" y="285728"/>
            <a:ext cx="8072494" cy="6572272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11200" i="1" u="sng" dirty="0" smtClean="0"/>
              <a:t>Глазное </a:t>
            </a:r>
            <a:r>
              <a:rPr lang="ru-RU" sz="11200" i="1" u="sng" dirty="0" smtClean="0"/>
              <a:t>яблоко</a:t>
            </a:r>
          </a:p>
          <a:p>
            <a:pPr algn="ctr">
              <a:buNone/>
            </a:pPr>
            <a:endParaRPr lang="ru-RU" i="1" dirty="0" smtClean="0"/>
          </a:p>
          <a:p>
            <a:pPr lvl="0">
              <a:buNone/>
            </a:pP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Фиброзная оболочка (наружная)</a:t>
            </a:r>
          </a:p>
          <a:p>
            <a:pPr>
              <a:buNone/>
            </a:pP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- задняя –непрозрачная склера</a:t>
            </a:r>
          </a:p>
          <a:p>
            <a:pPr>
              <a:buNone/>
            </a:pP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- передняя – прозрачная –роговица</a:t>
            </a:r>
          </a:p>
          <a:p>
            <a:pPr>
              <a:buNone/>
            </a:pP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>
              <a:buNone/>
            </a:pP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Сосудистая оболочка (средняя)</a:t>
            </a:r>
          </a:p>
          <a:p>
            <a:pPr>
              <a:buNone/>
            </a:pP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-передняя – радужка (пигмент – цвет глаз)</a:t>
            </a:r>
          </a:p>
          <a:p>
            <a:pPr>
              <a:buNone/>
            </a:pP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- в центре радужки – зрачок</a:t>
            </a:r>
          </a:p>
          <a:p>
            <a:pPr lvl="0">
              <a:buNone/>
            </a:pP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Хрусталик (двояковыпуклый)</a:t>
            </a:r>
          </a:p>
          <a:p>
            <a:pPr>
              <a:buNone/>
            </a:pP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>
              <a:buNone/>
            </a:pP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Сетчатка (внутренняя оболочка)</a:t>
            </a:r>
          </a:p>
          <a:p>
            <a:pPr>
              <a:buNone/>
            </a:pP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-палочки (рецепторы, отличают черно-белое зрение)</a:t>
            </a:r>
          </a:p>
          <a:p>
            <a:pPr>
              <a:buNone/>
            </a:pP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- колбочки (цветное зрение)</a:t>
            </a:r>
          </a:p>
          <a:p>
            <a:pPr>
              <a:buNone/>
            </a:pP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643438" y="0"/>
            <a:ext cx="4500562" cy="6072230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:\фоны презентаций\126 фоны для презентаций\PICT362.DI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4029"/>
            <a:ext cx="9143999" cy="682397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596" y="428604"/>
            <a:ext cx="814393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u="sng" dirty="0" smtClean="0"/>
              <a:t>**********</a:t>
            </a:r>
            <a:r>
              <a:rPr lang="ru-RU" sz="3200" dirty="0" smtClean="0"/>
              <a:t>– скопление колбочек, напротив зрачка на сетчатке.</a:t>
            </a:r>
          </a:p>
          <a:p>
            <a:endParaRPr lang="ru-RU" sz="3200" dirty="0" smtClean="0"/>
          </a:p>
          <a:p>
            <a:endParaRPr lang="ru-RU" sz="3200" dirty="0" smtClean="0"/>
          </a:p>
          <a:p>
            <a:r>
              <a:rPr lang="ru-RU" sz="3200" b="1" i="1" u="sng" dirty="0" smtClean="0"/>
              <a:t>**************</a:t>
            </a:r>
            <a:r>
              <a:rPr lang="ru-RU" sz="3200" dirty="0" smtClean="0"/>
              <a:t>- место выхода зрительного нерва, здесь нет рецепторов.</a:t>
            </a:r>
          </a:p>
          <a:p>
            <a:endParaRPr lang="ru-RU" sz="3200" dirty="0" smtClean="0"/>
          </a:p>
          <a:p>
            <a:endParaRPr lang="ru-RU" sz="3200" dirty="0" smtClean="0"/>
          </a:p>
          <a:p>
            <a:r>
              <a:rPr lang="ru-RU" sz="3200" b="1" i="1" u="sng" dirty="0" smtClean="0"/>
              <a:t>**************</a:t>
            </a:r>
            <a:r>
              <a:rPr lang="ru-RU" sz="3200" dirty="0" smtClean="0"/>
              <a:t>– прозрачное и бесцветное, заполняет глаз внутри.</a:t>
            </a:r>
            <a:endParaRPr lang="ru-RU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:\фоны презентаций\126 фоны для презентаций\PICT362.DI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4029"/>
            <a:ext cx="9143999" cy="682397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596" y="428604"/>
            <a:ext cx="814393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u="sng" dirty="0" smtClean="0"/>
              <a:t>Желтое пятно </a:t>
            </a:r>
            <a:r>
              <a:rPr lang="ru-RU" sz="3200" dirty="0" smtClean="0"/>
              <a:t>– скопление колбочек, напротив зрачка на сетчатке.</a:t>
            </a:r>
          </a:p>
          <a:p>
            <a:endParaRPr lang="ru-RU" sz="3200" dirty="0" smtClean="0"/>
          </a:p>
          <a:p>
            <a:endParaRPr lang="ru-RU" sz="3200" dirty="0" smtClean="0"/>
          </a:p>
          <a:p>
            <a:r>
              <a:rPr lang="ru-RU" sz="3200" b="1" i="1" u="sng" dirty="0" smtClean="0"/>
              <a:t>Слепое пятно- </a:t>
            </a:r>
            <a:r>
              <a:rPr lang="ru-RU" sz="3200" dirty="0" smtClean="0"/>
              <a:t>место выхода зрительного нерва, здесь нет рецепторов.</a:t>
            </a:r>
          </a:p>
          <a:p>
            <a:endParaRPr lang="ru-RU" sz="3200" dirty="0" smtClean="0"/>
          </a:p>
          <a:p>
            <a:endParaRPr lang="ru-RU" sz="3200" dirty="0" smtClean="0"/>
          </a:p>
          <a:p>
            <a:r>
              <a:rPr lang="ru-RU" sz="3200" b="1" i="1" u="sng" dirty="0" smtClean="0"/>
              <a:t>Стекловидное тело </a:t>
            </a:r>
            <a:r>
              <a:rPr lang="ru-RU" sz="3200" dirty="0" smtClean="0"/>
              <a:t>– прозрачное и бесцветное, заполняет глаз внутри.</a:t>
            </a:r>
            <a:endParaRPr lang="ru-RU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Леночка\Downloads\image46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8675" y="714356"/>
            <a:ext cx="7258101" cy="55721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85786" y="1071546"/>
            <a:ext cx="6215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ЗАРЯДКА ДЛЯ ГЛАЗ</a:t>
            </a:r>
            <a:endParaRPr lang="ru-RU" dirty="0"/>
          </a:p>
        </p:txBody>
      </p:sp>
      <p:pic>
        <p:nvPicPr>
          <p:cNvPr id="21512" name="Picture 8" descr="http://t2.gstatic.com/images?q=tbn:ANd9GcR_LOHZFPa3RpAtsTaOSbHWOvZnmXm8gY7Pu71KahJlx4x5TRfS5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612"/>
            <a:ext cx="9144000" cy="688661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85786" y="428604"/>
            <a:ext cx="63579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 smtClean="0">
                <a:solidFill>
                  <a:schemeClr val="accent3">
                    <a:lumMod val="50000"/>
                  </a:schemeClr>
                </a:solidFill>
              </a:rPr>
              <a:t>Зарядка для глаз</a:t>
            </a:r>
            <a:endParaRPr lang="ru-RU" sz="60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D:\Леночка\Леночка-любимая жена\школа\8класс\глаз\1274380962_glaza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000108"/>
            <a:ext cx="7572408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14290"/>
            <a:ext cx="8183880" cy="1051560"/>
          </a:xfrm>
        </p:spPr>
        <p:txBody>
          <a:bodyPr/>
          <a:lstStyle/>
          <a:p>
            <a:r>
              <a:rPr lang="ru-RU" b="1" dirty="0">
                <a:solidFill>
                  <a:srgbClr val="009900"/>
                </a:solidFill>
              </a:rPr>
              <a:t>Оптическая система глаза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341438"/>
            <a:ext cx="4038600" cy="4525962"/>
          </a:xfrm>
        </p:spPr>
        <p:txBody>
          <a:bodyPr>
            <a:normAutofit fontScale="92500" lnSpcReduction="20000"/>
          </a:bodyPr>
          <a:lstStyle/>
          <a:p>
            <a:pPr algn="just">
              <a:buFontTx/>
              <a:buNone/>
            </a:pPr>
            <a:endParaRPr lang="ru-RU" sz="2000" dirty="0">
              <a:cs typeface="Times New Roman" pitchFamily="18" charset="0"/>
            </a:endParaRPr>
          </a:p>
          <a:p>
            <a:r>
              <a:rPr lang="ru-RU" sz="2400" b="1" dirty="0"/>
              <a:t>Согласно </a:t>
            </a:r>
            <a:r>
              <a:rPr lang="ru-RU" sz="2400" b="1" dirty="0">
                <a:solidFill>
                  <a:srgbClr val="0000FF"/>
                </a:solidFill>
              </a:rPr>
              <a:t>теории Гельмгольца,</a:t>
            </a:r>
            <a:r>
              <a:rPr lang="ru-RU" sz="2400" b="1" dirty="0"/>
              <a:t> моделью глаза является фотоаппарат:</a:t>
            </a:r>
          </a:p>
          <a:p>
            <a:r>
              <a:rPr lang="ru-RU" sz="2400" b="1" dirty="0">
                <a:solidFill>
                  <a:srgbClr val="0000FF"/>
                </a:solidFill>
              </a:rPr>
              <a:t>Объектив </a:t>
            </a:r>
            <a:r>
              <a:rPr lang="ru-RU" sz="2400" b="1" dirty="0"/>
              <a:t>– это как бы преломляющие элементы глаза (роговица, хрусталик, стекловидное тело)</a:t>
            </a:r>
          </a:p>
          <a:p>
            <a:r>
              <a:rPr lang="ru-RU" sz="2400" b="1" dirty="0">
                <a:solidFill>
                  <a:srgbClr val="0000FF"/>
                </a:solidFill>
              </a:rPr>
              <a:t>Диафрагма фотоаппарата</a:t>
            </a:r>
            <a:r>
              <a:rPr lang="ru-RU" sz="2400" b="1" dirty="0"/>
              <a:t> - зрачок</a:t>
            </a:r>
          </a:p>
        </p:txBody>
      </p:sp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500174"/>
            <a:ext cx="4038600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2388"/>
            <a:ext cx="9182100" cy="6805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8794" y="357166"/>
            <a:ext cx="55048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изображения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428736"/>
            <a:ext cx="821537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Свет       </a:t>
            </a:r>
            <a:r>
              <a:rPr lang="ru-RU" sz="2800" dirty="0" smtClean="0"/>
              <a:t>******       </a:t>
            </a:r>
            <a:r>
              <a:rPr lang="ru-RU" sz="2800" dirty="0" smtClean="0"/>
              <a:t>хрусталик</a:t>
            </a:r>
          </a:p>
          <a:p>
            <a:endParaRPr lang="ru-RU" sz="2800" dirty="0" smtClean="0"/>
          </a:p>
          <a:p>
            <a:r>
              <a:rPr lang="ru-RU" sz="2800" dirty="0" smtClean="0"/>
              <a:t>      ****************       </a:t>
            </a:r>
            <a:r>
              <a:rPr lang="ru-RU" sz="2800" dirty="0" smtClean="0"/>
              <a:t>сетчатка  </a:t>
            </a:r>
          </a:p>
          <a:p>
            <a:endParaRPr lang="ru-RU" sz="2800" dirty="0" smtClean="0"/>
          </a:p>
          <a:p>
            <a:r>
              <a:rPr lang="ru-RU" sz="2800" dirty="0" smtClean="0"/>
              <a:t>    **************       головной </a:t>
            </a:r>
            <a:r>
              <a:rPr lang="ru-RU" sz="2800" dirty="0" smtClean="0"/>
              <a:t>мозг</a:t>
            </a:r>
          </a:p>
          <a:p>
            <a:r>
              <a:rPr lang="ru-RU" sz="2800" dirty="0" smtClean="0"/>
              <a:t>  </a:t>
            </a:r>
          </a:p>
          <a:p>
            <a:r>
              <a:rPr lang="ru-RU" sz="2800" dirty="0" smtClean="0"/>
              <a:t>           *******************</a:t>
            </a:r>
            <a:endParaRPr lang="ru-RU" sz="2800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1357290" y="1714488"/>
            <a:ext cx="642942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357158" y="3429000"/>
            <a:ext cx="500066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357158" y="2571744"/>
            <a:ext cx="642942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6357950" y="1714488"/>
            <a:ext cx="642942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3500430" y="1714488"/>
            <a:ext cx="642942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7286644" y="2571744"/>
            <a:ext cx="642942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786314" y="2571744"/>
            <a:ext cx="642942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143372" y="3429000"/>
            <a:ext cx="642942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928662" y="4286256"/>
            <a:ext cx="642942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7643834" y="3429000"/>
            <a:ext cx="642942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786190"/>
            <a:ext cx="8229600" cy="1143000"/>
          </a:xfrm>
        </p:spPr>
        <p:txBody>
          <a:bodyPr>
            <a:noAutofit/>
          </a:bodyPr>
          <a:lstStyle/>
          <a:p>
            <a:r>
              <a:rPr lang="ru-RU" dirty="0" smtClean="0"/>
              <a:t>Передняя часть сосудистой оболочки глаза – радужка, имеет неодинаковую окраску. Объясните, почему у одних людей глаза карие или почти черные, а у других – темно- или светло-серые и </a:t>
            </a:r>
            <a:r>
              <a:rPr lang="ru-RU" dirty="0" err="1" smtClean="0"/>
              <a:t>голубые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8794" y="357166"/>
            <a:ext cx="55048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изображения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428736"/>
            <a:ext cx="821537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Свет       зрачок       хрусталик</a:t>
            </a:r>
          </a:p>
          <a:p>
            <a:endParaRPr lang="ru-RU" sz="2800" dirty="0" smtClean="0"/>
          </a:p>
          <a:p>
            <a:r>
              <a:rPr lang="ru-RU" sz="2800" dirty="0" smtClean="0"/>
              <a:t>      стекловидное </a:t>
            </a:r>
            <a:r>
              <a:rPr lang="ru-RU" sz="2800" dirty="0" smtClean="0"/>
              <a:t>тело </a:t>
            </a:r>
            <a:r>
              <a:rPr lang="ru-RU" sz="2800" dirty="0" smtClean="0"/>
              <a:t>      </a:t>
            </a:r>
            <a:r>
              <a:rPr lang="ru-RU" sz="2800" dirty="0" smtClean="0"/>
              <a:t>сетчатка  </a:t>
            </a:r>
          </a:p>
          <a:p>
            <a:endParaRPr lang="ru-RU" sz="2800" dirty="0" smtClean="0"/>
          </a:p>
          <a:p>
            <a:r>
              <a:rPr lang="ru-RU" sz="2800" dirty="0" smtClean="0"/>
              <a:t>    зрительный </a:t>
            </a:r>
            <a:r>
              <a:rPr lang="ru-RU" sz="2800" dirty="0" smtClean="0"/>
              <a:t>нерв </a:t>
            </a:r>
            <a:r>
              <a:rPr lang="ru-RU" sz="2800" dirty="0" smtClean="0"/>
              <a:t>      головной </a:t>
            </a:r>
            <a:r>
              <a:rPr lang="ru-RU" sz="2800" dirty="0" smtClean="0"/>
              <a:t>мозг</a:t>
            </a:r>
          </a:p>
          <a:p>
            <a:r>
              <a:rPr lang="ru-RU" sz="2800" dirty="0" smtClean="0"/>
              <a:t>  </a:t>
            </a:r>
          </a:p>
          <a:p>
            <a:r>
              <a:rPr lang="ru-RU" sz="2800" dirty="0" smtClean="0"/>
              <a:t>           представление </a:t>
            </a:r>
            <a:r>
              <a:rPr lang="ru-RU" sz="2800" dirty="0" smtClean="0"/>
              <a:t>о предмете</a:t>
            </a:r>
            <a:endParaRPr lang="ru-RU" sz="2800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1357290" y="1714488"/>
            <a:ext cx="642942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357158" y="3429000"/>
            <a:ext cx="500066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357158" y="2571744"/>
            <a:ext cx="642942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6357950" y="1714488"/>
            <a:ext cx="642942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3500430" y="1714488"/>
            <a:ext cx="642942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7286644" y="2571744"/>
            <a:ext cx="642942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786314" y="2571744"/>
            <a:ext cx="642942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143372" y="3429000"/>
            <a:ext cx="642942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928662" y="4286256"/>
            <a:ext cx="642942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7643834" y="3429000"/>
            <a:ext cx="642942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Леночка\Леночка-любимая жена\школа\8класс\глаз\eyes_ill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500042"/>
            <a:ext cx="3643338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D:\Леночка\Леночка-любимая жена\школа\8класс\глаз\0_987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357298"/>
            <a:ext cx="371477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:\фоны презентаций\126 фоны для презентаций\PICT362.DI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4029"/>
            <a:ext cx="9143999" cy="682397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1428736"/>
            <a:ext cx="915186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КОМПЬЮТЕР!!!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:\фоны презентаций\126 фоны для презентаций\PICT362.DI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4029"/>
            <a:ext cx="9143999" cy="682397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1472" y="571480"/>
            <a:ext cx="792961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Передняя часть сосудистой оболочки глаза – радужка, имеет неодинаковую окраску. Объясните, почему у одних людей глаза карие или почти черные, а у других – темно- или светло-серые и </a:t>
            </a:r>
            <a:r>
              <a:rPr lang="ru-RU" sz="3600" b="1" dirty="0" err="1" smtClean="0"/>
              <a:t>голубые</a:t>
            </a:r>
            <a:r>
              <a:rPr lang="ru-RU" sz="3600" b="1" dirty="0" smtClean="0"/>
              <a:t>.</a:t>
            </a:r>
            <a:endParaRPr lang="ru-RU" sz="3600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:\фоны презентаций\126 фоны для презентаций\PICT362.DI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4029"/>
            <a:ext cx="9143999" cy="682397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1472" y="428604"/>
            <a:ext cx="521497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Домашняя работа</a:t>
            </a:r>
          </a:p>
          <a:p>
            <a:endParaRPr lang="ru-RU" sz="3200" dirty="0" smtClean="0"/>
          </a:p>
          <a:p>
            <a:r>
              <a:rPr lang="ru-RU" sz="3200" dirty="0" smtClean="0"/>
              <a:t>Учебник с. </a:t>
            </a:r>
          </a:p>
          <a:p>
            <a:r>
              <a:rPr lang="ru-RU" sz="3200" dirty="0" smtClean="0"/>
              <a:t>Печатная тетрадь №</a:t>
            </a:r>
          </a:p>
          <a:p>
            <a:endParaRPr lang="ru-RU" sz="3200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43636" y="5715016"/>
            <a:ext cx="25042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автор Бочкова Е.С.</a:t>
            </a:r>
          </a:p>
          <a:p>
            <a:r>
              <a:rPr lang="ru-RU" dirty="0" smtClean="0"/>
              <a:t>учитель биологии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1857364"/>
            <a:ext cx="72394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Большое спасибо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еночка\Downloads\20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38"/>
            <a:ext cx="4714875" cy="2952750"/>
          </a:xfrm>
          <a:prstGeom prst="rect">
            <a:avLst/>
          </a:prstGeom>
          <a:noFill/>
        </p:spPr>
      </p:pic>
      <p:pic>
        <p:nvPicPr>
          <p:cNvPr id="2051" name="Picture 3" descr="C:\Users\Леночка\Downloads\250px-Menschliches_au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57628"/>
            <a:ext cx="4500562" cy="2530476"/>
          </a:xfrm>
          <a:prstGeom prst="rect">
            <a:avLst/>
          </a:prstGeom>
          <a:noFill/>
        </p:spPr>
      </p:pic>
      <p:pic>
        <p:nvPicPr>
          <p:cNvPr id="2052" name="Picture 4" descr="C:\Users\Леночка\Downloads\1331129203_3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428604"/>
            <a:ext cx="4714876" cy="3643338"/>
          </a:xfrm>
          <a:prstGeom prst="rect">
            <a:avLst/>
          </a:prstGeom>
          <a:noFill/>
        </p:spPr>
      </p:pic>
      <p:pic>
        <p:nvPicPr>
          <p:cNvPr id="2054" name="Picture 6" descr="http://t3.gstatic.com/images?q=tbn:ANd9GcRZ6Gi4ZfxPKpy-iE_rb209kZvmknzmZMLNMglICstKNaeOSSI2hQ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4071942"/>
            <a:ext cx="4429156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172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857488" y="0"/>
            <a:ext cx="6286512" cy="1754326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ЗРИТЕЛЬНЫЙ АНАЛИЗАТОР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:\фоны презентаций\126 фоны для презентаций\notebook_bg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142976" y="285728"/>
            <a:ext cx="764386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Что такое анализатор?</a:t>
            </a:r>
            <a:endParaRPr lang="ru-RU" sz="4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57356" y="1500174"/>
            <a:ext cx="578647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Анализатор ( от греч. разложение) – это системы чувствительных нервных окончаний, состоящие из рецепторов, проводящих путей и центра, находящиеся в коре головного мозга.</a:t>
            </a:r>
            <a:endParaRPr lang="ru-RU" sz="3200" b="1" dirty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:\фоны презентаций\126 фоны для презентаций\PICT362.DI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4029"/>
            <a:ext cx="9143999" cy="682397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58" y="428604"/>
            <a:ext cx="85725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/>
              <a:t>ГЛАЗ СМОТРИТ, </a:t>
            </a:r>
          </a:p>
          <a:p>
            <a:r>
              <a:rPr lang="ru-RU" sz="6600" dirty="0" smtClean="0"/>
              <a:t>А МОЗГ ВИДИТ.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Леночка\Downloads\0702080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505201"/>
            <a:ext cx="7500990" cy="5792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:\фоны презентаций\126 фоны для презентаций\PICT362.DI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4029"/>
            <a:ext cx="9143999" cy="682397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58" y="428604"/>
            <a:ext cx="778674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Из чего состоит орган зрения?</a:t>
            </a:r>
          </a:p>
          <a:p>
            <a:endParaRPr lang="ru-RU" sz="4400" dirty="0" smtClean="0"/>
          </a:p>
          <a:p>
            <a:r>
              <a:rPr lang="ru-RU" sz="4400" dirty="0" smtClean="0"/>
              <a:t>1 – Как устроено глазное яблоко</a:t>
            </a:r>
          </a:p>
          <a:p>
            <a:endParaRPr lang="ru-RU" sz="4400" dirty="0" smtClean="0"/>
          </a:p>
          <a:p>
            <a:r>
              <a:rPr lang="ru-RU" sz="4400" dirty="0" smtClean="0"/>
              <a:t>2 – Назвать, из чего состоит вспомогательный аппарат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1143000"/>
          </a:xfrm>
        </p:spPr>
        <p:txBody>
          <a:bodyPr>
            <a:noAutofit/>
          </a:bodyPr>
          <a:lstStyle/>
          <a:p>
            <a:r>
              <a:rPr lang="ru-RU" sz="5400" b="1" i="1" dirty="0" smtClean="0">
                <a:solidFill>
                  <a:schemeClr val="accent4">
                    <a:lumMod val="50000"/>
                  </a:schemeClr>
                </a:solidFill>
              </a:rPr>
              <a:t>Вспомогательный аппарат</a:t>
            </a:r>
            <a:endParaRPr lang="ru-RU" sz="54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369536" y="1142984"/>
            <a:ext cx="3345492" cy="43577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142</TotalTime>
  <Words>337</Words>
  <PresentationFormat>Экран (4:3)</PresentationFormat>
  <Paragraphs>92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Аспект</vt:lpstr>
      <vt:lpstr>Слайд 1</vt:lpstr>
      <vt:lpstr>Передняя часть сосудистой оболочки глаза – радужка, имеет неодинаковую окраску. Объясните, почему у одних людей глаза карие или почти черные, а у других – темно- или светло-серые и голубые.</vt:lpstr>
      <vt:lpstr>Слайд 3</vt:lpstr>
      <vt:lpstr>Слайд 4</vt:lpstr>
      <vt:lpstr>Слайд 5</vt:lpstr>
      <vt:lpstr>Слайд 6</vt:lpstr>
      <vt:lpstr>Слайд 7</vt:lpstr>
      <vt:lpstr>Слайд 8</vt:lpstr>
      <vt:lpstr>Вспомогательный аппарат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Оптическая система глаза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Леночка</dc:creator>
  <cp:lastModifiedBy>Леночка</cp:lastModifiedBy>
  <cp:revision>18</cp:revision>
  <dcterms:created xsi:type="dcterms:W3CDTF">2012-10-22T11:03:12Z</dcterms:created>
  <dcterms:modified xsi:type="dcterms:W3CDTF">2012-10-22T13:38:11Z</dcterms:modified>
</cp:coreProperties>
</file>