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56" r:id="rId2"/>
    <p:sldId id="260" r:id="rId3"/>
    <p:sldId id="259" r:id="rId4"/>
    <p:sldId id="288" r:id="rId5"/>
    <p:sldId id="289" r:id="rId6"/>
    <p:sldId id="290" r:id="rId7"/>
    <p:sldId id="291" r:id="rId8"/>
    <p:sldId id="293" r:id="rId9"/>
    <p:sldId id="292" r:id="rId10"/>
    <p:sldId id="294" r:id="rId11"/>
    <p:sldId id="295" r:id="rId12"/>
    <p:sldId id="296" r:id="rId13"/>
    <p:sldId id="297" r:id="rId14"/>
    <p:sldId id="298" r:id="rId15"/>
    <p:sldId id="299" r:id="rId16"/>
    <p:sldId id="300" r:id="rId17"/>
    <p:sldId id="301" r:id="rId18"/>
    <p:sldId id="286" r:id="rId19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  <a:srgbClr val="333333"/>
    <a:srgbClr val="C5C5C5"/>
    <a:srgbClr val="C0C0C0"/>
    <a:srgbClr val="DDDDDD"/>
    <a:srgbClr val="FFFFFF"/>
    <a:srgbClr val="70A8DA"/>
    <a:srgbClr val="357DA9"/>
    <a:srgbClr val="FF99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6327" autoAdjust="0"/>
    <p:restoredTop sz="93735" autoAdjust="0"/>
  </p:normalViewPr>
  <p:slideViewPr>
    <p:cSldViewPr>
      <p:cViewPr varScale="1">
        <p:scale>
          <a:sx n="102" d="100"/>
          <a:sy n="102" d="100"/>
        </p:scale>
        <p:origin x="-210" y="-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1024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1024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4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1024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B263C499-7C83-47CE-8EBC-19A34F686E97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8B6C15F-00F4-4745-9E02-C982108F7CA0}" type="slidenum">
              <a:rPr lang="en-US"/>
              <a:pPr/>
              <a:t>2</a:t>
            </a:fld>
            <a:endParaRPr lang="en-US"/>
          </a:p>
        </p:txBody>
      </p:sp>
      <p:sp>
        <p:nvSpPr>
          <p:cNvPr id="112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Content Layouts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63C499-7C83-47CE-8EBC-19A34F686E97}" type="slidenum">
              <a:rPr lang="en-US" smtClean="0"/>
              <a:pPr/>
              <a:t>18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4.jpeg"/><Relationship Id="rId7" Type="http://schemas.openxmlformats.org/officeDocument/2006/relationships/image" Target="../media/image8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5" name="Rectangle 73"/>
          <p:cNvSpPr>
            <a:spLocks noChangeArrowheads="1"/>
          </p:cNvSpPr>
          <p:nvPr/>
        </p:nvSpPr>
        <p:spPr bwMode="gray">
          <a:xfrm>
            <a:off x="1698625" y="3705225"/>
            <a:ext cx="742950" cy="742950"/>
          </a:xfrm>
          <a:prstGeom prst="rect">
            <a:avLst/>
          </a:prstGeom>
          <a:solidFill>
            <a:schemeClr val="accent1">
              <a:alpha val="5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3116" name="Rectangle 44" descr="3"/>
          <p:cNvSpPr>
            <a:spLocks noChangeArrowheads="1"/>
          </p:cNvSpPr>
          <p:nvPr/>
        </p:nvSpPr>
        <p:spPr bwMode="gray">
          <a:xfrm>
            <a:off x="2492375" y="4510088"/>
            <a:ext cx="742950" cy="744537"/>
          </a:xfrm>
          <a:prstGeom prst="rect">
            <a:avLst/>
          </a:prstGeom>
          <a:blipFill dpi="0" rotWithShape="1">
            <a:blip r:embed="rId2" cstate="print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3106" name="Rectangle 34" descr="5"/>
          <p:cNvSpPr>
            <a:spLocks noChangeArrowheads="1"/>
          </p:cNvSpPr>
          <p:nvPr/>
        </p:nvSpPr>
        <p:spPr bwMode="gray">
          <a:xfrm>
            <a:off x="915988" y="4510088"/>
            <a:ext cx="742950" cy="744537"/>
          </a:xfrm>
          <a:prstGeom prst="rect">
            <a:avLst/>
          </a:prstGeom>
          <a:blipFill dpi="0" rotWithShape="1">
            <a:blip r:embed="rId3" cstate="print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3131" name="Rectangle 59"/>
          <p:cNvSpPr>
            <a:spLocks noChangeArrowheads="1"/>
          </p:cNvSpPr>
          <p:nvPr/>
        </p:nvSpPr>
        <p:spPr bwMode="gray">
          <a:xfrm>
            <a:off x="1703388" y="5314950"/>
            <a:ext cx="742950" cy="742950"/>
          </a:xfrm>
          <a:prstGeom prst="rect">
            <a:avLst/>
          </a:prstGeom>
          <a:solidFill>
            <a:srgbClr val="DDDDDD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3126" name="Rectangle 54"/>
          <p:cNvSpPr>
            <a:spLocks noChangeArrowheads="1"/>
          </p:cNvSpPr>
          <p:nvPr/>
        </p:nvSpPr>
        <p:spPr bwMode="gray">
          <a:xfrm>
            <a:off x="128588" y="3705225"/>
            <a:ext cx="742950" cy="742950"/>
          </a:xfrm>
          <a:prstGeom prst="rect">
            <a:avLst/>
          </a:prstGeom>
          <a:solidFill>
            <a:srgbClr val="DDDDDD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3128" name="Rectangle 56"/>
          <p:cNvSpPr>
            <a:spLocks noChangeArrowheads="1"/>
          </p:cNvSpPr>
          <p:nvPr/>
        </p:nvSpPr>
        <p:spPr bwMode="gray">
          <a:xfrm>
            <a:off x="2492375" y="3705225"/>
            <a:ext cx="742950" cy="742950"/>
          </a:xfrm>
          <a:prstGeom prst="rect">
            <a:avLst/>
          </a:prstGeom>
          <a:solidFill>
            <a:srgbClr val="DDDDDD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grpSp>
        <p:nvGrpSpPr>
          <p:cNvPr id="3147" name="Group 75"/>
          <p:cNvGrpSpPr>
            <a:grpSpLocks/>
          </p:cNvGrpSpPr>
          <p:nvPr/>
        </p:nvGrpSpPr>
        <p:grpSpPr bwMode="auto">
          <a:xfrm>
            <a:off x="112713" y="5954713"/>
            <a:ext cx="8936037" cy="631825"/>
            <a:chOff x="71" y="3751"/>
            <a:chExt cx="5629" cy="398"/>
          </a:xfrm>
        </p:grpSpPr>
        <p:sp>
          <p:nvSpPr>
            <p:cNvPr id="3096" name="Freeform 24"/>
            <p:cNvSpPr>
              <a:spLocks/>
            </p:cNvSpPr>
            <p:nvPr userDrawn="1"/>
          </p:nvSpPr>
          <p:spPr bwMode="gray">
            <a:xfrm>
              <a:off x="71" y="3751"/>
              <a:ext cx="5626" cy="349"/>
            </a:xfrm>
            <a:custGeom>
              <a:avLst/>
              <a:gdLst/>
              <a:ahLst/>
              <a:cxnLst>
                <a:cxn ang="0">
                  <a:pos x="5626" y="349"/>
                </a:cxn>
                <a:cxn ang="0">
                  <a:pos x="0" y="349"/>
                </a:cxn>
                <a:cxn ang="0">
                  <a:pos x="0" y="187"/>
                </a:cxn>
                <a:cxn ang="0">
                  <a:pos x="0" y="114"/>
                </a:cxn>
                <a:cxn ang="0">
                  <a:pos x="4064" y="118"/>
                </a:cxn>
                <a:cxn ang="0">
                  <a:pos x="4329" y="0"/>
                </a:cxn>
                <a:cxn ang="0">
                  <a:pos x="5623" y="0"/>
                </a:cxn>
                <a:cxn ang="0">
                  <a:pos x="5626" y="349"/>
                </a:cxn>
              </a:cxnLst>
              <a:rect l="0" t="0" r="r" b="b"/>
              <a:pathLst>
                <a:path w="5626" h="349">
                  <a:moveTo>
                    <a:pt x="5626" y="349"/>
                  </a:moveTo>
                  <a:lnTo>
                    <a:pt x="0" y="349"/>
                  </a:lnTo>
                  <a:lnTo>
                    <a:pt x="0" y="187"/>
                  </a:lnTo>
                  <a:lnTo>
                    <a:pt x="0" y="114"/>
                  </a:lnTo>
                  <a:cubicBezTo>
                    <a:pt x="678" y="103"/>
                    <a:pt x="3343" y="137"/>
                    <a:pt x="4064" y="118"/>
                  </a:cubicBezTo>
                  <a:lnTo>
                    <a:pt x="4329" y="0"/>
                  </a:lnTo>
                  <a:lnTo>
                    <a:pt x="5623" y="0"/>
                  </a:lnTo>
                  <a:lnTo>
                    <a:pt x="5626" y="349"/>
                  </a:lnTo>
                  <a:close/>
                </a:path>
              </a:pathLst>
            </a:custGeom>
            <a:solidFill>
              <a:schemeClr val="tx1"/>
            </a:soli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3097" name="Freeform 25"/>
            <p:cNvSpPr>
              <a:spLocks/>
            </p:cNvSpPr>
            <p:nvPr userDrawn="1"/>
          </p:nvSpPr>
          <p:spPr bwMode="gray">
            <a:xfrm>
              <a:off x="71" y="3800"/>
              <a:ext cx="5626" cy="349"/>
            </a:xfrm>
            <a:custGeom>
              <a:avLst/>
              <a:gdLst/>
              <a:ahLst/>
              <a:cxnLst>
                <a:cxn ang="0">
                  <a:pos x="5626" y="349"/>
                </a:cxn>
                <a:cxn ang="0">
                  <a:pos x="0" y="349"/>
                </a:cxn>
                <a:cxn ang="0">
                  <a:pos x="0" y="187"/>
                </a:cxn>
                <a:cxn ang="0">
                  <a:pos x="0" y="114"/>
                </a:cxn>
                <a:cxn ang="0">
                  <a:pos x="4082" y="118"/>
                </a:cxn>
                <a:cxn ang="0">
                  <a:pos x="4345" y="0"/>
                </a:cxn>
                <a:cxn ang="0">
                  <a:pos x="5623" y="6"/>
                </a:cxn>
                <a:cxn ang="0">
                  <a:pos x="5626" y="349"/>
                </a:cxn>
              </a:cxnLst>
              <a:rect l="0" t="0" r="r" b="b"/>
              <a:pathLst>
                <a:path w="5626" h="349">
                  <a:moveTo>
                    <a:pt x="5626" y="349"/>
                  </a:moveTo>
                  <a:lnTo>
                    <a:pt x="0" y="349"/>
                  </a:lnTo>
                  <a:lnTo>
                    <a:pt x="0" y="187"/>
                  </a:lnTo>
                  <a:lnTo>
                    <a:pt x="0" y="114"/>
                  </a:lnTo>
                  <a:cubicBezTo>
                    <a:pt x="680" y="103"/>
                    <a:pt x="3358" y="137"/>
                    <a:pt x="4082" y="118"/>
                  </a:cubicBezTo>
                  <a:lnTo>
                    <a:pt x="4345" y="0"/>
                  </a:lnTo>
                  <a:lnTo>
                    <a:pt x="5623" y="6"/>
                  </a:lnTo>
                  <a:lnTo>
                    <a:pt x="5626" y="349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3098" name="Freeform 26"/>
            <p:cNvSpPr>
              <a:spLocks/>
            </p:cNvSpPr>
            <p:nvPr userDrawn="1"/>
          </p:nvSpPr>
          <p:spPr bwMode="gray">
            <a:xfrm>
              <a:off x="4209" y="3833"/>
              <a:ext cx="1491" cy="88"/>
            </a:xfrm>
            <a:custGeom>
              <a:avLst/>
              <a:gdLst/>
              <a:ahLst/>
              <a:cxnLst>
                <a:cxn ang="0">
                  <a:pos x="0" y="84"/>
                </a:cxn>
                <a:cxn ang="0">
                  <a:pos x="223" y="0"/>
                </a:cxn>
                <a:cxn ang="0">
                  <a:pos x="1491" y="0"/>
                </a:cxn>
                <a:cxn ang="0">
                  <a:pos x="1488" y="60"/>
                </a:cxn>
                <a:cxn ang="0">
                  <a:pos x="383" y="59"/>
                </a:cxn>
                <a:cxn ang="0">
                  <a:pos x="273" y="88"/>
                </a:cxn>
                <a:cxn ang="0">
                  <a:pos x="0" y="84"/>
                </a:cxn>
              </a:cxnLst>
              <a:rect l="0" t="0" r="r" b="b"/>
              <a:pathLst>
                <a:path w="1491" h="88">
                  <a:moveTo>
                    <a:pt x="0" y="84"/>
                  </a:moveTo>
                  <a:lnTo>
                    <a:pt x="223" y="0"/>
                  </a:lnTo>
                  <a:lnTo>
                    <a:pt x="1491" y="0"/>
                  </a:lnTo>
                  <a:lnTo>
                    <a:pt x="1488" y="60"/>
                  </a:lnTo>
                  <a:lnTo>
                    <a:pt x="383" y="59"/>
                  </a:lnTo>
                  <a:lnTo>
                    <a:pt x="273" y="88"/>
                  </a:lnTo>
                  <a:lnTo>
                    <a:pt x="0" y="84"/>
                  </a:lnTo>
                  <a:close/>
                </a:path>
              </a:pathLst>
            </a:custGeom>
            <a:solidFill>
              <a:srgbClr val="FFFFFF">
                <a:alpha val="30000"/>
              </a:srgbClr>
            </a:soli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3079" name="Group 7"/>
          <p:cNvGrpSpPr>
            <a:grpSpLocks/>
          </p:cNvGrpSpPr>
          <p:nvPr/>
        </p:nvGrpSpPr>
        <p:grpSpPr bwMode="auto">
          <a:xfrm rot="10800000">
            <a:off x="6003925" y="1778000"/>
            <a:ext cx="2768600" cy="779463"/>
            <a:chOff x="1566" y="164"/>
            <a:chExt cx="1455" cy="425"/>
          </a:xfrm>
        </p:grpSpPr>
        <p:sp>
          <p:nvSpPr>
            <p:cNvPr id="3080" name="Freeform 8"/>
            <p:cNvSpPr>
              <a:spLocks/>
            </p:cNvSpPr>
            <p:nvPr/>
          </p:nvSpPr>
          <p:spPr bwMode="gray">
            <a:xfrm>
              <a:off x="1892" y="468"/>
              <a:ext cx="39" cy="121"/>
            </a:xfrm>
            <a:custGeom>
              <a:avLst/>
              <a:gdLst/>
              <a:ahLst/>
              <a:cxnLst>
                <a:cxn ang="0">
                  <a:pos x="37" y="36"/>
                </a:cxn>
                <a:cxn ang="0">
                  <a:pos x="35" y="36"/>
                </a:cxn>
                <a:cxn ang="0">
                  <a:pos x="30" y="36"/>
                </a:cxn>
                <a:cxn ang="0">
                  <a:pos x="22" y="34"/>
                </a:cxn>
                <a:cxn ang="0">
                  <a:pos x="15" y="30"/>
                </a:cxn>
                <a:cxn ang="0">
                  <a:pos x="7" y="23"/>
                </a:cxn>
                <a:cxn ang="0">
                  <a:pos x="3" y="13"/>
                </a:cxn>
                <a:cxn ang="0">
                  <a:pos x="0" y="0"/>
                </a:cxn>
                <a:cxn ang="0">
                  <a:pos x="3" y="0"/>
                </a:cxn>
                <a:cxn ang="0">
                  <a:pos x="7" y="1"/>
                </a:cxn>
                <a:cxn ang="0">
                  <a:pos x="15" y="3"/>
                </a:cxn>
                <a:cxn ang="0">
                  <a:pos x="23" y="5"/>
                </a:cxn>
                <a:cxn ang="0">
                  <a:pos x="30" y="11"/>
                </a:cxn>
                <a:cxn ang="0">
                  <a:pos x="37" y="20"/>
                </a:cxn>
                <a:cxn ang="0">
                  <a:pos x="39" y="34"/>
                </a:cxn>
                <a:cxn ang="0">
                  <a:pos x="39" y="121"/>
                </a:cxn>
                <a:cxn ang="0">
                  <a:pos x="37" y="121"/>
                </a:cxn>
                <a:cxn ang="0">
                  <a:pos x="37" y="36"/>
                </a:cxn>
              </a:cxnLst>
              <a:rect l="0" t="0" r="r" b="b"/>
              <a:pathLst>
                <a:path w="39" h="121">
                  <a:moveTo>
                    <a:pt x="37" y="36"/>
                  </a:moveTo>
                  <a:lnTo>
                    <a:pt x="35" y="36"/>
                  </a:lnTo>
                  <a:lnTo>
                    <a:pt x="30" y="36"/>
                  </a:lnTo>
                  <a:lnTo>
                    <a:pt x="22" y="34"/>
                  </a:lnTo>
                  <a:lnTo>
                    <a:pt x="15" y="30"/>
                  </a:lnTo>
                  <a:lnTo>
                    <a:pt x="7" y="23"/>
                  </a:lnTo>
                  <a:lnTo>
                    <a:pt x="3" y="13"/>
                  </a:lnTo>
                  <a:lnTo>
                    <a:pt x="0" y="0"/>
                  </a:lnTo>
                  <a:lnTo>
                    <a:pt x="3" y="0"/>
                  </a:lnTo>
                  <a:lnTo>
                    <a:pt x="7" y="1"/>
                  </a:lnTo>
                  <a:lnTo>
                    <a:pt x="15" y="3"/>
                  </a:lnTo>
                  <a:lnTo>
                    <a:pt x="23" y="5"/>
                  </a:lnTo>
                  <a:lnTo>
                    <a:pt x="30" y="11"/>
                  </a:lnTo>
                  <a:lnTo>
                    <a:pt x="37" y="20"/>
                  </a:lnTo>
                  <a:lnTo>
                    <a:pt x="39" y="34"/>
                  </a:lnTo>
                  <a:lnTo>
                    <a:pt x="39" y="121"/>
                  </a:lnTo>
                  <a:lnTo>
                    <a:pt x="37" y="121"/>
                  </a:lnTo>
                  <a:lnTo>
                    <a:pt x="37" y="36"/>
                  </a:lnTo>
                  <a:close/>
                </a:path>
              </a:pathLst>
            </a:custGeom>
            <a:solidFill>
              <a:srgbClr val="D7D7D7"/>
            </a:solidFill>
            <a:ln w="0">
              <a:solidFill>
                <a:srgbClr val="D7D7D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081" name="Freeform 9"/>
            <p:cNvSpPr>
              <a:spLocks/>
            </p:cNvSpPr>
            <p:nvPr/>
          </p:nvSpPr>
          <p:spPr bwMode="gray">
            <a:xfrm>
              <a:off x="2271" y="450"/>
              <a:ext cx="45" cy="139"/>
            </a:xfrm>
            <a:custGeom>
              <a:avLst/>
              <a:gdLst/>
              <a:ahLst/>
              <a:cxnLst>
                <a:cxn ang="0">
                  <a:pos x="3" y="42"/>
                </a:cxn>
                <a:cxn ang="0">
                  <a:pos x="6" y="42"/>
                </a:cxn>
                <a:cxn ang="0">
                  <a:pos x="12" y="42"/>
                </a:cxn>
                <a:cxn ang="0">
                  <a:pos x="20" y="39"/>
                </a:cxn>
                <a:cxn ang="0">
                  <a:pos x="29" y="35"/>
                </a:cxn>
                <a:cxn ang="0">
                  <a:pos x="37" y="27"/>
                </a:cxn>
                <a:cxn ang="0">
                  <a:pos x="43" y="17"/>
                </a:cxn>
                <a:cxn ang="0">
                  <a:pos x="45" y="2"/>
                </a:cxn>
                <a:cxn ang="0">
                  <a:pos x="43" y="0"/>
                </a:cxn>
                <a:cxn ang="0">
                  <a:pos x="37" y="2"/>
                </a:cxn>
                <a:cxn ang="0">
                  <a:pos x="29" y="3"/>
                </a:cxn>
                <a:cxn ang="0">
                  <a:pos x="19" y="7"/>
                </a:cxn>
                <a:cxn ang="0">
                  <a:pos x="11" y="14"/>
                </a:cxn>
                <a:cxn ang="0">
                  <a:pos x="4" y="23"/>
                </a:cxn>
                <a:cxn ang="0">
                  <a:pos x="0" y="39"/>
                </a:cxn>
                <a:cxn ang="0">
                  <a:pos x="0" y="139"/>
                </a:cxn>
                <a:cxn ang="0">
                  <a:pos x="3" y="139"/>
                </a:cxn>
                <a:cxn ang="0">
                  <a:pos x="3" y="42"/>
                </a:cxn>
              </a:cxnLst>
              <a:rect l="0" t="0" r="r" b="b"/>
              <a:pathLst>
                <a:path w="45" h="139">
                  <a:moveTo>
                    <a:pt x="3" y="42"/>
                  </a:moveTo>
                  <a:lnTo>
                    <a:pt x="6" y="42"/>
                  </a:lnTo>
                  <a:lnTo>
                    <a:pt x="12" y="42"/>
                  </a:lnTo>
                  <a:lnTo>
                    <a:pt x="20" y="39"/>
                  </a:lnTo>
                  <a:lnTo>
                    <a:pt x="29" y="35"/>
                  </a:lnTo>
                  <a:lnTo>
                    <a:pt x="37" y="27"/>
                  </a:lnTo>
                  <a:lnTo>
                    <a:pt x="43" y="17"/>
                  </a:lnTo>
                  <a:lnTo>
                    <a:pt x="45" y="2"/>
                  </a:lnTo>
                  <a:lnTo>
                    <a:pt x="43" y="0"/>
                  </a:lnTo>
                  <a:lnTo>
                    <a:pt x="37" y="2"/>
                  </a:lnTo>
                  <a:lnTo>
                    <a:pt x="29" y="3"/>
                  </a:lnTo>
                  <a:lnTo>
                    <a:pt x="19" y="7"/>
                  </a:lnTo>
                  <a:lnTo>
                    <a:pt x="11" y="14"/>
                  </a:lnTo>
                  <a:lnTo>
                    <a:pt x="4" y="23"/>
                  </a:lnTo>
                  <a:lnTo>
                    <a:pt x="0" y="39"/>
                  </a:lnTo>
                  <a:lnTo>
                    <a:pt x="0" y="139"/>
                  </a:lnTo>
                  <a:lnTo>
                    <a:pt x="3" y="139"/>
                  </a:lnTo>
                  <a:lnTo>
                    <a:pt x="3" y="42"/>
                  </a:lnTo>
                  <a:close/>
                </a:path>
              </a:pathLst>
            </a:custGeom>
            <a:solidFill>
              <a:srgbClr val="D7D7D7"/>
            </a:solidFill>
            <a:ln w="0">
              <a:solidFill>
                <a:srgbClr val="D7D7D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082" name="Freeform 10"/>
            <p:cNvSpPr>
              <a:spLocks/>
            </p:cNvSpPr>
            <p:nvPr/>
          </p:nvSpPr>
          <p:spPr bwMode="gray">
            <a:xfrm>
              <a:off x="1765" y="378"/>
              <a:ext cx="146" cy="211"/>
            </a:xfrm>
            <a:custGeom>
              <a:avLst/>
              <a:gdLst/>
              <a:ahLst/>
              <a:cxnLst>
                <a:cxn ang="0">
                  <a:pos x="68" y="67"/>
                </a:cxn>
                <a:cxn ang="0">
                  <a:pos x="67" y="67"/>
                </a:cxn>
                <a:cxn ang="0">
                  <a:pos x="60" y="66"/>
                </a:cxn>
                <a:cxn ang="0">
                  <a:pos x="50" y="64"/>
                </a:cxn>
                <a:cxn ang="0">
                  <a:pos x="41" y="62"/>
                </a:cxn>
                <a:cxn ang="0">
                  <a:pos x="29" y="55"/>
                </a:cxn>
                <a:cxn ang="0">
                  <a:pos x="18" y="47"/>
                </a:cxn>
                <a:cxn ang="0">
                  <a:pos x="10" y="35"/>
                </a:cxn>
                <a:cxn ang="0">
                  <a:pos x="3" y="20"/>
                </a:cxn>
                <a:cxn ang="0">
                  <a:pos x="0" y="0"/>
                </a:cxn>
                <a:cxn ang="0">
                  <a:pos x="3" y="0"/>
                </a:cxn>
                <a:cxn ang="0">
                  <a:pos x="10" y="0"/>
                </a:cxn>
                <a:cxn ang="0">
                  <a:pos x="19" y="0"/>
                </a:cxn>
                <a:cxn ang="0">
                  <a:pos x="30" y="2"/>
                </a:cxn>
                <a:cxn ang="0">
                  <a:pos x="41" y="6"/>
                </a:cxn>
                <a:cxn ang="0">
                  <a:pos x="53" y="14"/>
                </a:cxn>
                <a:cxn ang="0">
                  <a:pos x="62" y="25"/>
                </a:cxn>
                <a:cxn ang="0">
                  <a:pos x="69" y="41"/>
                </a:cxn>
                <a:cxn ang="0">
                  <a:pos x="73" y="62"/>
                </a:cxn>
                <a:cxn ang="0">
                  <a:pos x="73" y="60"/>
                </a:cxn>
                <a:cxn ang="0">
                  <a:pos x="73" y="55"/>
                </a:cxn>
                <a:cxn ang="0">
                  <a:pos x="75" y="45"/>
                </a:cxn>
                <a:cxn ang="0">
                  <a:pos x="79" y="36"/>
                </a:cxn>
                <a:cxn ang="0">
                  <a:pos x="84" y="25"/>
                </a:cxn>
                <a:cxn ang="0">
                  <a:pos x="92" y="16"/>
                </a:cxn>
                <a:cxn ang="0">
                  <a:pos x="106" y="8"/>
                </a:cxn>
                <a:cxn ang="0">
                  <a:pos x="123" y="2"/>
                </a:cxn>
                <a:cxn ang="0">
                  <a:pos x="146" y="0"/>
                </a:cxn>
                <a:cxn ang="0">
                  <a:pos x="145" y="2"/>
                </a:cxn>
                <a:cxn ang="0">
                  <a:pos x="145" y="8"/>
                </a:cxn>
                <a:cxn ang="0">
                  <a:pos x="143" y="17"/>
                </a:cxn>
                <a:cxn ang="0">
                  <a:pos x="139" y="28"/>
                </a:cxn>
                <a:cxn ang="0">
                  <a:pos x="134" y="39"/>
                </a:cxn>
                <a:cxn ang="0">
                  <a:pos x="126" y="49"/>
                </a:cxn>
                <a:cxn ang="0">
                  <a:pos x="114" y="59"/>
                </a:cxn>
                <a:cxn ang="0">
                  <a:pos x="98" y="64"/>
                </a:cxn>
                <a:cxn ang="0">
                  <a:pos x="79" y="67"/>
                </a:cxn>
                <a:cxn ang="0">
                  <a:pos x="79" y="211"/>
                </a:cxn>
                <a:cxn ang="0">
                  <a:pos x="68" y="211"/>
                </a:cxn>
                <a:cxn ang="0">
                  <a:pos x="68" y="67"/>
                </a:cxn>
              </a:cxnLst>
              <a:rect l="0" t="0" r="r" b="b"/>
              <a:pathLst>
                <a:path w="146" h="211">
                  <a:moveTo>
                    <a:pt x="68" y="67"/>
                  </a:moveTo>
                  <a:lnTo>
                    <a:pt x="67" y="67"/>
                  </a:lnTo>
                  <a:lnTo>
                    <a:pt x="60" y="66"/>
                  </a:lnTo>
                  <a:lnTo>
                    <a:pt x="50" y="64"/>
                  </a:lnTo>
                  <a:lnTo>
                    <a:pt x="41" y="62"/>
                  </a:lnTo>
                  <a:lnTo>
                    <a:pt x="29" y="55"/>
                  </a:lnTo>
                  <a:lnTo>
                    <a:pt x="18" y="47"/>
                  </a:lnTo>
                  <a:lnTo>
                    <a:pt x="10" y="35"/>
                  </a:lnTo>
                  <a:lnTo>
                    <a:pt x="3" y="20"/>
                  </a:lnTo>
                  <a:lnTo>
                    <a:pt x="0" y="0"/>
                  </a:lnTo>
                  <a:lnTo>
                    <a:pt x="3" y="0"/>
                  </a:lnTo>
                  <a:lnTo>
                    <a:pt x="10" y="0"/>
                  </a:lnTo>
                  <a:lnTo>
                    <a:pt x="19" y="0"/>
                  </a:lnTo>
                  <a:lnTo>
                    <a:pt x="30" y="2"/>
                  </a:lnTo>
                  <a:lnTo>
                    <a:pt x="41" y="6"/>
                  </a:lnTo>
                  <a:lnTo>
                    <a:pt x="53" y="14"/>
                  </a:lnTo>
                  <a:lnTo>
                    <a:pt x="62" y="25"/>
                  </a:lnTo>
                  <a:lnTo>
                    <a:pt x="69" y="41"/>
                  </a:lnTo>
                  <a:lnTo>
                    <a:pt x="73" y="62"/>
                  </a:lnTo>
                  <a:lnTo>
                    <a:pt x="73" y="60"/>
                  </a:lnTo>
                  <a:lnTo>
                    <a:pt x="73" y="55"/>
                  </a:lnTo>
                  <a:lnTo>
                    <a:pt x="75" y="45"/>
                  </a:lnTo>
                  <a:lnTo>
                    <a:pt x="79" y="36"/>
                  </a:lnTo>
                  <a:lnTo>
                    <a:pt x="84" y="25"/>
                  </a:lnTo>
                  <a:lnTo>
                    <a:pt x="92" y="16"/>
                  </a:lnTo>
                  <a:lnTo>
                    <a:pt x="106" y="8"/>
                  </a:lnTo>
                  <a:lnTo>
                    <a:pt x="123" y="2"/>
                  </a:lnTo>
                  <a:lnTo>
                    <a:pt x="146" y="0"/>
                  </a:lnTo>
                  <a:lnTo>
                    <a:pt x="145" y="2"/>
                  </a:lnTo>
                  <a:lnTo>
                    <a:pt x="145" y="8"/>
                  </a:lnTo>
                  <a:lnTo>
                    <a:pt x="143" y="17"/>
                  </a:lnTo>
                  <a:lnTo>
                    <a:pt x="139" y="28"/>
                  </a:lnTo>
                  <a:lnTo>
                    <a:pt x="134" y="39"/>
                  </a:lnTo>
                  <a:lnTo>
                    <a:pt x="126" y="49"/>
                  </a:lnTo>
                  <a:lnTo>
                    <a:pt x="114" y="59"/>
                  </a:lnTo>
                  <a:lnTo>
                    <a:pt x="98" y="64"/>
                  </a:lnTo>
                  <a:lnTo>
                    <a:pt x="79" y="67"/>
                  </a:lnTo>
                  <a:lnTo>
                    <a:pt x="79" y="211"/>
                  </a:lnTo>
                  <a:lnTo>
                    <a:pt x="68" y="211"/>
                  </a:lnTo>
                  <a:lnTo>
                    <a:pt x="68" y="67"/>
                  </a:lnTo>
                  <a:close/>
                </a:path>
              </a:pathLst>
            </a:custGeom>
            <a:solidFill>
              <a:srgbClr val="D7D7D7"/>
            </a:solidFill>
            <a:ln w="0">
              <a:solidFill>
                <a:srgbClr val="D7D7D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083" name="Freeform 11"/>
            <p:cNvSpPr>
              <a:spLocks/>
            </p:cNvSpPr>
            <p:nvPr/>
          </p:nvSpPr>
          <p:spPr bwMode="gray">
            <a:xfrm>
              <a:off x="2792" y="378"/>
              <a:ext cx="144" cy="211"/>
            </a:xfrm>
            <a:custGeom>
              <a:avLst/>
              <a:gdLst/>
              <a:ahLst/>
              <a:cxnLst>
                <a:cxn ang="0">
                  <a:pos x="67" y="67"/>
                </a:cxn>
                <a:cxn ang="0">
                  <a:pos x="66" y="67"/>
                </a:cxn>
                <a:cxn ang="0">
                  <a:pos x="59" y="66"/>
                </a:cxn>
                <a:cxn ang="0">
                  <a:pos x="50" y="64"/>
                </a:cxn>
                <a:cxn ang="0">
                  <a:pos x="39" y="62"/>
                </a:cxn>
                <a:cxn ang="0">
                  <a:pos x="28" y="55"/>
                </a:cxn>
                <a:cxn ang="0">
                  <a:pos x="17" y="47"/>
                </a:cxn>
                <a:cxn ang="0">
                  <a:pos x="9" y="35"/>
                </a:cxn>
                <a:cxn ang="0">
                  <a:pos x="2" y="20"/>
                </a:cxn>
                <a:cxn ang="0">
                  <a:pos x="0" y="0"/>
                </a:cxn>
                <a:cxn ang="0">
                  <a:pos x="2" y="0"/>
                </a:cxn>
                <a:cxn ang="0">
                  <a:pos x="9" y="0"/>
                </a:cxn>
                <a:cxn ang="0">
                  <a:pos x="17" y="0"/>
                </a:cxn>
                <a:cxn ang="0">
                  <a:pos x="28" y="2"/>
                </a:cxn>
                <a:cxn ang="0">
                  <a:pos x="40" y="6"/>
                </a:cxn>
                <a:cxn ang="0">
                  <a:pos x="51" y="14"/>
                </a:cxn>
                <a:cxn ang="0">
                  <a:pos x="62" y="25"/>
                </a:cxn>
                <a:cxn ang="0">
                  <a:pos x="69" y="41"/>
                </a:cxn>
                <a:cxn ang="0">
                  <a:pos x="73" y="62"/>
                </a:cxn>
                <a:cxn ang="0">
                  <a:pos x="73" y="60"/>
                </a:cxn>
                <a:cxn ang="0">
                  <a:pos x="73" y="55"/>
                </a:cxn>
                <a:cxn ang="0">
                  <a:pos x="74" y="45"/>
                </a:cxn>
                <a:cxn ang="0">
                  <a:pos x="77" y="36"/>
                </a:cxn>
                <a:cxn ang="0">
                  <a:pos x="82" y="25"/>
                </a:cxn>
                <a:cxn ang="0">
                  <a:pos x="91" y="16"/>
                </a:cxn>
                <a:cxn ang="0">
                  <a:pos x="105" y="8"/>
                </a:cxn>
                <a:cxn ang="0">
                  <a:pos x="121" y="2"/>
                </a:cxn>
                <a:cxn ang="0">
                  <a:pos x="144" y="0"/>
                </a:cxn>
                <a:cxn ang="0">
                  <a:pos x="144" y="2"/>
                </a:cxn>
                <a:cxn ang="0">
                  <a:pos x="144" y="8"/>
                </a:cxn>
                <a:cxn ang="0">
                  <a:pos x="141" y="17"/>
                </a:cxn>
                <a:cxn ang="0">
                  <a:pos x="139" y="28"/>
                </a:cxn>
                <a:cxn ang="0">
                  <a:pos x="133" y="39"/>
                </a:cxn>
                <a:cxn ang="0">
                  <a:pos x="125" y="49"/>
                </a:cxn>
                <a:cxn ang="0">
                  <a:pos x="113" y="59"/>
                </a:cxn>
                <a:cxn ang="0">
                  <a:pos x="97" y="64"/>
                </a:cxn>
                <a:cxn ang="0">
                  <a:pos x="77" y="67"/>
                </a:cxn>
                <a:cxn ang="0">
                  <a:pos x="77" y="211"/>
                </a:cxn>
                <a:cxn ang="0">
                  <a:pos x="67" y="211"/>
                </a:cxn>
                <a:cxn ang="0">
                  <a:pos x="67" y="67"/>
                </a:cxn>
              </a:cxnLst>
              <a:rect l="0" t="0" r="r" b="b"/>
              <a:pathLst>
                <a:path w="144" h="211">
                  <a:moveTo>
                    <a:pt x="67" y="67"/>
                  </a:moveTo>
                  <a:lnTo>
                    <a:pt x="66" y="67"/>
                  </a:lnTo>
                  <a:lnTo>
                    <a:pt x="59" y="66"/>
                  </a:lnTo>
                  <a:lnTo>
                    <a:pt x="50" y="64"/>
                  </a:lnTo>
                  <a:lnTo>
                    <a:pt x="39" y="62"/>
                  </a:lnTo>
                  <a:lnTo>
                    <a:pt x="28" y="55"/>
                  </a:lnTo>
                  <a:lnTo>
                    <a:pt x="17" y="47"/>
                  </a:lnTo>
                  <a:lnTo>
                    <a:pt x="9" y="35"/>
                  </a:lnTo>
                  <a:lnTo>
                    <a:pt x="2" y="20"/>
                  </a:lnTo>
                  <a:lnTo>
                    <a:pt x="0" y="0"/>
                  </a:lnTo>
                  <a:lnTo>
                    <a:pt x="2" y="0"/>
                  </a:lnTo>
                  <a:lnTo>
                    <a:pt x="9" y="0"/>
                  </a:lnTo>
                  <a:lnTo>
                    <a:pt x="17" y="0"/>
                  </a:lnTo>
                  <a:lnTo>
                    <a:pt x="28" y="2"/>
                  </a:lnTo>
                  <a:lnTo>
                    <a:pt x="40" y="6"/>
                  </a:lnTo>
                  <a:lnTo>
                    <a:pt x="51" y="14"/>
                  </a:lnTo>
                  <a:lnTo>
                    <a:pt x="62" y="25"/>
                  </a:lnTo>
                  <a:lnTo>
                    <a:pt x="69" y="41"/>
                  </a:lnTo>
                  <a:lnTo>
                    <a:pt x="73" y="62"/>
                  </a:lnTo>
                  <a:lnTo>
                    <a:pt x="73" y="60"/>
                  </a:lnTo>
                  <a:lnTo>
                    <a:pt x="73" y="55"/>
                  </a:lnTo>
                  <a:lnTo>
                    <a:pt x="74" y="45"/>
                  </a:lnTo>
                  <a:lnTo>
                    <a:pt x="77" y="36"/>
                  </a:lnTo>
                  <a:lnTo>
                    <a:pt x="82" y="25"/>
                  </a:lnTo>
                  <a:lnTo>
                    <a:pt x="91" y="16"/>
                  </a:lnTo>
                  <a:lnTo>
                    <a:pt x="105" y="8"/>
                  </a:lnTo>
                  <a:lnTo>
                    <a:pt x="121" y="2"/>
                  </a:lnTo>
                  <a:lnTo>
                    <a:pt x="144" y="0"/>
                  </a:lnTo>
                  <a:lnTo>
                    <a:pt x="144" y="2"/>
                  </a:lnTo>
                  <a:lnTo>
                    <a:pt x="144" y="8"/>
                  </a:lnTo>
                  <a:lnTo>
                    <a:pt x="141" y="17"/>
                  </a:lnTo>
                  <a:lnTo>
                    <a:pt x="139" y="28"/>
                  </a:lnTo>
                  <a:lnTo>
                    <a:pt x="133" y="39"/>
                  </a:lnTo>
                  <a:lnTo>
                    <a:pt x="125" y="49"/>
                  </a:lnTo>
                  <a:lnTo>
                    <a:pt x="113" y="59"/>
                  </a:lnTo>
                  <a:lnTo>
                    <a:pt x="97" y="64"/>
                  </a:lnTo>
                  <a:lnTo>
                    <a:pt x="77" y="67"/>
                  </a:lnTo>
                  <a:lnTo>
                    <a:pt x="77" y="211"/>
                  </a:lnTo>
                  <a:lnTo>
                    <a:pt x="67" y="211"/>
                  </a:lnTo>
                  <a:lnTo>
                    <a:pt x="67" y="67"/>
                  </a:lnTo>
                  <a:close/>
                </a:path>
              </a:pathLst>
            </a:custGeom>
            <a:solidFill>
              <a:srgbClr val="D7D7D7"/>
            </a:solidFill>
            <a:ln w="0">
              <a:solidFill>
                <a:srgbClr val="D7D7D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084" name="Freeform 12"/>
            <p:cNvSpPr>
              <a:spLocks/>
            </p:cNvSpPr>
            <p:nvPr/>
          </p:nvSpPr>
          <p:spPr bwMode="gray">
            <a:xfrm>
              <a:off x="2631" y="457"/>
              <a:ext cx="89" cy="132"/>
            </a:xfrm>
            <a:custGeom>
              <a:avLst/>
              <a:gdLst/>
              <a:ahLst/>
              <a:cxnLst>
                <a:cxn ang="0">
                  <a:pos x="42" y="43"/>
                </a:cxn>
                <a:cxn ang="0">
                  <a:pos x="39" y="42"/>
                </a:cxn>
                <a:cxn ang="0">
                  <a:pos x="33" y="42"/>
                </a:cxn>
                <a:cxn ang="0">
                  <a:pos x="25" y="39"/>
                </a:cxn>
                <a:cxn ang="0">
                  <a:pos x="16" y="35"/>
                </a:cxn>
                <a:cxn ang="0">
                  <a:pos x="8" y="27"/>
                </a:cxn>
                <a:cxn ang="0">
                  <a:pos x="2" y="16"/>
                </a:cxn>
                <a:cxn ang="0">
                  <a:pos x="0" y="0"/>
                </a:cxn>
                <a:cxn ang="0">
                  <a:pos x="2" y="0"/>
                </a:cxn>
                <a:cxn ang="0">
                  <a:pos x="6" y="0"/>
                </a:cxn>
                <a:cxn ang="0">
                  <a:pos x="12" y="1"/>
                </a:cxn>
                <a:cxn ang="0">
                  <a:pos x="21" y="3"/>
                </a:cxn>
                <a:cxn ang="0">
                  <a:pos x="29" y="8"/>
                </a:cxn>
                <a:cxn ang="0">
                  <a:pos x="37" y="15"/>
                </a:cxn>
                <a:cxn ang="0">
                  <a:pos x="42" y="26"/>
                </a:cxn>
                <a:cxn ang="0">
                  <a:pos x="45" y="39"/>
                </a:cxn>
                <a:cxn ang="0">
                  <a:pos x="45" y="38"/>
                </a:cxn>
                <a:cxn ang="0">
                  <a:pos x="45" y="34"/>
                </a:cxn>
                <a:cxn ang="0">
                  <a:pos x="46" y="27"/>
                </a:cxn>
                <a:cxn ang="0">
                  <a:pos x="49" y="20"/>
                </a:cxn>
                <a:cxn ang="0">
                  <a:pos x="54" y="14"/>
                </a:cxn>
                <a:cxn ang="0">
                  <a:pos x="62" y="7"/>
                </a:cxn>
                <a:cxn ang="0">
                  <a:pos x="73" y="3"/>
                </a:cxn>
                <a:cxn ang="0">
                  <a:pos x="89" y="0"/>
                </a:cxn>
                <a:cxn ang="0">
                  <a:pos x="89" y="3"/>
                </a:cxn>
                <a:cxn ang="0">
                  <a:pos x="88" y="10"/>
                </a:cxn>
                <a:cxn ang="0">
                  <a:pos x="87" y="18"/>
                </a:cxn>
                <a:cxn ang="0">
                  <a:pos x="81" y="26"/>
                </a:cxn>
                <a:cxn ang="0">
                  <a:pos x="74" y="34"/>
                </a:cxn>
                <a:cxn ang="0">
                  <a:pos x="64" y="41"/>
                </a:cxn>
                <a:cxn ang="0">
                  <a:pos x="47" y="43"/>
                </a:cxn>
                <a:cxn ang="0">
                  <a:pos x="47" y="132"/>
                </a:cxn>
                <a:cxn ang="0">
                  <a:pos x="42" y="132"/>
                </a:cxn>
                <a:cxn ang="0">
                  <a:pos x="42" y="43"/>
                </a:cxn>
              </a:cxnLst>
              <a:rect l="0" t="0" r="r" b="b"/>
              <a:pathLst>
                <a:path w="89" h="132">
                  <a:moveTo>
                    <a:pt x="42" y="43"/>
                  </a:moveTo>
                  <a:lnTo>
                    <a:pt x="39" y="42"/>
                  </a:lnTo>
                  <a:lnTo>
                    <a:pt x="33" y="42"/>
                  </a:lnTo>
                  <a:lnTo>
                    <a:pt x="25" y="39"/>
                  </a:lnTo>
                  <a:lnTo>
                    <a:pt x="16" y="35"/>
                  </a:lnTo>
                  <a:lnTo>
                    <a:pt x="8" y="27"/>
                  </a:lnTo>
                  <a:lnTo>
                    <a:pt x="2" y="16"/>
                  </a:lnTo>
                  <a:lnTo>
                    <a:pt x="0" y="0"/>
                  </a:lnTo>
                  <a:lnTo>
                    <a:pt x="2" y="0"/>
                  </a:lnTo>
                  <a:lnTo>
                    <a:pt x="6" y="0"/>
                  </a:lnTo>
                  <a:lnTo>
                    <a:pt x="12" y="1"/>
                  </a:lnTo>
                  <a:lnTo>
                    <a:pt x="21" y="3"/>
                  </a:lnTo>
                  <a:lnTo>
                    <a:pt x="29" y="8"/>
                  </a:lnTo>
                  <a:lnTo>
                    <a:pt x="37" y="15"/>
                  </a:lnTo>
                  <a:lnTo>
                    <a:pt x="42" y="26"/>
                  </a:lnTo>
                  <a:lnTo>
                    <a:pt x="45" y="39"/>
                  </a:lnTo>
                  <a:lnTo>
                    <a:pt x="45" y="38"/>
                  </a:lnTo>
                  <a:lnTo>
                    <a:pt x="45" y="34"/>
                  </a:lnTo>
                  <a:lnTo>
                    <a:pt x="46" y="27"/>
                  </a:lnTo>
                  <a:lnTo>
                    <a:pt x="49" y="20"/>
                  </a:lnTo>
                  <a:lnTo>
                    <a:pt x="54" y="14"/>
                  </a:lnTo>
                  <a:lnTo>
                    <a:pt x="62" y="7"/>
                  </a:lnTo>
                  <a:lnTo>
                    <a:pt x="73" y="3"/>
                  </a:lnTo>
                  <a:lnTo>
                    <a:pt x="89" y="0"/>
                  </a:lnTo>
                  <a:lnTo>
                    <a:pt x="89" y="3"/>
                  </a:lnTo>
                  <a:lnTo>
                    <a:pt x="88" y="10"/>
                  </a:lnTo>
                  <a:lnTo>
                    <a:pt x="87" y="18"/>
                  </a:lnTo>
                  <a:lnTo>
                    <a:pt x="81" y="26"/>
                  </a:lnTo>
                  <a:lnTo>
                    <a:pt x="74" y="34"/>
                  </a:lnTo>
                  <a:lnTo>
                    <a:pt x="64" y="41"/>
                  </a:lnTo>
                  <a:lnTo>
                    <a:pt x="47" y="43"/>
                  </a:lnTo>
                  <a:lnTo>
                    <a:pt x="47" y="132"/>
                  </a:lnTo>
                  <a:lnTo>
                    <a:pt x="42" y="132"/>
                  </a:lnTo>
                  <a:lnTo>
                    <a:pt x="42" y="43"/>
                  </a:lnTo>
                  <a:close/>
                </a:path>
              </a:pathLst>
            </a:custGeom>
            <a:solidFill>
              <a:srgbClr val="D7D7D7"/>
            </a:solidFill>
            <a:ln w="0">
              <a:solidFill>
                <a:srgbClr val="D7D7D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085" name="Freeform 13"/>
            <p:cNvSpPr>
              <a:spLocks/>
            </p:cNvSpPr>
            <p:nvPr/>
          </p:nvSpPr>
          <p:spPr bwMode="gray">
            <a:xfrm>
              <a:off x="2430" y="403"/>
              <a:ext cx="88" cy="186"/>
            </a:xfrm>
            <a:custGeom>
              <a:avLst/>
              <a:gdLst/>
              <a:ahLst/>
              <a:cxnLst>
                <a:cxn ang="0">
                  <a:pos x="43" y="43"/>
                </a:cxn>
                <a:cxn ang="0">
                  <a:pos x="41" y="43"/>
                </a:cxn>
                <a:cxn ang="0">
                  <a:pos x="35" y="43"/>
                </a:cxn>
                <a:cxn ang="0">
                  <a:pos x="27" y="41"/>
                </a:cxn>
                <a:cxn ang="0">
                  <a:pos x="18" y="35"/>
                </a:cxn>
                <a:cxn ang="0">
                  <a:pos x="8" y="28"/>
                </a:cxn>
                <a:cxn ang="0">
                  <a:pos x="3" y="16"/>
                </a:cxn>
                <a:cxn ang="0">
                  <a:pos x="0" y="0"/>
                </a:cxn>
                <a:cxn ang="0">
                  <a:pos x="3" y="0"/>
                </a:cxn>
                <a:cxn ang="0">
                  <a:pos x="8" y="0"/>
                </a:cxn>
                <a:cxn ang="0">
                  <a:pos x="17" y="1"/>
                </a:cxn>
                <a:cxn ang="0">
                  <a:pos x="26" y="6"/>
                </a:cxn>
                <a:cxn ang="0">
                  <a:pos x="35" y="12"/>
                </a:cxn>
                <a:cxn ang="0">
                  <a:pos x="42" y="24"/>
                </a:cxn>
                <a:cxn ang="0">
                  <a:pos x="48" y="41"/>
                </a:cxn>
                <a:cxn ang="0">
                  <a:pos x="48" y="90"/>
                </a:cxn>
                <a:cxn ang="0">
                  <a:pos x="48" y="88"/>
                </a:cxn>
                <a:cxn ang="0">
                  <a:pos x="48" y="82"/>
                </a:cxn>
                <a:cxn ang="0">
                  <a:pos x="50" y="74"/>
                </a:cxn>
                <a:cxn ang="0">
                  <a:pos x="54" y="66"/>
                </a:cxn>
                <a:cxn ang="0">
                  <a:pos x="61" y="58"/>
                </a:cxn>
                <a:cxn ang="0">
                  <a:pos x="72" y="53"/>
                </a:cxn>
                <a:cxn ang="0">
                  <a:pos x="87" y="50"/>
                </a:cxn>
                <a:cxn ang="0">
                  <a:pos x="88" y="51"/>
                </a:cxn>
                <a:cxn ang="0">
                  <a:pos x="88" y="57"/>
                </a:cxn>
                <a:cxn ang="0">
                  <a:pos x="87" y="64"/>
                </a:cxn>
                <a:cxn ang="0">
                  <a:pos x="84" y="72"/>
                </a:cxn>
                <a:cxn ang="0">
                  <a:pos x="80" y="80"/>
                </a:cxn>
                <a:cxn ang="0">
                  <a:pos x="73" y="86"/>
                </a:cxn>
                <a:cxn ang="0">
                  <a:pos x="62" y="92"/>
                </a:cxn>
                <a:cxn ang="0">
                  <a:pos x="48" y="93"/>
                </a:cxn>
                <a:cxn ang="0">
                  <a:pos x="48" y="186"/>
                </a:cxn>
                <a:cxn ang="0">
                  <a:pos x="43" y="186"/>
                </a:cxn>
                <a:cxn ang="0">
                  <a:pos x="43" y="143"/>
                </a:cxn>
                <a:cxn ang="0">
                  <a:pos x="42" y="143"/>
                </a:cxn>
                <a:cxn ang="0">
                  <a:pos x="37" y="142"/>
                </a:cxn>
                <a:cxn ang="0">
                  <a:pos x="29" y="140"/>
                </a:cxn>
                <a:cxn ang="0">
                  <a:pos x="22" y="136"/>
                </a:cxn>
                <a:cxn ang="0">
                  <a:pos x="14" y="130"/>
                </a:cxn>
                <a:cxn ang="0">
                  <a:pos x="8" y="120"/>
                </a:cxn>
                <a:cxn ang="0">
                  <a:pos x="7" y="105"/>
                </a:cxn>
                <a:cxn ang="0">
                  <a:pos x="8" y="105"/>
                </a:cxn>
                <a:cxn ang="0">
                  <a:pos x="12" y="107"/>
                </a:cxn>
                <a:cxn ang="0">
                  <a:pos x="19" y="108"/>
                </a:cxn>
                <a:cxn ang="0">
                  <a:pos x="26" y="111"/>
                </a:cxn>
                <a:cxn ang="0">
                  <a:pos x="34" y="117"/>
                </a:cxn>
                <a:cxn ang="0">
                  <a:pos x="39" y="127"/>
                </a:cxn>
                <a:cxn ang="0">
                  <a:pos x="43" y="140"/>
                </a:cxn>
                <a:cxn ang="0">
                  <a:pos x="43" y="43"/>
                </a:cxn>
              </a:cxnLst>
              <a:rect l="0" t="0" r="r" b="b"/>
              <a:pathLst>
                <a:path w="88" h="186">
                  <a:moveTo>
                    <a:pt x="43" y="43"/>
                  </a:moveTo>
                  <a:lnTo>
                    <a:pt x="41" y="43"/>
                  </a:lnTo>
                  <a:lnTo>
                    <a:pt x="35" y="43"/>
                  </a:lnTo>
                  <a:lnTo>
                    <a:pt x="27" y="41"/>
                  </a:lnTo>
                  <a:lnTo>
                    <a:pt x="18" y="35"/>
                  </a:lnTo>
                  <a:lnTo>
                    <a:pt x="8" y="28"/>
                  </a:lnTo>
                  <a:lnTo>
                    <a:pt x="3" y="16"/>
                  </a:lnTo>
                  <a:lnTo>
                    <a:pt x="0" y="0"/>
                  </a:lnTo>
                  <a:lnTo>
                    <a:pt x="3" y="0"/>
                  </a:lnTo>
                  <a:lnTo>
                    <a:pt x="8" y="0"/>
                  </a:lnTo>
                  <a:lnTo>
                    <a:pt x="17" y="1"/>
                  </a:lnTo>
                  <a:lnTo>
                    <a:pt x="26" y="6"/>
                  </a:lnTo>
                  <a:lnTo>
                    <a:pt x="35" y="12"/>
                  </a:lnTo>
                  <a:lnTo>
                    <a:pt x="42" y="24"/>
                  </a:lnTo>
                  <a:lnTo>
                    <a:pt x="48" y="41"/>
                  </a:lnTo>
                  <a:lnTo>
                    <a:pt x="48" y="90"/>
                  </a:lnTo>
                  <a:lnTo>
                    <a:pt x="48" y="88"/>
                  </a:lnTo>
                  <a:lnTo>
                    <a:pt x="48" y="82"/>
                  </a:lnTo>
                  <a:lnTo>
                    <a:pt x="50" y="74"/>
                  </a:lnTo>
                  <a:lnTo>
                    <a:pt x="54" y="66"/>
                  </a:lnTo>
                  <a:lnTo>
                    <a:pt x="61" y="58"/>
                  </a:lnTo>
                  <a:lnTo>
                    <a:pt x="72" y="53"/>
                  </a:lnTo>
                  <a:lnTo>
                    <a:pt x="87" y="50"/>
                  </a:lnTo>
                  <a:lnTo>
                    <a:pt x="88" y="51"/>
                  </a:lnTo>
                  <a:lnTo>
                    <a:pt x="88" y="57"/>
                  </a:lnTo>
                  <a:lnTo>
                    <a:pt x="87" y="64"/>
                  </a:lnTo>
                  <a:lnTo>
                    <a:pt x="84" y="72"/>
                  </a:lnTo>
                  <a:lnTo>
                    <a:pt x="80" y="80"/>
                  </a:lnTo>
                  <a:lnTo>
                    <a:pt x="73" y="86"/>
                  </a:lnTo>
                  <a:lnTo>
                    <a:pt x="62" y="92"/>
                  </a:lnTo>
                  <a:lnTo>
                    <a:pt x="48" y="93"/>
                  </a:lnTo>
                  <a:lnTo>
                    <a:pt x="48" y="186"/>
                  </a:lnTo>
                  <a:lnTo>
                    <a:pt x="43" y="186"/>
                  </a:lnTo>
                  <a:lnTo>
                    <a:pt x="43" y="143"/>
                  </a:lnTo>
                  <a:lnTo>
                    <a:pt x="42" y="143"/>
                  </a:lnTo>
                  <a:lnTo>
                    <a:pt x="37" y="142"/>
                  </a:lnTo>
                  <a:lnTo>
                    <a:pt x="29" y="140"/>
                  </a:lnTo>
                  <a:lnTo>
                    <a:pt x="22" y="136"/>
                  </a:lnTo>
                  <a:lnTo>
                    <a:pt x="14" y="130"/>
                  </a:lnTo>
                  <a:lnTo>
                    <a:pt x="8" y="120"/>
                  </a:lnTo>
                  <a:lnTo>
                    <a:pt x="7" y="105"/>
                  </a:lnTo>
                  <a:lnTo>
                    <a:pt x="8" y="105"/>
                  </a:lnTo>
                  <a:lnTo>
                    <a:pt x="12" y="107"/>
                  </a:lnTo>
                  <a:lnTo>
                    <a:pt x="19" y="108"/>
                  </a:lnTo>
                  <a:lnTo>
                    <a:pt x="26" y="111"/>
                  </a:lnTo>
                  <a:lnTo>
                    <a:pt x="34" y="117"/>
                  </a:lnTo>
                  <a:lnTo>
                    <a:pt x="39" y="127"/>
                  </a:lnTo>
                  <a:lnTo>
                    <a:pt x="43" y="140"/>
                  </a:lnTo>
                  <a:lnTo>
                    <a:pt x="43" y="43"/>
                  </a:lnTo>
                  <a:close/>
                </a:path>
              </a:pathLst>
            </a:custGeom>
            <a:solidFill>
              <a:srgbClr val="D7D7D7"/>
            </a:solidFill>
            <a:ln w="0">
              <a:solidFill>
                <a:srgbClr val="D7D7D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086" name="Freeform 14"/>
            <p:cNvSpPr>
              <a:spLocks/>
            </p:cNvSpPr>
            <p:nvPr/>
          </p:nvSpPr>
          <p:spPr bwMode="gray">
            <a:xfrm>
              <a:off x="1914" y="233"/>
              <a:ext cx="166" cy="356"/>
            </a:xfrm>
            <a:custGeom>
              <a:avLst/>
              <a:gdLst/>
              <a:ahLst/>
              <a:cxnLst>
                <a:cxn ang="0">
                  <a:pos x="85" y="84"/>
                </a:cxn>
                <a:cxn ang="0">
                  <a:pos x="101" y="81"/>
                </a:cxn>
                <a:cxn ang="0">
                  <a:pos x="124" y="73"/>
                </a:cxn>
                <a:cxn ang="0">
                  <a:pos x="148" y="56"/>
                </a:cxn>
                <a:cxn ang="0">
                  <a:pos x="163" y="23"/>
                </a:cxn>
                <a:cxn ang="0">
                  <a:pos x="163" y="0"/>
                </a:cxn>
                <a:cxn ang="0">
                  <a:pos x="148" y="0"/>
                </a:cxn>
                <a:cxn ang="0">
                  <a:pos x="125" y="6"/>
                </a:cxn>
                <a:cxn ang="0">
                  <a:pos x="101" y="22"/>
                </a:cxn>
                <a:cxn ang="0">
                  <a:pos x="82" y="54"/>
                </a:cxn>
                <a:cxn ang="0">
                  <a:pos x="77" y="173"/>
                </a:cxn>
                <a:cxn ang="0">
                  <a:pos x="77" y="165"/>
                </a:cxn>
                <a:cxn ang="0">
                  <a:pos x="71" y="146"/>
                </a:cxn>
                <a:cxn ang="0">
                  <a:pos x="60" y="123"/>
                </a:cxn>
                <a:cxn ang="0">
                  <a:pos x="38" y="104"/>
                </a:cxn>
                <a:cxn ang="0">
                  <a:pos x="0" y="96"/>
                </a:cxn>
                <a:cxn ang="0">
                  <a:pos x="0" y="103"/>
                </a:cxn>
                <a:cxn ang="0">
                  <a:pos x="0" y="120"/>
                </a:cxn>
                <a:cxn ang="0">
                  <a:pos x="8" y="143"/>
                </a:cxn>
                <a:cxn ang="0">
                  <a:pos x="24" y="163"/>
                </a:cxn>
                <a:cxn ang="0">
                  <a:pos x="55" y="177"/>
                </a:cxn>
                <a:cxn ang="0">
                  <a:pos x="77" y="356"/>
                </a:cxn>
                <a:cxn ang="0">
                  <a:pos x="82" y="274"/>
                </a:cxn>
                <a:cxn ang="0">
                  <a:pos x="91" y="273"/>
                </a:cxn>
                <a:cxn ang="0">
                  <a:pos x="112" y="267"/>
                </a:cxn>
                <a:cxn ang="0">
                  <a:pos x="135" y="252"/>
                </a:cxn>
                <a:cxn ang="0">
                  <a:pos x="151" y="224"/>
                </a:cxn>
                <a:cxn ang="0">
                  <a:pos x="152" y="203"/>
                </a:cxn>
                <a:cxn ang="0">
                  <a:pos x="137" y="204"/>
                </a:cxn>
                <a:cxn ang="0">
                  <a:pos x="117" y="211"/>
                </a:cxn>
                <a:cxn ang="0">
                  <a:pos x="97" y="231"/>
                </a:cxn>
                <a:cxn ang="0">
                  <a:pos x="82" y="267"/>
                </a:cxn>
              </a:cxnLst>
              <a:rect l="0" t="0" r="r" b="b"/>
              <a:pathLst>
                <a:path w="166" h="356">
                  <a:moveTo>
                    <a:pt x="82" y="84"/>
                  </a:moveTo>
                  <a:lnTo>
                    <a:pt x="85" y="84"/>
                  </a:lnTo>
                  <a:lnTo>
                    <a:pt x="91" y="84"/>
                  </a:lnTo>
                  <a:lnTo>
                    <a:pt x="101" y="81"/>
                  </a:lnTo>
                  <a:lnTo>
                    <a:pt x="112" y="78"/>
                  </a:lnTo>
                  <a:lnTo>
                    <a:pt x="124" y="73"/>
                  </a:lnTo>
                  <a:lnTo>
                    <a:pt x="136" y="66"/>
                  </a:lnTo>
                  <a:lnTo>
                    <a:pt x="148" y="56"/>
                  </a:lnTo>
                  <a:lnTo>
                    <a:pt x="156" y="42"/>
                  </a:lnTo>
                  <a:lnTo>
                    <a:pt x="163" y="23"/>
                  </a:lnTo>
                  <a:lnTo>
                    <a:pt x="166" y="2"/>
                  </a:lnTo>
                  <a:lnTo>
                    <a:pt x="163" y="0"/>
                  </a:lnTo>
                  <a:lnTo>
                    <a:pt x="158" y="0"/>
                  </a:lnTo>
                  <a:lnTo>
                    <a:pt x="148" y="0"/>
                  </a:lnTo>
                  <a:lnTo>
                    <a:pt x="137" y="3"/>
                  </a:lnTo>
                  <a:lnTo>
                    <a:pt x="125" y="6"/>
                  </a:lnTo>
                  <a:lnTo>
                    <a:pt x="113" y="12"/>
                  </a:lnTo>
                  <a:lnTo>
                    <a:pt x="101" y="22"/>
                  </a:lnTo>
                  <a:lnTo>
                    <a:pt x="90" y="35"/>
                  </a:lnTo>
                  <a:lnTo>
                    <a:pt x="82" y="54"/>
                  </a:lnTo>
                  <a:lnTo>
                    <a:pt x="77" y="78"/>
                  </a:lnTo>
                  <a:lnTo>
                    <a:pt x="77" y="173"/>
                  </a:lnTo>
                  <a:lnTo>
                    <a:pt x="77" y="170"/>
                  </a:lnTo>
                  <a:lnTo>
                    <a:pt x="77" y="165"/>
                  </a:lnTo>
                  <a:lnTo>
                    <a:pt x="74" y="157"/>
                  </a:lnTo>
                  <a:lnTo>
                    <a:pt x="71" y="146"/>
                  </a:lnTo>
                  <a:lnTo>
                    <a:pt x="67" y="134"/>
                  </a:lnTo>
                  <a:lnTo>
                    <a:pt x="60" y="123"/>
                  </a:lnTo>
                  <a:lnTo>
                    <a:pt x="50" y="112"/>
                  </a:lnTo>
                  <a:lnTo>
                    <a:pt x="38" y="104"/>
                  </a:lnTo>
                  <a:lnTo>
                    <a:pt x="20" y="97"/>
                  </a:lnTo>
                  <a:lnTo>
                    <a:pt x="0" y="96"/>
                  </a:lnTo>
                  <a:lnTo>
                    <a:pt x="0" y="97"/>
                  </a:lnTo>
                  <a:lnTo>
                    <a:pt x="0" y="103"/>
                  </a:lnTo>
                  <a:lnTo>
                    <a:pt x="0" y="111"/>
                  </a:lnTo>
                  <a:lnTo>
                    <a:pt x="0" y="120"/>
                  </a:lnTo>
                  <a:lnTo>
                    <a:pt x="2" y="131"/>
                  </a:lnTo>
                  <a:lnTo>
                    <a:pt x="8" y="143"/>
                  </a:lnTo>
                  <a:lnTo>
                    <a:pt x="15" y="154"/>
                  </a:lnTo>
                  <a:lnTo>
                    <a:pt x="24" y="163"/>
                  </a:lnTo>
                  <a:lnTo>
                    <a:pt x="38" y="171"/>
                  </a:lnTo>
                  <a:lnTo>
                    <a:pt x="55" y="177"/>
                  </a:lnTo>
                  <a:lnTo>
                    <a:pt x="77" y="178"/>
                  </a:lnTo>
                  <a:lnTo>
                    <a:pt x="77" y="356"/>
                  </a:lnTo>
                  <a:lnTo>
                    <a:pt x="82" y="356"/>
                  </a:lnTo>
                  <a:lnTo>
                    <a:pt x="82" y="274"/>
                  </a:lnTo>
                  <a:lnTo>
                    <a:pt x="85" y="273"/>
                  </a:lnTo>
                  <a:lnTo>
                    <a:pt x="91" y="273"/>
                  </a:lnTo>
                  <a:lnTo>
                    <a:pt x="101" y="271"/>
                  </a:lnTo>
                  <a:lnTo>
                    <a:pt x="112" y="267"/>
                  </a:lnTo>
                  <a:lnTo>
                    <a:pt x="124" y="262"/>
                  </a:lnTo>
                  <a:lnTo>
                    <a:pt x="135" y="252"/>
                  </a:lnTo>
                  <a:lnTo>
                    <a:pt x="144" y="240"/>
                  </a:lnTo>
                  <a:lnTo>
                    <a:pt x="151" y="224"/>
                  </a:lnTo>
                  <a:lnTo>
                    <a:pt x="154" y="203"/>
                  </a:lnTo>
                  <a:lnTo>
                    <a:pt x="152" y="203"/>
                  </a:lnTo>
                  <a:lnTo>
                    <a:pt x="145" y="203"/>
                  </a:lnTo>
                  <a:lnTo>
                    <a:pt x="137" y="204"/>
                  </a:lnTo>
                  <a:lnTo>
                    <a:pt x="128" y="207"/>
                  </a:lnTo>
                  <a:lnTo>
                    <a:pt x="117" y="211"/>
                  </a:lnTo>
                  <a:lnTo>
                    <a:pt x="106" y="219"/>
                  </a:lnTo>
                  <a:lnTo>
                    <a:pt x="97" y="231"/>
                  </a:lnTo>
                  <a:lnTo>
                    <a:pt x="89" y="247"/>
                  </a:lnTo>
                  <a:lnTo>
                    <a:pt x="82" y="267"/>
                  </a:lnTo>
                  <a:lnTo>
                    <a:pt x="82" y="84"/>
                  </a:lnTo>
                  <a:close/>
                </a:path>
              </a:pathLst>
            </a:custGeom>
            <a:solidFill>
              <a:srgbClr val="D7D7D7"/>
            </a:solidFill>
            <a:ln w="0">
              <a:solidFill>
                <a:srgbClr val="D7D7D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087" name="Freeform 15"/>
            <p:cNvSpPr>
              <a:spLocks/>
            </p:cNvSpPr>
            <p:nvPr/>
          </p:nvSpPr>
          <p:spPr bwMode="gray">
            <a:xfrm>
              <a:off x="2514" y="379"/>
              <a:ext cx="92" cy="210"/>
            </a:xfrm>
            <a:custGeom>
              <a:avLst/>
              <a:gdLst/>
              <a:ahLst/>
              <a:cxnLst>
                <a:cxn ang="0">
                  <a:pos x="43" y="162"/>
                </a:cxn>
                <a:cxn ang="0">
                  <a:pos x="36" y="160"/>
                </a:cxn>
                <a:cxn ang="0">
                  <a:pos x="23" y="155"/>
                </a:cxn>
                <a:cxn ang="0">
                  <a:pos x="12" y="141"/>
                </a:cxn>
                <a:cxn ang="0">
                  <a:pos x="12" y="129"/>
                </a:cxn>
                <a:cxn ang="0">
                  <a:pos x="23" y="132"/>
                </a:cxn>
                <a:cxn ang="0">
                  <a:pos x="38" y="145"/>
                </a:cxn>
                <a:cxn ang="0">
                  <a:pos x="43" y="108"/>
                </a:cxn>
                <a:cxn ang="0">
                  <a:pos x="35" y="106"/>
                </a:cxn>
                <a:cxn ang="0">
                  <a:pos x="20" y="101"/>
                </a:cxn>
                <a:cxn ang="0">
                  <a:pos x="7" y="83"/>
                </a:cxn>
                <a:cxn ang="0">
                  <a:pos x="7" y="70"/>
                </a:cxn>
                <a:cxn ang="0">
                  <a:pos x="17" y="71"/>
                </a:cxn>
                <a:cxn ang="0">
                  <a:pos x="31" y="81"/>
                </a:cxn>
                <a:cxn ang="0">
                  <a:pos x="43" y="105"/>
                </a:cxn>
                <a:cxn ang="0">
                  <a:pos x="40" y="43"/>
                </a:cxn>
                <a:cxn ang="0">
                  <a:pos x="26" y="39"/>
                </a:cxn>
                <a:cxn ang="0">
                  <a:pos x="8" y="27"/>
                </a:cxn>
                <a:cxn ang="0">
                  <a:pos x="0" y="0"/>
                </a:cxn>
                <a:cxn ang="0">
                  <a:pos x="7" y="0"/>
                </a:cxn>
                <a:cxn ang="0">
                  <a:pos x="23" y="5"/>
                </a:cxn>
                <a:cxn ang="0">
                  <a:pos x="39" y="23"/>
                </a:cxn>
                <a:cxn ang="0">
                  <a:pos x="46" y="38"/>
                </a:cxn>
                <a:cxn ang="0">
                  <a:pos x="51" y="24"/>
                </a:cxn>
                <a:cxn ang="0">
                  <a:pos x="66" y="8"/>
                </a:cxn>
                <a:cxn ang="0">
                  <a:pos x="92" y="0"/>
                </a:cxn>
                <a:cxn ang="0">
                  <a:pos x="90" y="8"/>
                </a:cxn>
                <a:cxn ang="0">
                  <a:pos x="82" y="25"/>
                </a:cxn>
                <a:cxn ang="0">
                  <a:pos x="63" y="40"/>
                </a:cxn>
                <a:cxn ang="0">
                  <a:pos x="49" y="124"/>
                </a:cxn>
                <a:cxn ang="0">
                  <a:pos x="50" y="116"/>
                </a:cxn>
                <a:cxn ang="0">
                  <a:pos x="59" y="100"/>
                </a:cxn>
                <a:cxn ang="0">
                  <a:pos x="81" y="92"/>
                </a:cxn>
                <a:cxn ang="0">
                  <a:pos x="80" y="98"/>
                </a:cxn>
                <a:cxn ang="0">
                  <a:pos x="73" y="114"/>
                </a:cxn>
                <a:cxn ang="0">
                  <a:pos x="59" y="127"/>
                </a:cxn>
                <a:cxn ang="0">
                  <a:pos x="49" y="210"/>
                </a:cxn>
              </a:cxnLst>
              <a:rect l="0" t="0" r="r" b="b"/>
              <a:pathLst>
                <a:path w="92" h="210">
                  <a:moveTo>
                    <a:pt x="43" y="210"/>
                  </a:moveTo>
                  <a:lnTo>
                    <a:pt x="43" y="162"/>
                  </a:lnTo>
                  <a:lnTo>
                    <a:pt x="40" y="162"/>
                  </a:lnTo>
                  <a:lnTo>
                    <a:pt x="36" y="160"/>
                  </a:lnTo>
                  <a:lnTo>
                    <a:pt x="30" y="159"/>
                  </a:lnTo>
                  <a:lnTo>
                    <a:pt x="23" y="155"/>
                  </a:lnTo>
                  <a:lnTo>
                    <a:pt x="16" y="150"/>
                  </a:lnTo>
                  <a:lnTo>
                    <a:pt x="12" y="141"/>
                  </a:lnTo>
                  <a:lnTo>
                    <a:pt x="11" y="129"/>
                  </a:lnTo>
                  <a:lnTo>
                    <a:pt x="12" y="129"/>
                  </a:lnTo>
                  <a:lnTo>
                    <a:pt x="16" y="129"/>
                  </a:lnTo>
                  <a:lnTo>
                    <a:pt x="23" y="132"/>
                  </a:lnTo>
                  <a:lnTo>
                    <a:pt x="31" y="137"/>
                  </a:lnTo>
                  <a:lnTo>
                    <a:pt x="38" y="145"/>
                  </a:lnTo>
                  <a:lnTo>
                    <a:pt x="43" y="159"/>
                  </a:lnTo>
                  <a:lnTo>
                    <a:pt x="43" y="108"/>
                  </a:lnTo>
                  <a:lnTo>
                    <a:pt x="40" y="108"/>
                  </a:lnTo>
                  <a:lnTo>
                    <a:pt x="35" y="106"/>
                  </a:lnTo>
                  <a:lnTo>
                    <a:pt x="28" y="105"/>
                  </a:lnTo>
                  <a:lnTo>
                    <a:pt x="20" y="101"/>
                  </a:lnTo>
                  <a:lnTo>
                    <a:pt x="12" y="94"/>
                  </a:lnTo>
                  <a:lnTo>
                    <a:pt x="7" y="83"/>
                  </a:lnTo>
                  <a:lnTo>
                    <a:pt x="5" y="70"/>
                  </a:lnTo>
                  <a:lnTo>
                    <a:pt x="7" y="70"/>
                  </a:lnTo>
                  <a:lnTo>
                    <a:pt x="11" y="70"/>
                  </a:lnTo>
                  <a:lnTo>
                    <a:pt x="17" y="71"/>
                  </a:lnTo>
                  <a:lnTo>
                    <a:pt x="24" y="74"/>
                  </a:lnTo>
                  <a:lnTo>
                    <a:pt x="31" y="81"/>
                  </a:lnTo>
                  <a:lnTo>
                    <a:pt x="38" y="90"/>
                  </a:lnTo>
                  <a:lnTo>
                    <a:pt x="43" y="105"/>
                  </a:lnTo>
                  <a:lnTo>
                    <a:pt x="43" y="43"/>
                  </a:lnTo>
                  <a:lnTo>
                    <a:pt x="40" y="43"/>
                  </a:lnTo>
                  <a:lnTo>
                    <a:pt x="34" y="42"/>
                  </a:lnTo>
                  <a:lnTo>
                    <a:pt x="26" y="39"/>
                  </a:lnTo>
                  <a:lnTo>
                    <a:pt x="16" y="35"/>
                  </a:lnTo>
                  <a:lnTo>
                    <a:pt x="8" y="27"/>
                  </a:lnTo>
                  <a:lnTo>
                    <a:pt x="1" y="16"/>
                  </a:lnTo>
                  <a:lnTo>
                    <a:pt x="0" y="0"/>
                  </a:lnTo>
                  <a:lnTo>
                    <a:pt x="1" y="0"/>
                  </a:lnTo>
                  <a:lnTo>
                    <a:pt x="7" y="0"/>
                  </a:lnTo>
                  <a:lnTo>
                    <a:pt x="13" y="1"/>
                  </a:lnTo>
                  <a:lnTo>
                    <a:pt x="23" y="5"/>
                  </a:lnTo>
                  <a:lnTo>
                    <a:pt x="31" y="12"/>
                  </a:lnTo>
                  <a:lnTo>
                    <a:pt x="39" y="23"/>
                  </a:lnTo>
                  <a:lnTo>
                    <a:pt x="46" y="40"/>
                  </a:lnTo>
                  <a:lnTo>
                    <a:pt x="46" y="38"/>
                  </a:lnTo>
                  <a:lnTo>
                    <a:pt x="49" y="32"/>
                  </a:lnTo>
                  <a:lnTo>
                    <a:pt x="51" y="24"/>
                  </a:lnTo>
                  <a:lnTo>
                    <a:pt x="58" y="15"/>
                  </a:lnTo>
                  <a:lnTo>
                    <a:pt x="66" y="8"/>
                  </a:lnTo>
                  <a:lnTo>
                    <a:pt x="77" y="1"/>
                  </a:lnTo>
                  <a:lnTo>
                    <a:pt x="92" y="0"/>
                  </a:lnTo>
                  <a:lnTo>
                    <a:pt x="92" y="1"/>
                  </a:lnTo>
                  <a:lnTo>
                    <a:pt x="90" y="8"/>
                  </a:lnTo>
                  <a:lnTo>
                    <a:pt x="88" y="16"/>
                  </a:lnTo>
                  <a:lnTo>
                    <a:pt x="82" y="25"/>
                  </a:lnTo>
                  <a:lnTo>
                    <a:pt x="74" y="34"/>
                  </a:lnTo>
                  <a:lnTo>
                    <a:pt x="63" y="40"/>
                  </a:lnTo>
                  <a:lnTo>
                    <a:pt x="49" y="43"/>
                  </a:lnTo>
                  <a:lnTo>
                    <a:pt x="49" y="124"/>
                  </a:lnTo>
                  <a:lnTo>
                    <a:pt x="49" y="121"/>
                  </a:lnTo>
                  <a:lnTo>
                    <a:pt x="50" y="116"/>
                  </a:lnTo>
                  <a:lnTo>
                    <a:pt x="53" y="108"/>
                  </a:lnTo>
                  <a:lnTo>
                    <a:pt x="59" y="100"/>
                  </a:lnTo>
                  <a:lnTo>
                    <a:pt x="67" y="94"/>
                  </a:lnTo>
                  <a:lnTo>
                    <a:pt x="81" y="92"/>
                  </a:lnTo>
                  <a:lnTo>
                    <a:pt x="81" y="93"/>
                  </a:lnTo>
                  <a:lnTo>
                    <a:pt x="80" y="98"/>
                  </a:lnTo>
                  <a:lnTo>
                    <a:pt x="77" y="106"/>
                  </a:lnTo>
                  <a:lnTo>
                    <a:pt x="73" y="114"/>
                  </a:lnTo>
                  <a:lnTo>
                    <a:pt x="67" y="121"/>
                  </a:lnTo>
                  <a:lnTo>
                    <a:pt x="59" y="127"/>
                  </a:lnTo>
                  <a:lnTo>
                    <a:pt x="49" y="129"/>
                  </a:lnTo>
                  <a:lnTo>
                    <a:pt x="49" y="210"/>
                  </a:lnTo>
                  <a:lnTo>
                    <a:pt x="43" y="210"/>
                  </a:lnTo>
                  <a:close/>
                </a:path>
              </a:pathLst>
            </a:custGeom>
            <a:solidFill>
              <a:srgbClr val="D7D7D7"/>
            </a:solidFill>
            <a:ln w="0">
              <a:solidFill>
                <a:srgbClr val="D7D7D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088" name="Freeform 16"/>
            <p:cNvSpPr>
              <a:spLocks/>
            </p:cNvSpPr>
            <p:nvPr/>
          </p:nvSpPr>
          <p:spPr bwMode="gray">
            <a:xfrm>
              <a:off x="1566" y="297"/>
              <a:ext cx="128" cy="292"/>
            </a:xfrm>
            <a:custGeom>
              <a:avLst/>
              <a:gdLst/>
              <a:ahLst/>
              <a:cxnLst>
                <a:cxn ang="0">
                  <a:pos x="61" y="225"/>
                </a:cxn>
                <a:cxn ang="0">
                  <a:pos x="54" y="225"/>
                </a:cxn>
                <a:cxn ang="0">
                  <a:pos x="38" y="219"/>
                </a:cxn>
                <a:cxn ang="0">
                  <a:pos x="23" y="206"/>
                </a:cxn>
                <a:cxn ang="0">
                  <a:pos x="15" y="180"/>
                </a:cxn>
                <a:cxn ang="0">
                  <a:pos x="23" y="180"/>
                </a:cxn>
                <a:cxn ang="0">
                  <a:pos x="38" y="186"/>
                </a:cxn>
                <a:cxn ang="0">
                  <a:pos x="54" y="205"/>
                </a:cxn>
                <a:cxn ang="0">
                  <a:pos x="61" y="151"/>
                </a:cxn>
                <a:cxn ang="0">
                  <a:pos x="52" y="149"/>
                </a:cxn>
                <a:cxn ang="0">
                  <a:pos x="34" y="144"/>
                </a:cxn>
                <a:cxn ang="0">
                  <a:pos x="16" y="128"/>
                </a:cxn>
                <a:cxn ang="0">
                  <a:pos x="8" y="98"/>
                </a:cxn>
                <a:cxn ang="0">
                  <a:pos x="15" y="97"/>
                </a:cxn>
                <a:cxn ang="0">
                  <a:pos x="29" y="101"/>
                </a:cxn>
                <a:cxn ang="0">
                  <a:pos x="47" y="116"/>
                </a:cxn>
                <a:cxn ang="0">
                  <a:pos x="61" y="147"/>
                </a:cxn>
                <a:cxn ang="0">
                  <a:pos x="58" y="60"/>
                </a:cxn>
                <a:cxn ang="0">
                  <a:pos x="44" y="58"/>
                </a:cxn>
                <a:cxn ang="0">
                  <a:pos x="25" y="50"/>
                </a:cxn>
                <a:cxn ang="0">
                  <a:pos x="8" y="32"/>
                </a:cxn>
                <a:cxn ang="0">
                  <a:pos x="0" y="0"/>
                </a:cxn>
                <a:cxn ang="0">
                  <a:pos x="8" y="0"/>
                </a:cxn>
                <a:cxn ang="0">
                  <a:pos x="27" y="5"/>
                </a:cxn>
                <a:cxn ang="0">
                  <a:pos x="48" y="21"/>
                </a:cxn>
                <a:cxn ang="0">
                  <a:pos x="65" y="56"/>
                </a:cxn>
                <a:cxn ang="0">
                  <a:pos x="66" y="48"/>
                </a:cxn>
                <a:cxn ang="0">
                  <a:pos x="77" y="28"/>
                </a:cxn>
                <a:cxn ang="0">
                  <a:pos x="96" y="9"/>
                </a:cxn>
                <a:cxn ang="0">
                  <a:pos x="128" y="0"/>
                </a:cxn>
                <a:cxn ang="0">
                  <a:pos x="127" y="9"/>
                </a:cxn>
                <a:cxn ang="0">
                  <a:pos x="119" y="31"/>
                </a:cxn>
                <a:cxn ang="0">
                  <a:pos x="101" y="51"/>
                </a:cxn>
                <a:cxn ang="0">
                  <a:pos x="67" y="60"/>
                </a:cxn>
                <a:cxn ang="0">
                  <a:pos x="69" y="170"/>
                </a:cxn>
                <a:cxn ang="0">
                  <a:pos x="73" y="155"/>
                </a:cxn>
                <a:cxn ang="0">
                  <a:pos x="86" y="136"/>
                </a:cxn>
                <a:cxn ang="0">
                  <a:pos x="113" y="128"/>
                </a:cxn>
                <a:cxn ang="0">
                  <a:pos x="112" y="136"/>
                </a:cxn>
                <a:cxn ang="0">
                  <a:pos x="105" y="153"/>
                </a:cxn>
                <a:cxn ang="0">
                  <a:pos x="92" y="172"/>
                </a:cxn>
                <a:cxn ang="0">
                  <a:pos x="67" y="180"/>
                </a:cxn>
                <a:cxn ang="0">
                  <a:pos x="61" y="292"/>
                </a:cxn>
              </a:cxnLst>
              <a:rect l="0" t="0" r="r" b="b"/>
              <a:pathLst>
                <a:path w="128" h="292">
                  <a:moveTo>
                    <a:pt x="61" y="292"/>
                  </a:moveTo>
                  <a:lnTo>
                    <a:pt x="61" y="225"/>
                  </a:lnTo>
                  <a:lnTo>
                    <a:pt x="58" y="225"/>
                  </a:lnTo>
                  <a:lnTo>
                    <a:pt x="54" y="225"/>
                  </a:lnTo>
                  <a:lnTo>
                    <a:pt x="46" y="222"/>
                  </a:lnTo>
                  <a:lnTo>
                    <a:pt x="38" y="219"/>
                  </a:lnTo>
                  <a:lnTo>
                    <a:pt x="29" y="214"/>
                  </a:lnTo>
                  <a:lnTo>
                    <a:pt x="23" y="206"/>
                  </a:lnTo>
                  <a:lnTo>
                    <a:pt x="17" y="195"/>
                  </a:lnTo>
                  <a:lnTo>
                    <a:pt x="15" y="180"/>
                  </a:lnTo>
                  <a:lnTo>
                    <a:pt x="17" y="180"/>
                  </a:lnTo>
                  <a:lnTo>
                    <a:pt x="23" y="180"/>
                  </a:lnTo>
                  <a:lnTo>
                    <a:pt x="29" y="182"/>
                  </a:lnTo>
                  <a:lnTo>
                    <a:pt x="38" y="186"/>
                  </a:lnTo>
                  <a:lnTo>
                    <a:pt x="47" y="194"/>
                  </a:lnTo>
                  <a:lnTo>
                    <a:pt x="54" y="205"/>
                  </a:lnTo>
                  <a:lnTo>
                    <a:pt x="61" y="221"/>
                  </a:lnTo>
                  <a:lnTo>
                    <a:pt x="61" y="151"/>
                  </a:lnTo>
                  <a:lnTo>
                    <a:pt x="58" y="149"/>
                  </a:lnTo>
                  <a:lnTo>
                    <a:pt x="52" y="149"/>
                  </a:lnTo>
                  <a:lnTo>
                    <a:pt x="44" y="147"/>
                  </a:lnTo>
                  <a:lnTo>
                    <a:pt x="34" y="144"/>
                  </a:lnTo>
                  <a:lnTo>
                    <a:pt x="24" y="137"/>
                  </a:lnTo>
                  <a:lnTo>
                    <a:pt x="16" y="128"/>
                  </a:lnTo>
                  <a:lnTo>
                    <a:pt x="11" y="114"/>
                  </a:lnTo>
                  <a:lnTo>
                    <a:pt x="8" y="98"/>
                  </a:lnTo>
                  <a:lnTo>
                    <a:pt x="9" y="97"/>
                  </a:lnTo>
                  <a:lnTo>
                    <a:pt x="15" y="97"/>
                  </a:lnTo>
                  <a:lnTo>
                    <a:pt x="21" y="98"/>
                  </a:lnTo>
                  <a:lnTo>
                    <a:pt x="29" y="101"/>
                  </a:lnTo>
                  <a:lnTo>
                    <a:pt x="39" y="106"/>
                  </a:lnTo>
                  <a:lnTo>
                    <a:pt x="47" y="116"/>
                  </a:lnTo>
                  <a:lnTo>
                    <a:pt x="55" y="128"/>
                  </a:lnTo>
                  <a:lnTo>
                    <a:pt x="61" y="147"/>
                  </a:lnTo>
                  <a:lnTo>
                    <a:pt x="61" y="60"/>
                  </a:lnTo>
                  <a:lnTo>
                    <a:pt x="58" y="60"/>
                  </a:lnTo>
                  <a:lnTo>
                    <a:pt x="52" y="59"/>
                  </a:lnTo>
                  <a:lnTo>
                    <a:pt x="44" y="58"/>
                  </a:lnTo>
                  <a:lnTo>
                    <a:pt x="35" y="55"/>
                  </a:lnTo>
                  <a:lnTo>
                    <a:pt x="25" y="50"/>
                  </a:lnTo>
                  <a:lnTo>
                    <a:pt x="16" y="43"/>
                  </a:lnTo>
                  <a:lnTo>
                    <a:pt x="8" y="32"/>
                  </a:lnTo>
                  <a:lnTo>
                    <a:pt x="3" y="19"/>
                  </a:lnTo>
                  <a:lnTo>
                    <a:pt x="0" y="0"/>
                  </a:lnTo>
                  <a:lnTo>
                    <a:pt x="3" y="0"/>
                  </a:lnTo>
                  <a:lnTo>
                    <a:pt x="8" y="0"/>
                  </a:lnTo>
                  <a:lnTo>
                    <a:pt x="16" y="1"/>
                  </a:lnTo>
                  <a:lnTo>
                    <a:pt x="27" y="5"/>
                  </a:lnTo>
                  <a:lnTo>
                    <a:pt x="38" y="10"/>
                  </a:lnTo>
                  <a:lnTo>
                    <a:pt x="48" y="21"/>
                  </a:lnTo>
                  <a:lnTo>
                    <a:pt x="56" y="36"/>
                  </a:lnTo>
                  <a:lnTo>
                    <a:pt x="65" y="56"/>
                  </a:lnTo>
                  <a:lnTo>
                    <a:pt x="65" y="54"/>
                  </a:lnTo>
                  <a:lnTo>
                    <a:pt x="66" y="48"/>
                  </a:lnTo>
                  <a:lnTo>
                    <a:pt x="70" y="39"/>
                  </a:lnTo>
                  <a:lnTo>
                    <a:pt x="77" y="28"/>
                  </a:lnTo>
                  <a:lnTo>
                    <a:pt x="85" y="19"/>
                  </a:lnTo>
                  <a:lnTo>
                    <a:pt x="96" y="9"/>
                  </a:lnTo>
                  <a:lnTo>
                    <a:pt x="110" y="2"/>
                  </a:lnTo>
                  <a:lnTo>
                    <a:pt x="128" y="0"/>
                  </a:lnTo>
                  <a:lnTo>
                    <a:pt x="128" y="2"/>
                  </a:lnTo>
                  <a:lnTo>
                    <a:pt x="127" y="9"/>
                  </a:lnTo>
                  <a:lnTo>
                    <a:pt x="124" y="19"/>
                  </a:lnTo>
                  <a:lnTo>
                    <a:pt x="119" y="31"/>
                  </a:lnTo>
                  <a:lnTo>
                    <a:pt x="112" y="41"/>
                  </a:lnTo>
                  <a:lnTo>
                    <a:pt x="101" y="51"/>
                  </a:lnTo>
                  <a:lnTo>
                    <a:pt x="86" y="58"/>
                  </a:lnTo>
                  <a:lnTo>
                    <a:pt x="67" y="60"/>
                  </a:lnTo>
                  <a:lnTo>
                    <a:pt x="67" y="172"/>
                  </a:lnTo>
                  <a:lnTo>
                    <a:pt x="69" y="170"/>
                  </a:lnTo>
                  <a:lnTo>
                    <a:pt x="70" y="164"/>
                  </a:lnTo>
                  <a:lnTo>
                    <a:pt x="73" y="155"/>
                  </a:lnTo>
                  <a:lnTo>
                    <a:pt x="78" y="145"/>
                  </a:lnTo>
                  <a:lnTo>
                    <a:pt x="86" y="136"/>
                  </a:lnTo>
                  <a:lnTo>
                    <a:pt x="97" y="130"/>
                  </a:lnTo>
                  <a:lnTo>
                    <a:pt x="113" y="128"/>
                  </a:lnTo>
                  <a:lnTo>
                    <a:pt x="113" y="130"/>
                  </a:lnTo>
                  <a:lnTo>
                    <a:pt x="112" y="136"/>
                  </a:lnTo>
                  <a:lnTo>
                    <a:pt x="109" y="144"/>
                  </a:lnTo>
                  <a:lnTo>
                    <a:pt x="105" y="153"/>
                  </a:lnTo>
                  <a:lnTo>
                    <a:pt x="100" y="163"/>
                  </a:lnTo>
                  <a:lnTo>
                    <a:pt x="92" y="172"/>
                  </a:lnTo>
                  <a:lnTo>
                    <a:pt x="82" y="178"/>
                  </a:lnTo>
                  <a:lnTo>
                    <a:pt x="67" y="180"/>
                  </a:lnTo>
                  <a:lnTo>
                    <a:pt x="67" y="292"/>
                  </a:lnTo>
                  <a:lnTo>
                    <a:pt x="61" y="292"/>
                  </a:lnTo>
                  <a:close/>
                </a:path>
              </a:pathLst>
            </a:custGeom>
            <a:solidFill>
              <a:srgbClr val="D7D7D7"/>
            </a:solidFill>
            <a:ln w="0">
              <a:solidFill>
                <a:srgbClr val="D7D7D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089" name="Freeform 17"/>
            <p:cNvSpPr>
              <a:spLocks/>
            </p:cNvSpPr>
            <p:nvPr/>
          </p:nvSpPr>
          <p:spPr bwMode="gray">
            <a:xfrm>
              <a:off x="2596" y="332"/>
              <a:ext cx="68" cy="257"/>
            </a:xfrm>
            <a:custGeom>
              <a:avLst/>
              <a:gdLst/>
              <a:ahLst/>
              <a:cxnLst>
                <a:cxn ang="0">
                  <a:pos x="31" y="164"/>
                </a:cxn>
                <a:cxn ang="0">
                  <a:pos x="23" y="163"/>
                </a:cxn>
                <a:cxn ang="0">
                  <a:pos x="8" y="155"/>
                </a:cxn>
                <a:cxn ang="0">
                  <a:pos x="0" y="132"/>
                </a:cxn>
                <a:cxn ang="0">
                  <a:pos x="7" y="132"/>
                </a:cxn>
                <a:cxn ang="0">
                  <a:pos x="22" y="139"/>
                </a:cxn>
                <a:cxn ang="0">
                  <a:pos x="31" y="160"/>
                </a:cxn>
                <a:cxn ang="0">
                  <a:pos x="29" y="101"/>
                </a:cxn>
                <a:cxn ang="0">
                  <a:pos x="16" y="97"/>
                </a:cxn>
                <a:cxn ang="0">
                  <a:pos x="3" y="83"/>
                </a:cxn>
                <a:cxn ang="0">
                  <a:pos x="3" y="70"/>
                </a:cxn>
                <a:cxn ang="0">
                  <a:pos x="15" y="74"/>
                </a:cxn>
                <a:cxn ang="0">
                  <a:pos x="27" y="86"/>
                </a:cxn>
                <a:cxn ang="0">
                  <a:pos x="31" y="31"/>
                </a:cxn>
                <a:cxn ang="0">
                  <a:pos x="33" y="23"/>
                </a:cxn>
                <a:cxn ang="0">
                  <a:pos x="41" y="8"/>
                </a:cxn>
                <a:cxn ang="0">
                  <a:pos x="62" y="0"/>
                </a:cxn>
                <a:cxn ang="0">
                  <a:pos x="61" y="8"/>
                </a:cxn>
                <a:cxn ang="0">
                  <a:pos x="53" y="23"/>
                </a:cxn>
                <a:cxn ang="0">
                  <a:pos x="35" y="31"/>
                </a:cxn>
                <a:cxn ang="0">
                  <a:pos x="35" y="75"/>
                </a:cxn>
                <a:cxn ang="0">
                  <a:pos x="39" y="62"/>
                </a:cxn>
                <a:cxn ang="0">
                  <a:pos x="54" y="48"/>
                </a:cxn>
                <a:cxn ang="0">
                  <a:pos x="68" y="48"/>
                </a:cxn>
                <a:cxn ang="0">
                  <a:pos x="66" y="59"/>
                </a:cxn>
                <a:cxn ang="0">
                  <a:pos x="58" y="72"/>
                </a:cxn>
                <a:cxn ang="0">
                  <a:pos x="35" y="82"/>
                </a:cxn>
                <a:cxn ang="0">
                  <a:pos x="35" y="143"/>
                </a:cxn>
                <a:cxn ang="0">
                  <a:pos x="38" y="132"/>
                </a:cxn>
                <a:cxn ang="0">
                  <a:pos x="49" y="122"/>
                </a:cxn>
                <a:cxn ang="0">
                  <a:pos x="60" y="122"/>
                </a:cxn>
                <a:cxn ang="0">
                  <a:pos x="58" y="133"/>
                </a:cxn>
                <a:cxn ang="0">
                  <a:pos x="47" y="144"/>
                </a:cxn>
                <a:cxn ang="0">
                  <a:pos x="35" y="257"/>
                </a:cxn>
              </a:cxnLst>
              <a:rect l="0" t="0" r="r" b="b"/>
              <a:pathLst>
                <a:path w="68" h="257">
                  <a:moveTo>
                    <a:pt x="31" y="257"/>
                  </a:moveTo>
                  <a:lnTo>
                    <a:pt x="31" y="164"/>
                  </a:lnTo>
                  <a:lnTo>
                    <a:pt x="29" y="163"/>
                  </a:lnTo>
                  <a:lnTo>
                    <a:pt x="23" y="163"/>
                  </a:lnTo>
                  <a:lnTo>
                    <a:pt x="16" y="160"/>
                  </a:lnTo>
                  <a:lnTo>
                    <a:pt x="8" y="155"/>
                  </a:lnTo>
                  <a:lnTo>
                    <a:pt x="3" y="145"/>
                  </a:lnTo>
                  <a:lnTo>
                    <a:pt x="0" y="132"/>
                  </a:lnTo>
                  <a:lnTo>
                    <a:pt x="3" y="132"/>
                  </a:lnTo>
                  <a:lnTo>
                    <a:pt x="7" y="132"/>
                  </a:lnTo>
                  <a:lnTo>
                    <a:pt x="15" y="135"/>
                  </a:lnTo>
                  <a:lnTo>
                    <a:pt x="22" y="139"/>
                  </a:lnTo>
                  <a:lnTo>
                    <a:pt x="27" y="147"/>
                  </a:lnTo>
                  <a:lnTo>
                    <a:pt x="31" y="160"/>
                  </a:lnTo>
                  <a:lnTo>
                    <a:pt x="31" y="101"/>
                  </a:lnTo>
                  <a:lnTo>
                    <a:pt x="29" y="101"/>
                  </a:lnTo>
                  <a:lnTo>
                    <a:pt x="23" y="99"/>
                  </a:lnTo>
                  <a:lnTo>
                    <a:pt x="16" y="97"/>
                  </a:lnTo>
                  <a:lnTo>
                    <a:pt x="8" y="91"/>
                  </a:lnTo>
                  <a:lnTo>
                    <a:pt x="3" y="83"/>
                  </a:lnTo>
                  <a:lnTo>
                    <a:pt x="0" y="70"/>
                  </a:lnTo>
                  <a:lnTo>
                    <a:pt x="3" y="70"/>
                  </a:lnTo>
                  <a:lnTo>
                    <a:pt x="7" y="71"/>
                  </a:lnTo>
                  <a:lnTo>
                    <a:pt x="15" y="74"/>
                  </a:lnTo>
                  <a:lnTo>
                    <a:pt x="22" y="78"/>
                  </a:lnTo>
                  <a:lnTo>
                    <a:pt x="27" y="86"/>
                  </a:lnTo>
                  <a:lnTo>
                    <a:pt x="31" y="97"/>
                  </a:lnTo>
                  <a:lnTo>
                    <a:pt x="31" y="31"/>
                  </a:lnTo>
                  <a:lnTo>
                    <a:pt x="31" y="28"/>
                  </a:lnTo>
                  <a:lnTo>
                    <a:pt x="33" y="23"/>
                  </a:lnTo>
                  <a:lnTo>
                    <a:pt x="35" y="15"/>
                  </a:lnTo>
                  <a:lnTo>
                    <a:pt x="41" y="8"/>
                  </a:lnTo>
                  <a:lnTo>
                    <a:pt x="50" y="2"/>
                  </a:lnTo>
                  <a:lnTo>
                    <a:pt x="62" y="0"/>
                  </a:lnTo>
                  <a:lnTo>
                    <a:pt x="62" y="2"/>
                  </a:lnTo>
                  <a:lnTo>
                    <a:pt x="61" y="8"/>
                  </a:lnTo>
                  <a:lnTo>
                    <a:pt x="58" y="15"/>
                  </a:lnTo>
                  <a:lnTo>
                    <a:pt x="53" y="23"/>
                  </a:lnTo>
                  <a:lnTo>
                    <a:pt x="46" y="28"/>
                  </a:lnTo>
                  <a:lnTo>
                    <a:pt x="35" y="31"/>
                  </a:lnTo>
                  <a:lnTo>
                    <a:pt x="35" y="78"/>
                  </a:lnTo>
                  <a:lnTo>
                    <a:pt x="35" y="75"/>
                  </a:lnTo>
                  <a:lnTo>
                    <a:pt x="37" y="70"/>
                  </a:lnTo>
                  <a:lnTo>
                    <a:pt x="39" y="62"/>
                  </a:lnTo>
                  <a:lnTo>
                    <a:pt x="45" y="55"/>
                  </a:lnTo>
                  <a:lnTo>
                    <a:pt x="54" y="48"/>
                  </a:lnTo>
                  <a:lnTo>
                    <a:pt x="66" y="47"/>
                  </a:lnTo>
                  <a:lnTo>
                    <a:pt x="68" y="48"/>
                  </a:lnTo>
                  <a:lnTo>
                    <a:pt x="68" y="52"/>
                  </a:lnTo>
                  <a:lnTo>
                    <a:pt x="66" y="59"/>
                  </a:lnTo>
                  <a:lnTo>
                    <a:pt x="64" y="66"/>
                  </a:lnTo>
                  <a:lnTo>
                    <a:pt x="58" y="72"/>
                  </a:lnTo>
                  <a:lnTo>
                    <a:pt x="50" y="78"/>
                  </a:lnTo>
                  <a:lnTo>
                    <a:pt x="35" y="82"/>
                  </a:lnTo>
                  <a:lnTo>
                    <a:pt x="35" y="144"/>
                  </a:lnTo>
                  <a:lnTo>
                    <a:pt x="35" y="143"/>
                  </a:lnTo>
                  <a:lnTo>
                    <a:pt x="37" y="139"/>
                  </a:lnTo>
                  <a:lnTo>
                    <a:pt x="38" y="132"/>
                  </a:lnTo>
                  <a:lnTo>
                    <a:pt x="42" y="126"/>
                  </a:lnTo>
                  <a:lnTo>
                    <a:pt x="49" y="122"/>
                  </a:lnTo>
                  <a:lnTo>
                    <a:pt x="58" y="121"/>
                  </a:lnTo>
                  <a:lnTo>
                    <a:pt x="60" y="122"/>
                  </a:lnTo>
                  <a:lnTo>
                    <a:pt x="60" y="126"/>
                  </a:lnTo>
                  <a:lnTo>
                    <a:pt x="58" y="133"/>
                  </a:lnTo>
                  <a:lnTo>
                    <a:pt x="56" y="139"/>
                  </a:lnTo>
                  <a:lnTo>
                    <a:pt x="47" y="144"/>
                  </a:lnTo>
                  <a:lnTo>
                    <a:pt x="35" y="148"/>
                  </a:lnTo>
                  <a:lnTo>
                    <a:pt x="35" y="257"/>
                  </a:lnTo>
                  <a:lnTo>
                    <a:pt x="31" y="257"/>
                  </a:lnTo>
                  <a:close/>
                </a:path>
              </a:pathLst>
            </a:custGeom>
            <a:solidFill>
              <a:srgbClr val="D7D7D7"/>
            </a:solidFill>
            <a:ln w="0">
              <a:solidFill>
                <a:srgbClr val="D7D7D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090" name="Freeform 18"/>
            <p:cNvSpPr>
              <a:spLocks/>
            </p:cNvSpPr>
            <p:nvPr/>
          </p:nvSpPr>
          <p:spPr bwMode="gray">
            <a:xfrm>
              <a:off x="1672" y="164"/>
              <a:ext cx="111" cy="425"/>
            </a:xfrm>
            <a:custGeom>
              <a:avLst/>
              <a:gdLst/>
              <a:ahLst/>
              <a:cxnLst>
                <a:cxn ang="0">
                  <a:pos x="52" y="272"/>
                </a:cxn>
                <a:cxn ang="0">
                  <a:pos x="44" y="270"/>
                </a:cxn>
                <a:cxn ang="0">
                  <a:pos x="26" y="265"/>
                </a:cxn>
                <a:cxn ang="0">
                  <a:pos x="8" y="249"/>
                </a:cxn>
                <a:cxn ang="0">
                  <a:pos x="0" y="219"/>
                </a:cxn>
                <a:cxn ang="0">
                  <a:pos x="8" y="219"/>
                </a:cxn>
                <a:cxn ang="0">
                  <a:pos x="25" y="223"/>
                </a:cxn>
                <a:cxn ang="0">
                  <a:pos x="41" y="235"/>
                </a:cxn>
                <a:cxn ang="0">
                  <a:pos x="52" y="265"/>
                </a:cxn>
                <a:cxn ang="0">
                  <a:pos x="50" y="168"/>
                </a:cxn>
                <a:cxn ang="0">
                  <a:pos x="35" y="165"/>
                </a:cxn>
                <a:cxn ang="0">
                  <a:pos x="17" y="156"/>
                </a:cxn>
                <a:cxn ang="0">
                  <a:pos x="3" y="134"/>
                </a:cxn>
                <a:cxn ang="0">
                  <a:pos x="3" y="116"/>
                </a:cxn>
                <a:cxn ang="0">
                  <a:pos x="19" y="120"/>
                </a:cxn>
                <a:cxn ang="0">
                  <a:pos x="39" y="133"/>
                </a:cxn>
                <a:cxn ang="0">
                  <a:pos x="52" y="161"/>
                </a:cxn>
                <a:cxn ang="0">
                  <a:pos x="53" y="50"/>
                </a:cxn>
                <a:cxn ang="0">
                  <a:pos x="54" y="36"/>
                </a:cxn>
                <a:cxn ang="0">
                  <a:pos x="65" y="17"/>
                </a:cxn>
                <a:cxn ang="0">
                  <a:pos x="87" y="3"/>
                </a:cxn>
                <a:cxn ang="0">
                  <a:pos x="103" y="3"/>
                </a:cxn>
                <a:cxn ang="0">
                  <a:pos x="99" y="21"/>
                </a:cxn>
                <a:cxn ang="0">
                  <a:pos x="84" y="42"/>
                </a:cxn>
                <a:cxn ang="0">
                  <a:pos x="58" y="52"/>
                </a:cxn>
                <a:cxn ang="0">
                  <a:pos x="58" y="127"/>
                </a:cxn>
                <a:cxn ang="0">
                  <a:pos x="61" y="112"/>
                </a:cxn>
                <a:cxn ang="0">
                  <a:pos x="72" y="94"/>
                </a:cxn>
                <a:cxn ang="0">
                  <a:pos x="93" y="80"/>
                </a:cxn>
                <a:cxn ang="0">
                  <a:pos x="111" y="80"/>
                </a:cxn>
                <a:cxn ang="0">
                  <a:pos x="111" y="91"/>
                </a:cxn>
                <a:cxn ang="0">
                  <a:pos x="107" y="108"/>
                </a:cxn>
                <a:cxn ang="0">
                  <a:pos x="91" y="126"/>
                </a:cxn>
                <a:cxn ang="0">
                  <a:pos x="58" y="135"/>
                </a:cxn>
                <a:cxn ang="0">
                  <a:pos x="58" y="236"/>
                </a:cxn>
                <a:cxn ang="0">
                  <a:pos x="61" y="223"/>
                </a:cxn>
                <a:cxn ang="0">
                  <a:pos x="73" y="208"/>
                </a:cxn>
                <a:cxn ang="0">
                  <a:pos x="97" y="200"/>
                </a:cxn>
                <a:cxn ang="0">
                  <a:pos x="99" y="207"/>
                </a:cxn>
                <a:cxn ang="0">
                  <a:pos x="97" y="220"/>
                </a:cxn>
                <a:cxn ang="0">
                  <a:pos x="87" y="235"/>
                </a:cxn>
                <a:cxn ang="0">
                  <a:pos x="58" y="245"/>
                </a:cxn>
                <a:cxn ang="0">
                  <a:pos x="52" y="425"/>
                </a:cxn>
              </a:cxnLst>
              <a:rect l="0" t="0" r="r" b="b"/>
              <a:pathLst>
                <a:path w="111" h="425">
                  <a:moveTo>
                    <a:pt x="52" y="425"/>
                  </a:moveTo>
                  <a:lnTo>
                    <a:pt x="52" y="272"/>
                  </a:lnTo>
                  <a:lnTo>
                    <a:pt x="50" y="270"/>
                  </a:lnTo>
                  <a:lnTo>
                    <a:pt x="44" y="270"/>
                  </a:lnTo>
                  <a:lnTo>
                    <a:pt x="35" y="269"/>
                  </a:lnTo>
                  <a:lnTo>
                    <a:pt x="26" y="265"/>
                  </a:lnTo>
                  <a:lnTo>
                    <a:pt x="17" y="258"/>
                  </a:lnTo>
                  <a:lnTo>
                    <a:pt x="8" y="249"/>
                  </a:lnTo>
                  <a:lnTo>
                    <a:pt x="3" y="236"/>
                  </a:lnTo>
                  <a:lnTo>
                    <a:pt x="0" y="219"/>
                  </a:lnTo>
                  <a:lnTo>
                    <a:pt x="3" y="219"/>
                  </a:lnTo>
                  <a:lnTo>
                    <a:pt x="8" y="219"/>
                  </a:lnTo>
                  <a:lnTo>
                    <a:pt x="15" y="220"/>
                  </a:lnTo>
                  <a:lnTo>
                    <a:pt x="25" y="223"/>
                  </a:lnTo>
                  <a:lnTo>
                    <a:pt x="33" y="227"/>
                  </a:lnTo>
                  <a:lnTo>
                    <a:pt x="41" y="235"/>
                  </a:lnTo>
                  <a:lnTo>
                    <a:pt x="48" y="247"/>
                  </a:lnTo>
                  <a:lnTo>
                    <a:pt x="52" y="265"/>
                  </a:lnTo>
                  <a:lnTo>
                    <a:pt x="52" y="168"/>
                  </a:lnTo>
                  <a:lnTo>
                    <a:pt x="50" y="168"/>
                  </a:lnTo>
                  <a:lnTo>
                    <a:pt x="44" y="168"/>
                  </a:lnTo>
                  <a:lnTo>
                    <a:pt x="35" y="165"/>
                  </a:lnTo>
                  <a:lnTo>
                    <a:pt x="26" y="161"/>
                  </a:lnTo>
                  <a:lnTo>
                    <a:pt x="17" y="156"/>
                  </a:lnTo>
                  <a:lnTo>
                    <a:pt x="8" y="146"/>
                  </a:lnTo>
                  <a:lnTo>
                    <a:pt x="3" y="134"/>
                  </a:lnTo>
                  <a:lnTo>
                    <a:pt x="0" y="116"/>
                  </a:lnTo>
                  <a:lnTo>
                    <a:pt x="3" y="116"/>
                  </a:lnTo>
                  <a:lnTo>
                    <a:pt x="10" y="118"/>
                  </a:lnTo>
                  <a:lnTo>
                    <a:pt x="19" y="120"/>
                  </a:lnTo>
                  <a:lnTo>
                    <a:pt x="29" y="125"/>
                  </a:lnTo>
                  <a:lnTo>
                    <a:pt x="39" y="133"/>
                  </a:lnTo>
                  <a:lnTo>
                    <a:pt x="48" y="145"/>
                  </a:lnTo>
                  <a:lnTo>
                    <a:pt x="52" y="161"/>
                  </a:lnTo>
                  <a:lnTo>
                    <a:pt x="52" y="52"/>
                  </a:lnTo>
                  <a:lnTo>
                    <a:pt x="53" y="50"/>
                  </a:lnTo>
                  <a:lnTo>
                    <a:pt x="53" y="44"/>
                  </a:lnTo>
                  <a:lnTo>
                    <a:pt x="54" y="36"/>
                  </a:lnTo>
                  <a:lnTo>
                    <a:pt x="58" y="26"/>
                  </a:lnTo>
                  <a:lnTo>
                    <a:pt x="65" y="17"/>
                  </a:lnTo>
                  <a:lnTo>
                    <a:pt x="75" y="9"/>
                  </a:lnTo>
                  <a:lnTo>
                    <a:pt x="87" y="3"/>
                  </a:lnTo>
                  <a:lnTo>
                    <a:pt x="104" y="0"/>
                  </a:lnTo>
                  <a:lnTo>
                    <a:pt x="103" y="3"/>
                  </a:lnTo>
                  <a:lnTo>
                    <a:pt x="102" y="11"/>
                  </a:lnTo>
                  <a:lnTo>
                    <a:pt x="99" y="21"/>
                  </a:lnTo>
                  <a:lnTo>
                    <a:pt x="92" y="32"/>
                  </a:lnTo>
                  <a:lnTo>
                    <a:pt x="84" y="42"/>
                  </a:lnTo>
                  <a:lnTo>
                    <a:pt x="73" y="49"/>
                  </a:lnTo>
                  <a:lnTo>
                    <a:pt x="58" y="52"/>
                  </a:lnTo>
                  <a:lnTo>
                    <a:pt x="58" y="130"/>
                  </a:lnTo>
                  <a:lnTo>
                    <a:pt x="58" y="127"/>
                  </a:lnTo>
                  <a:lnTo>
                    <a:pt x="60" y="122"/>
                  </a:lnTo>
                  <a:lnTo>
                    <a:pt x="61" y="112"/>
                  </a:lnTo>
                  <a:lnTo>
                    <a:pt x="65" y="103"/>
                  </a:lnTo>
                  <a:lnTo>
                    <a:pt x="72" y="94"/>
                  </a:lnTo>
                  <a:lnTo>
                    <a:pt x="80" y="85"/>
                  </a:lnTo>
                  <a:lnTo>
                    <a:pt x="93" y="80"/>
                  </a:lnTo>
                  <a:lnTo>
                    <a:pt x="110" y="77"/>
                  </a:lnTo>
                  <a:lnTo>
                    <a:pt x="111" y="80"/>
                  </a:lnTo>
                  <a:lnTo>
                    <a:pt x="111" y="84"/>
                  </a:lnTo>
                  <a:lnTo>
                    <a:pt x="111" y="91"/>
                  </a:lnTo>
                  <a:lnTo>
                    <a:pt x="110" y="100"/>
                  </a:lnTo>
                  <a:lnTo>
                    <a:pt x="107" y="108"/>
                  </a:lnTo>
                  <a:lnTo>
                    <a:pt x="100" y="118"/>
                  </a:lnTo>
                  <a:lnTo>
                    <a:pt x="91" y="126"/>
                  </a:lnTo>
                  <a:lnTo>
                    <a:pt x="77" y="133"/>
                  </a:lnTo>
                  <a:lnTo>
                    <a:pt x="58" y="135"/>
                  </a:lnTo>
                  <a:lnTo>
                    <a:pt x="58" y="239"/>
                  </a:lnTo>
                  <a:lnTo>
                    <a:pt x="58" y="236"/>
                  </a:lnTo>
                  <a:lnTo>
                    <a:pt x="60" y="231"/>
                  </a:lnTo>
                  <a:lnTo>
                    <a:pt x="61" y="223"/>
                  </a:lnTo>
                  <a:lnTo>
                    <a:pt x="66" y="215"/>
                  </a:lnTo>
                  <a:lnTo>
                    <a:pt x="73" y="208"/>
                  </a:lnTo>
                  <a:lnTo>
                    <a:pt x="83" y="203"/>
                  </a:lnTo>
                  <a:lnTo>
                    <a:pt x="97" y="200"/>
                  </a:lnTo>
                  <a:lnTo>
                    <a:pt x="97" y="201"/>
                  </a:lnTo>
                  <a:lnTo>
                    <a:pt x="99" y="207"/>
                  </a:lnTo>
                  <a:lnTo>
                    <a:pt x="99" y="212"/>
                  </a:lnTo>
                  <a:lnTo>
                    <a:pt x="97" y="220"/>
                  </a:lnTo>
                  <a:lnTo>
                    <a:pt x="93" y="228"/>
                  </a:lnTo>
                  <a:lnTo>
                    <a:pt x="87" y="235"/>
                  </a:lnTo>
                  <a:lnTo>
                    <a:pt x="75" y="242"/>
                  </a:lnTo>
                  <a:lnTo>
                    <a:pt x="58" y="245"/>
                  </a:lnTo>
                  <a:lnTo>
                    <a:pt x="58" y="425"/>
                  </a:lnTo>
                  <a:lnTo>
                    <a:pt x="52" y="425"/>
                  </a:lnTo>
                  <a:close/>
                </a:path>
              </a:pathLst>
            </a:custGeom>
            <a:solidFill>
              <a:srgbClr val="D7D7D7"/>
            </a:solidFill>
            <a:ln w="0">
              <a:solidFill>
                <a:srgbClr val="D7D7D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091" name="Freeform 19"/>
            <p:cNvSpPr>
              <a:spLocks/>
            </p:cNvSpPr>
            <p:nvPr/>
          </p:nvSpPr>
          <p:spPr bwMode="gray">
            <a:xfrm>
              <a:off x="2065" y="361"/>
              <a:ext cx="100" cy="228"/>
            </a:xfrm>
            <a:custGeom>
              <a:avLst/>
              <a:gdLst/>
              <a:ahLst/>
              <a:cxnLst>
                <a:cxn ang="0">
                  <a:pos x="52" y="176"/>
                </a:cxn>
                <a:cxn ang="0">
                  <a:pos x="59" y="176"/>
                </a:cxn>
                <a:cxn ang="0">
                  <a:pos x="74" y="169"/>
                </a:cxn>
                <a:cxn ang="0">
                  <a:pos x="86" y="154"/>
                </a:cxn>
                <a:cxn ang="0">
                  <a:pos x="86" y="141"/>
                </a:cxn>
                <a:cxn ang="0">
                  <a:pos x="74" y="143"/>
                </a:cxn>
                <a:cxn ang="0">
                  <a:pos x="58" y="158"/>
                </a:cxn>
                <a:cxn ang="0">
                  <a:pos x="52" y="118"/>
                </a:cxn>
                <a:cxn ang="0">
                  <a:pos x="61" y="116"/>
                </a:cxn>
                <a:cxn ang="0">
                  <a:pos x="78" y="110"/>
                </a:cxn>
                <a:cxn ang="0">
                  <a:pos x="92" y="92"/>
                </a:cxn>
                <a:cxn ang="0">
                  <a:pos x="92" y="77"/>
                </a:cxn>
                <a:cxn ang="0">
                  <a:pos x="81" y="79"/>
                </a:cxn>
                <a:cxn ang="0">
                  <a:pos x="65" y="88"/>
                </a:cxn>
                <a:cxn ang="0">
                  <a:pos x="52" y="115"/>
                </a:cxn>
                <a:cxn ang="0">
                  <a:pos x="55" y="48"/>
                </a:cxn>
                <a:cxn ang="0">
                  <a:pos x="67" y="45"/>
                </a:cxn>
                <a:cxn ang="0">
                  <a:pos x="85" y="37"/>
                </a:cxn>
                <a:cxn ang="0">
                  <a:pos x="97" y="17"/>
                </a:cxn>
                <a:cxn ang="0">
                  <a:pos x="97" y="0"/>
                </a:cxn>
                <a:cxn ang="0">
                  <a:pos x="83" y="3"/>
                </a:cxn>
                <a:cxn ang="0">
                  <a:pos x="65" y="14"/>
                </a:cxn>
                <a:cxn ang="0">
                  <a:pos x="50" y="45"/>
                </a:cxn>
                <a:cxn ang="0">
                  <a:pos x="47" y="35"/>
                </a:cxn>
                <a:cxn ang="0">
                  <a:pos x="38" y="18"/>
                </a:cxn>
                <a:cxn ang="0">
                  <a:pos x="16" y="3"/>
                </a:cxn>
                <a:cxn ang="0">
                  <a:pos x="1" y="3"/>
                </a:cxn>
                <a:cxn ang="0">
                  <a:pos x="5" y="19"/>
                </a:cxn>
                <a:cxn ang="0">
                  <a:pos x="19" y="38"/>
                </a:cxn>
                <a:cxn ang="0">
                  <a:pos x="47" y="48"/>
                </a:cxn>
                <a:cxn ang="0">
                  <a:pos x="47" y="132"/>
                </a:cxn>
                <a:cxn ang="0">
                  <a:pos x="42" y="118"/>
                </a:cxn>
                <a:cxn ang="0">
                  <a:pos x="25" y="103"/>
                </a:cxn>
                <a:cxn ang="0">
                  <a:pos x="12" y="103"/>
                </a:cxn>
                <a:cxn ang="0">
                  <a:pos x="16" y="116"/>
                </a:cxn>
                <a:cxn ang="0">
                  <a:pos x="25" y="132"/>
                </a:cxn>
                <a:cxn ang="0">
                  <a:pos x="47" y="141"/>
                </a:cxn>
                <a:cxn ang="0">
                  <a:pos x="52" y="228"/>
                </a:cxn>
              </a:cxnLst>
              <a:rect l="0" t="0" r="r" b="b"/>
              <a:pathLst>
                <a:path w="100" h="228">
                  <a:moveTo>
                    <a:pt x="52" y="228"/>
                  </a:moveTo>
                  <a:lnTo>
                    <a:pt x="52" y="176"/>
                  </a:lnTo>
                  <a:lnTo>
                    <a:pt x="55" y="176"/>
                  </a:lnTo>
                  <a:lnTo>
                    <a:pt x="59" y="176"/>
                  </a:lnTo>
                  <a:lnTo>
                    <a:pt x="67" y="173"/>
                  </a:lnTo>
                  <a:lnTo>
                    <a:pt x="74" y="169"/>
                  </a:lnTo>
                  <a:lnTo>
                    <a:pt x="81" y="163"/>
                  </a:lnTo>
                  <a:lnTo>
                    <a:pt x="86" y="154"/>
                  </a:lnTo>
                  <a:lnTo>
                    <a:pt x="88" y="141"/>
                  </a:lnTo>
                  <a:lnTo>
                    <a:pt x="86" y="141"/>
                  </a:lnTo>
                  <a:lnTo>
                    <a:pt x="81" y="142"/>
                  </a:lnTo>
                  <a:lnTo>
                    <a:pt x="74" y="143"/>
                  </a:lnTo>
                  <a:lnTo>
                    <a:pt x="66" y="149"/>
                  </a:lnTo>
                  <a:lnTo>
                    <a:pt x="58" y="158"/>
                  </a:lnTo>
                  <a:lnTo>
                    <a:pt x="52" y="173"/>
                  </a:lnTo>
                  <a:lnTo>
                    <a:pt x="52" y="118"/>
                  </a:lnTo>
                  <a:lnTo>
                    <a:pt x="55" y="118"/>
                  </a:lnTo>
                  <a:lnTo>
                    <a:pt x="61" y="116"/>
                  </a:lnTo>
                  <a:lnTo>
                    <a:pt x="69" y="115"/>
                  </a:lnTo>
                  <a:lnTo>
                    <a:pt x="78" y="110"/>
                  </a:lnTo>
                  <a:lnTo>
                    <a:pt x="86" y="103"/>
                  </a:lnTo>
                  <a:lnTo>
                    <a:pt x="92" y="92"/>
                  </a:lnTo>
                  <a:lnTo>
                    <a:pt x="94" y="77"/>
                  </a:lnTo>
                  <a:lnTo>
                    <a:pt x="92" y="77"/>
                  </a:lnTo>
                  <a:lnTo>
                    <a:pt x="88" y="77"/>
                  </a:lnTo>
                  <a:lnTo>
                    <a:pt x="81" y="79"/>
                  </a:lnTo>
                  <a:lnTo>
                    <a:pt x="73" y="81"/>
                  </a:lnTo>
                  <a:lnTo>
                    <a:pt x="65" y="88"/>
                  </a:lnTo>
                  <a:lnTo>
                    <a:pt x="58" y="99"/>
                  </a:lnTo>
                  <a:lnTo>
                    <a:pt x="52" y="115"/>
                  </a:lnTo>
                  <a:lnTo>
                    <a:pt x="52" y="48"/>
                  </a:lnTo>
                  <a:lnTo>
                    <a:pt x="55" y="48"/>
                  </a:lnTo>
                  <a:lnTo>
                    <a:pt x="61" y="48"/>
                  </a:lnTo>
                  <a:lnTo>
                    <a:pt x="67" y="45"/>
                  </a:lnTo>
                  <a:lnTo>
                    <a:pt x="77" y="42"/>
                  </a:lnTo>
                  <a:lnTo>
                    <a:pt x="85" y="37"/>
                  </a:lnTo>
                  <a:lnTo>
                    <a:pt x="92" y="27"/>
                  </a:lnTo>
                  <a:lnTo>
                    <a:pt x="97" y="17"/>
                  </a:lnTo>
                  <a:lnTo>
                    <a:pt x="100" y="0"/>
                  </a:lnTo>
                  <a:lnTo>
                    <a:pt x="97" y="0"/>
                  </a:lnTo>
                  <a:lnTo>
                    <a:pt x="92" y="0"/>
                  </a:lnTo>
                  <a:lnTo>
                    <a:pt x="83" y="3"/>
                  </a:lnTo>
                  <a:lnTo>
                    <a:pt x="74" y="7"/>
                  </a:lnTo>
                  <a:lnTo>
                    <a:pt x="65" y="14"/>
                  </a:lnTo>
                  <a:lnTo>
                    <a:pt x="56" y="27"/>
                  </a:lnTo>
                  <a:lnTo>
                    <a:pt x="50" y="45"/>
                  </a:lnTo>
                  <a:lnTo>
                    <a:pt x="50" y="42"/>
                  </a:lnTo>
                  <a:lnTo>
                    <a:pt x="47" y="35"/>
                  </a:lnTo>
                  <a:lnTo>
                    <a:pt x="43" y="27"/>
                  </a:lnTo>
                  <a:lnTo>
                    <a:pt x="38" y="18"/>
                  </a:lnTo>
                  <a:lnTo>
                    <a:pt x="28" y="10"/>
                  </a:lnTo>
                  <a:lnTo>
                    <a:pt x="16" y="3"/>
                  </a:lnTo>
                  <a:lnTo>
                    <a:pt x="0" y="0"/>
                  </a:lnTo>
                  <a:lnTo>
                    <a:pt x="1" y="3"/>
                  </a:lnTo>
                  <a:lnTo>
                    <a:pt x="3" y="10"/>
                  </a:lnTo>
                  <a:lnTo>
                    <a:pt x="5" y="19"/>
                  </a:lnTo>
                  <a:lnTo>
                    <a:pt x="11" y="29"/>
                  </a:lnTo>
                  <a:lnTo>
                    <a:pt x="19" y="38"/>
                  </a:lnTo>
                  <a:lnTo>
                    <a:pt x="31" y="45"/>
                  </a:lnTo>
                  <a:lnTo>
                    <a:pt x="47" y="48"/>
                  </a:lnTo>
                  <a:lnTo>
                    <a:pt x="47" y="135"/>
                  </a:lnTo>
                  <a:lnTo>
                    <a:pt x="47" y="132"/>
                  </a:lnTo>
                  <a:lnTo>
                    <a:pt x="46" y="126"/>
                  </a:lnTo>
                  <a:lnTo>
                    <a:pt x="42" y="118"/>
                  </a:lnTo>
                  <a:lnTo>
                    <a:pt x="35" y="110"/>
                  </a:lnTo>
                  <a:lnTo>
                    <a:pt x="25" y="103"/>
                  </a:lnTo>
                  <a:lnTo>
                    <a:pt x="12" y="100"/>
                  </a:lnTo>
                  <a:lnTo>
                    <a:pt x="12" y="103"/>
                  </a:lnTo>
                  <a:lnTo>
                    <a:pt x="13" y="108"/>
                  </a:lnTo>
                  <a:lnTo>
                    <a:pt x="16" y="116"/>
                  </a:lnTo>
                  <a:lnTo>
                    <a:pt x="20" y="124"/>
                  </a:lnTo>
                  <a:lnTo>
                    <a:pt x="25" y="132"/>
                  </a:lnTo>
                  <a:lnTo>
                    <a:pt x="35" y="139"/>
                  </a:lnTo>
                  <a:lnTo>
                    <a:pt x="47" y="141"/>
                  </a:lnTo>
                  <a:lnTo>
                    <a:pt x="47" y="228"/>
                  </a:lnTo>
                  <a:lnTo>
                    <a:pt x="52" y="228"/>
                  </a:lnTo>
                  <a:close/>
                </a:path>
              </a:pathLst>
            </a:custGeom>
            <a:solidFill>
              <a:srgbClr val="D7D7D7"/>
            </a:solidFill>
            <a:ln w="0">
              <a:solidFill>
                <a:srgbClr val="D7D7D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092" name="Freeform 20"/>
            <p:cNvSpPr>
              <a:spLocks/>
            </p:cNvSpPr>
            <p:nvPr/>
          </p:nvSpPr>
          <p:spPr bwMode="gray">
            <a:xfrm>
              <a:off x="2921" y="361"/>
              <a:ext cx="100" cy="228"/>
            </a:xfrm>
            <a:custGeom>
              <a:avLst/>
              <a:gdLst/>
              <a:ahLst/>
              <a:cxnLst>
                <a:cxn ang="0">
                  <a:pos x="53" y="176"/>
                </a:cxn>
                <a:cxn ang="0">
                  <a:pos x="60" y="176"/>
                </a:cxn>
                <a:cxn ang="0">
                  <a:pos x="74" y="169"/>
                </a:cxn>
                <a:cxn ang="0">
                  <a:pos x="87" y="154"/>
                </a:cxn>
                <a:cxn ang="0">
                  <a:pos x="87" y="141"/>
                </a:cxn>
                <a:cxn ang="0">
                  <a:pos x="74" y="143"/>
                </a:cxn>
                <a:cxn ang="0">
                  <a:pos x="60" y="158"/>
                </a:cxn>
                <a:cxn ang="0">
                  <a:pos x="53" y="118"/>
                </a:cxn>
                <a:cxn ang="0">
                  <a:pos x="61" y="116"/>
                </a:cxn>
                <a:cxn ang="0">
                  <a:pos x="78" y="110"/>
                </a:cxn>
                <a:cxn ang="0">
                  <a:pos x="92" y="92"/>
                </a:cxn>
                <a:cxn ang="0">
                  <a:pos x="92" y="77"/>
                </a:cxn>
                <a:cxn ang="0">
                  <a:pos x="81" y="79"/>
                </a:cxn>
                <a:cxn ang="0">
                  <a:pos x="65" y="88"/>
                </a:cxn>
                <a:cxn ang="0">
                  <a:pos x="53" y="115"/>
                </a:cxn>
                <a:cxn ang="0">
                  <a:pos x="56" y="48"/>
                </a:cxn>
                <a:cxn ang="0">
                  <a:pos x="68" y="45"/>
                </a:cxn>
                <a:cxn ang="0">
                  <a:pos x="85" y="37"/>
                </a:cxn>
                <a:cxn ang="0">
                  <a:pos x="97" y="17"/>
                </a:cxn>
                <a:cxn ang="0">
                  <a:pos x="97" y="0"/>
                </a:cxn>
                <a:cxn ang="0">
                  <a:pos x="84" y="3"/>
                </a:cxn>
                <a:cxn ang="0">
                  <a:pos x="65" y="14"/>
                </a:cxn>
                <a:cxn ang="0">
                  <a:pos x="50" y="45"/>
                </a:cxn>
                <a:cxn ang="0">
                  <a:pos x="47" y="35"/>
                </a:cxn>
                <a:cxn ang="0">
                  <a:pos x="38" y="18"/>
                </a:cxn>
                <a:cxn ang="0">
                  <a:pos x="16" y="3"/>
                </a:cxn>
                <a:cxn ang="0">
                  <a:pos x="2" y="3"/>
                </a:cxn>
                <a:cxn ang="0">
                  <a:pos x="6" y="19"/>
                </a:cxn>
                <a:cxn ang="0">
                  <a:pos x="19" y="38"/>
                </a:cxn>
                <a:cxn ang="0">
                  <a:pos x="47" y="48"/>
                </a:cxn>
                <a:cxn ang="0">
                  <a:pos x="47" y="132"/>
                </a:cxn>
                <a:cxn ang="0">
                  <a:pos x="42" y="118"/>
                </a:cxn>
                <a:cxn ang="0">
                  <a:pos x="26" y="103"/>
                </a:cxn>
                <a:cxn ang="0">
                  <a:pos x="12" y="103"/>
                </a:cxn>
                <a:cxn ang="0">
                  <a:pos x="16" y="116"/>
                </a:cxn>
                <a:cxn ang="0">
                  <a:pos x="26" y="132"/>
                </a:cxn>
                <a:cxn ang="0">
                  <a:pos x="47" y="141"/>
                </a:cxn>
                <a:cxn ang="0">
                  <a:pos x="53" y="228"/>
                </a:cxn>
              </a:cxnLst>
              <a:rect l="0" t="0" r="r" b="b"/>
              <a:pathLst>
                <a:path w="100" h="228">
                  <a:moveTo>
                    <a:pt x="53" y="228"/>
                  </a:moveTo>
                  <a:lnTo>
                    <a:pt x="53" y="176"/>
                  </a:lnTo>
                  <a:lnTo>
                    <a:pt x="56" y="176"/>
                  </a:lnTo>
                  <a:lnTo>
                    <a:pt x="60" y="176"/>
                  </a:lnTo>
                  <a:lnTo>
                    <a:pt x="68" y="173"/>
                  </a:lnTo>
                  <a:lnTo>
                    <a:pt x="74" y="169"/>
                  </a:lnTo>
                  <a:lnTo>
                    <a:pt x="81" y="163"/>
                  </a:lnTo>
                  <a:lnTo>
                    <a:pt x="87" y="154"/>
                  </a:lnTo>
                  <a:lnTo>
                    <a:pt x="88" y="141"/>
                  </a:lnTo>
                  <a:lnTo>
                    <a:pt x="87" y="141"/>
                  </a:lnTo>
                  <a:lnTo>
                    <a:pt x="81" y="142"/>
                  </a:lnTo>
                  <a:lnTo>
                    <a:pt x="74" y="143"/>
                  </a:lnTo>
                  <a:lnTo>
                    <a:pt x="66" y="149"/>
                  </a:lnTo>
                  <a:lnTo>
                    <a:pt x="60" y="158"/>
                  </a:lnTo>
                  <a:lnTo>
                    <a:pt x="53" y="173"/>
                  </a:lnTo>
                  <a:lnTo>
                    <a:pt x="53" y="118"/>
                  </a:lnTo>
                  <a:lnTo>
                    <a:pt x="56" y="118"/>
                  </a:lnTo>
                  <a:lnTo>
                    <a:pt x="61" y="116"/>
                  </a:lnTo>
                  <a:lnTo>
                    <a:pt x="69" y="115"/>
                  </a:lnTo>
                  <a:lnTo>
                    <a:pt x="78" y="110"/>
                  </a:lnTo>
                  <a:lnTo>
                    <a:pt x="87" y="103"/>
                  </a:lnTo>
                  <a:lnTo>
                    <a:pt x="92" y="92"/>
                  </a:lnTo>
                  <a:lnTo>
                    <a:pt x="95" y="77"/>
                  </a:lnTo>
                  <a:lnTo>
                    <a:pt x="92" y="77"/>
                  </a:lnTo>
                  <a:lnTo>
                    <a:pt x="88" y="77"/>
                  </a:lnTo>
                  <a:lnTo>
                    <a:pt x="81" y="79"/>
                  </a:lnTo>
                  <a:lnTo>
                    <a:pt x="73" y="81"/>
                  </a:lnTo>
                  <a:lnTo>
                    <a:pt x="65" y="88"/>
                  </a:lnTo>
                  <a:lnTo>
                    <a:pt x="58" y="99"/>
                  </a:lnTo>
                  <a:lnTo>
                    <a:pt x="53" y="115"/>
                  </a:lnTo>
                  <a:lnTo>
                    <a:pt x="53" y="48"/>
                  </a:lnTo>
                  <a:lnTo>
                    <a:pt x="56" y="48"/>
                  </a:lnTo>
                  <a:lnTo>
                    <a:pt x="61" y="48"/>
                  </a:lnTo>
                  <a:lnTo>
                    <a:pt x="68" y="45"/>
                  </a:lnTo>
                  <a:lnTo>
                    <a:pt x="77" y="42"/>
                  </a:lnTo>
                  <a:lnTo>
                    <a:pt x="85" y="37"/>
                  </a:lnTo>
                  <a:lnTo>
                    <a:pt x="93" y="27"/>
                  </a:lnTo>
                  <a:lnTo>
                    <a:pt x="97" y="17"/>
                  </a:lnTo>
                  <a:lnTo>
                    <a:pt x="100" y="0"/>
                  </a:lnTo>
                  <a:lnTo>
                    <a:pt x="97" y="0"/>
                  </a:lnTo>
                  <a:lnTo>
                    <a:pt x="92" y="0"/>
                  </a:lnTo>
                  <a:lnTo>
                    <a:pt x="84" y="3"/>
                  </a:lnTo>
                  <a:lnTo>
                    <a:pt x="74" y="7"/>
                  </a:lnTo>
                  <a:lnTo>
                    <a:pt x="65" y="14"/>
                  </a:lnTo>
                  <a:lnTo>
                    <a:pt x="57" y="27"/>
                  </a:lnTo>
                  <a:lnTo>
                    <a:pt x="50" y="45"/>
                  </a:lnTo>
                  <a:lnTo>
                    <a:pt x="50" y="42"/>
                  </a:lnTo>
                  <a:lnTo>
                    <a:pt x="47" y="35"/>
                  </a:lnTo>
                  <a:lnTo>
                    <a:pt x="43" y="27"/>
                  </a:lnTo>
                  <a:lnTo>
                    <a:pt x="38" y="18"/>
                  </a:lnTo>
                  <a:lnTo>
                    <a:pt x="29" y="10"/>
                  </a:lnTo>
                  <a:lnTo>
                    <a:pt x="16" y="3"/>
                  </a:lnTo>
                  <a:lnTo>
                    <a:pt x="0" y="0"/>
                  </a:lnTo>
                  <a:lnTo>
                    <a:pt x="2" y="3"/>
                  </a:lnTo>
                  <a:lnTo>
                    <a:pt x="3" y="10"/>
                  </a:lnTo>
                  <a:lnTo>
                    <a:pt x="6" y="19"/>
                  </a:lnTo>
                  <a:lnTo>
                    <a:pt x="11" y="29"/>
                  </a:lnTo>
                  <a:lnTo>
                    <a:pt x="19" y="38"/>
                  </a:lnTo>
                  <a:lnTo>
                    <a:pt x="31" y="45"/>
                  </a:lnTo>
                  <a:lnTo>
                    <a:pt x="47" y="48"/>
                  </a:lnTo>
                  <a:lnTo>
                    <a:pt x="47" y="135"/>
                  </a:lnTo>
                  <a:lnTo>
                    <a:pt x="47" y="132"/>
                  </a:lnTo>
                  <a:lnTo>
                    <a:pt x="46" y="126"/>
                  </a:lnTo>
                  <a:lnTo>
                    <a:pt x="42" y="118"/>
                  </a:lnTo>
                  <a:lnTo>
                    <a:pt x="35" y="110"/>
                  </a:lnTo>
                  <a:lnTo>
                    <a:pt x="26" y="103"/>
                  </a:lnTo>
                  <a:lnTo>
                    <a:pt x="12" y="100"/>
                  </a:lnTo>
                  <a:lnTo>
                    <a:pt x="12" y="103"/>
                  </a:lnTo>
                  <a:lnTo>
                    <a:pt x="14" y="108"/>
                  </a:lnTo>
                  <a:lnTo>
                    <a:pt x="16" y="116"/>
                  </a:lnTo>
                  <a:lnTo>
                    <a:pt x="20" y="124"/>
                  </a:lnTo>
                  <a:lnTo>
                    <a:pt x="26" y="132"/>
                  </a:lnTo>
                  <a:lnTo>
                    <a:pt x="35" y="139"/>
                  </a:lnTo>
                  <a:lnTo>
                    <a:pt x="47" y="141"/>
                  </a:lnTo>
                  <a:lnTo>
                    <a:pt x="47" y="228"/>
                  </a:lnTo>
                  <a:lnTo>
                    <a:pt x="53" y="228"/>
                  </a:lnTo>
                  <a:close/>
                </a:path>
              </a:pathLst>
            </a:custGeom>
            <a:solidFill>
              <a:srgbClr val="D7D7D7"/>
            </a:solidFill>
            <a:ln w="0">
              <a:solidFill>
                <a:srgbClr val="D7D7D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093" name="Freeform 21"/>
            <p:cNvSpPr>
              <a:spLocks/>
            </p:cNvSpPr>
            <p:nvPr/>
          </p:nvSpPr>
          <p:spPr bwMode="gray">
            <a:xfrm>
              <a:off x="2273" y="187"/>
              <a:ext cx="175" cy="402"/>
            </a:xfrm>
            <a:custGeom>
              <a:avLst/>
              <a:gdLst/>
              <a:ahLst/>
              <a:cxnLst>
                <a:cxn ang="0">
                  <a:pos x="93" y="309"/>
                </a:cxn>
                <a:cxn ang="0">
                  <a:pos x="101" y="309"/>
                </a:cxn>
                <a:cxn ang="0">
                  <a:pos x="118" y="304"/>
                </a:cxn>
                <a:cxn ang="0">
                  <a:pos x="138" y="292"/>
                </a:cxn>
                <a:cxn ang="0">
                  <a:pos x="152" y="266"/>
                </a:cxn>
                <a:cxn ang="0">
                  <a:pos x="152" y="247"/>
                </a:cxn>
                <a:cxn ang="0">
                  <a:pos x="138" y="250"/>
                </a:cxn>
                <a:cxn ang="0">
                  <a:pos x="120" y="259"/>
                </a:cxn>
                <a:cxn ang="0">
                  <a:pos x="99" y="285"/>
                </a:cxn>
                <a:cxn ang="0">
                  <a:pos x="93" y="207"/>
                </a:cxn>
                <a:cxn ang="0">
                  <a:pos x="102" y="205"/>
                </a:cxn>
                <a:cxn ang="0">
                  <a:pos x="122" y="200"/>
                </a:cxn>
                <a:cxn ang="0">
                  <a:pos x="147" y="185"/>
                </a:cxn>
                <a:cxn ang="0">
                  <a:pos x="163" y="155"/>
                </a:cxn>
                <a:cxn ang="0">
                  <a:pos x="163" y="134"/>
                </a:cxn>
                <a:cxn ang="0">
                  <a:pos x="149" y="135"/>
                </a:cxn>
                <a:cxn ang="0">
                  <a:pos x="129" y="142"/>
                </a:cxn>
                <a:cxn ang="0">
                  <a:pos x="107" y="162"/>
                </a:cxn>
                <a:cxn ang="0">
                  <a:pos x="93" y="201"/>
                </a:cxn>
                <a:cxn ang="0">
                  <a:pos x="95" y="83"/>
                </a:cxn>
                <a:cxn ang="0">
                  <a:pos x="110" y="81"/>
                </a:cxn>
                <a:cxn ang="0">
                  <a:pos x="134" y="73"/>
                </a:cxn>
                <a:cxn ang="0">
                  <a:pos x="157" y="54"/>
                </a:cxn>
                <a:cxn ang="0">
                  <a:pos x="174" y="23"/>
                </a:cxn>
                <a:cxn ang="0">
                  <a:pos x="174" y="0"/>
                </a:cxn>
                <a:cxn ang="0">
                  <a:pos x="157" y="2"/>
                </a:cxn>
                <a:cxn ang="0">
                  <a:pos x="133" y="10"/>
                </a:cxn>
                <a:cxn ang="0">
                  <a:pos x="107" y="33"/>
                </a:cxn>
                <a:cxn ang="0">
                  <a:pos x="87" y="77"/>
                </a:cxn>
                <a:cxn ang="0">
                  <a:pos x="85" y="68"/>
                </a:cxn>
                <a:cxn ang="0">
                  <a:pos x="75" y="46"/>
                </a:cxn>
                <a:cxn ang="0">
                  <a:pos x="55" y="21"/>
                </a:cxn>
                <a:cxn ang="0">
                  <a:pos x="22" y="3"/>
                </a:cxn>
                <a:cxn ang="0">
                  <a:pos x="1" y="3"/>
                </a:cxn>
                <a:cxn ang="0">
                  <a:pos x="4" y="18"/>
                </a:cxn>
                <a:cxn ang="0">
                  <a:pos x="12" y="42"/>
                </a:cxn>
                <a:cxn ang="0">
                  <a:pos x="31" y="65"/>
                </a:cxn>
                <a:cxn ang="0">
                  <a:pos x="62" y="81"/>
                </a:cxn>
                <a:cxn ang="0">
                  <a:pos x="82" y="238"/>
                </a:cxn>
                <a:cxn ang="0">
                  <a:pos x="80" y="228"/>
                </a:cxn>
                <a:cxn ang="0">
                  <a:pos x="72" y="207"/>
                </a:cxn>
                <a:cxn ang="0">
                  <a:pos x="55" y="185"/>
                </a:cxn>
                <a:cxn ang="0">
                  <a:pos x="21" y="176"/>
                </a:cxn>
                <a:cxn ang="0">
                  <a:pos x="22" y="185"/>
                </a:cxn>
                <a:cxn ang="0">
                  <a:pos x="28" y="205"/>
                </a:cxn>
                <a:cxn ang="0">
                  <a:pos x="41" y="230"/>
                </a:cxn>
                <a:cxn ang="0">
                  <a:pos x="66" y="246"/>
                </a:cxn>
                <a:cxn ang="0">
                  <a:pos x="82" y="402"/>
                </a:cxn>
              </a:cxnLst>
              <a:rect l="0" t="0" r="r" b="b"/>
              <a:pathLst>
                <a:path w="175" h="402">
                  <a:moveTo>
                    <a:pt x="93" y="402"/>
                  </a:moveTo>
                  <a:lnTo>
                    <a:pt x="93" y="309"/>
                  </a:lnTo>
                  <a:lnTo>
                    <a:pt x="95" y="309"/>
                  </a:lnTo>
                  <a:lnTo>
                    <a:pt x="101" y="309"/>
                  </a:lnTo>
                  <a:lnTo>
                    <a:pt x="109" y="308"/>
                  </a:lnTo>
                  <a:lnTo>
                    <a:pt x="118" y="304"/>
                  </a:lnTo>
                  <a:lnTo>
                    <a:pt x="129" y="298"/>
                  </a:lnTo>
                  <a:lnTo>
                    <a:pt x="138" y="292"/>
                  </a:lnTo>
                  <a:lnTo>
                    <a:pt x="147" y="281"/>
                  </a:lnTo>
                  <a:lnTo>
                    <a:pt x="152" y="266"/>
                  </a:lnTo>
                  <a:lnTo>
                    <a:pt x="155" y="247"/>
                  </a:lnTo>
                  <a:lnTo>
                    <a:pt x="152" y="247"/>
                  </a:lnTo>
                  <a:lnTo>
                    <a:pt x="147" y="249"/>
                  </a:lnTo>
                  <a:lnTo>
                    <a:pt x="138" y="250"/>
                  </a:lnTo>
                  <a:lnTo>
                    <a:pt x="129" y="253"/>
                  </a:lnTo>
                  <a:lnTo>
                    <a:pt x="120" y="259"/>
                  </a:lnTo>
                  <a:lnTo>
                    <a:pt x="109" y="270"/>
                  </a:lnTo>
                  <a:lnTo>
                    <a:pt x="99" y="285"/>
                  </a:lnTo>
                  <a:lnTo>
                    <a:pt x="93" y="304"/>
                  </a:lnTo>
                  <a:lnTo>
                    <a:pt x="93" y="207"/>
                  </a:lnTo>
                  <a:lnTo>
                    <a:pt x="95" y="207"/>
                  </a:lnTo>
                  <a:lnTo>
                    <a:pt x="102" y="205"/>
                  </a:lnTo>
                  <a:lnTo>
                    <a:pt x="111" y="204"/>
                  </a:lnTo>
                  <a:lnTo>
                    <a:pt x="122" y="200"/>
                  </a:lnTo>
                  <a:lnTo>
                    <a:pt x="134" y="195"/>
                  </a:lnTo>
                  <a:lnTo>
                    <a:pt x="147" y="185"/>
                  </a:lnTo>
                  <a:lnTo>
                    <a:pt x="156" y="173"/>
                  </a:lnTo>
                  <a:lnTo>
                    <a:pt x="163" y="155"/>
                  </a:lnTo>
                  <a:lnTo>
                    <a:pt x="165" y="134"/>
                  </a:lnTo>
                  <a:lnTo>
                    <a:pt x="163" y="134"/>
                  </a:lnTo>
                  <a:lnTo>
                    <a:pt x="157" y="134"/>
                  </a:lnTo>
                  <a:lnTo>
                    <a:pt x="149" y="135"/>
                  </a:lnTo>
                  <a:lnTo>
                    <a:pt x="140" y="137"/>
                  </a:lnTo>
                  <a:lnTo>
                    <a:pt x="129" y="142"/>
                  </a:lnTo>
                  <a:lnTo>
                    <a:pt x="118" y="150"/>
                  </a:lnTo>
                  <a:lnTo>
                    <a:pt x="107" y="162"/>
                  </a:lnTo>
                  <a:lnTo>
                    <a:pt x="99" y="178"/>
                  </a:lnTo>
                  <a:lnTo>
                    <a:pt x="93" y="201"/>
                  </a:lnTo>
                  <a:lnTo>
                    <a:pt x="93" y="83"/>
                  </a:lnTo>
                  <a:lnTo>
                    <a:pt x="95" y="83"/>
                  </a:lnTo>
                  <a:lnTo>
                    <a:pt x="101" y="83"/>
                  </a:lnTo>
                  <a:lnTo>
                    <a:pt x="110" y="81"/>
                  </a:lnTo>
                  <a:lnTo>
                    <a:pt x="122" y="77"/>
                  </a:lnTo>
                  <a:lnTo>
                    <a:pt x="134" y="73"/>
                  </a:lnTo>
                  <a:lnTo>
                    <a:pt x="147" y="65"/>
                  </a:lnTo>
                  <a:lnTo>
                    <a:pt x="157" y="54"/>
                  </a:lnTo>
                  <a:lnTo>
                    <a:pt x="167" y="41"/>
                  </a:lnTo>
                  <a:lnTo>
                    <a:pt x="174" y="23"/>
                  </a:lnTo>
                  <a:lnTo>
                    <a:pt x="175" y="0"/>
                  </a:lnTo>
                  <a:lnTo>
                    <a:pt x="174" y="0"/>
                  </a:lnTo>
                  <a:lnTo>
                    <a:pt x="167" y="0"/>
                  </a:lnTo>
                  <a:lnTo>
                    <a:pt x="157" y="2"/>
                  </a:lnTo>
                  <a:lnTo>
                    <a:pt x="145" y="4"/>
                  </a:lnTo>
                  <a:lnTo>
                    <a:pt x="133" y="10"/>
                  </a:lnTo>
                  <a:lnTo>
                    <a:pt x="120" y="19"/>
                  </a:lnTo>
                  <a:lnTo>
                    <a:pt x="107" y="33"/>
                  </a:lnTo>
                  <a:lnTo>
                    <a:pt x="97" y="52"/>
                  </a:lnTo>
                  <a:lnTo>
                    <a:pt x="87" y="77"/>
                  </a:lnTo>
                  <a:lnTo>
                    <a:pt x="87" y="75"/>
                  </a:lnTo>
                  <a:lnTo>
                    <a:pt x="85" y="68"/>
                  </a:lnTo>
                  <a:lnTo>
                    <a:pt x="80" y="58"/>
                  </a:lnTo>
                  <a:lnTo>
                    <a:pt x="75" y="46"/>
                  </a:lnTo>
                  <a:lnTo>
                    <a:pt x="66" y="33"/>
                  </a:lnTo>
                  <a:lnTo>
                    <a:pt x="55" y="21"/>
                  </a:lnTo>
                  <a:lnTo>
                    <a:pt x="40" y="10"/>
                  </a:lnTo>
                  <a:lnTo>
                    <a:pt x="22" y="3"/>
                  </a:lnTo>
                  <a:lnTo>
                    <a:pt x="0" y="0"/>
                  </a:lnTo>
                  <a:lnTo>
                    <a:pt x="1" y="3"/>
                  </a:lnTo>
                  <a:lnTo>
                    <a:pt x="1" y="10"/>
                  </a:lnTo>
                  <a:lnTo>
                    <a:pt x="4" y="18"/>
                  </a:lnTo>
                  <a:lnTo>
                    <a:pt x="6" y="30"/>
                  </a:lnTo>
                  <a:lnTo>
                    <a:pt x="12" y="42"/>
                  </a:lnTo>
                  <a:lnTo>
                    <a:pt x="20" y="54"/>
                  </a:lnTo>
                  <a:lnTo>
                    <a:pt x="31" y="65"/>
                  </a:lnTo>
                  <a:lnTo>
                    <a:pt x="44" y="75"/>
                  </a:lnTo>
                  <a:lnTo>
                    <a:pt x="62" y="81"/>
                  </a:lnTo>
                  <a:lnTo>
                    <a:pt x="82" y="83"/>
                  </a:lnTo>
                  <a:lnTo>
                    <a:pt x="82" y="238"/>
                  </a:lnTo>
                  <a:lnTo>
                    <a:pt x="82" y="235"/>
                  </a:lnTo>
                  <a:lnTo>
                    <a:pt x="80" y="228"/>
                  </a:lnTo>
                  <a:lnTo>
                    <a:pt x="78" y="217"/>
                  </a:lnTo>
                  <a:lnTo>
                    <a:pt x="72" y="207"/>
                  </a:lnTo>
                  <a:lnTo>
                    <a:pt x="66" y="196"/>
                  </a:lnTo>
                  <a:lnTo>
                    <a:pt x="55" y="185"/>
                  </a:lnTo>
                  <a:lnTo>
                    <a:pt x="40" y="178"/>
                  </a:lnTo>
                  <a:lnTo>
                    <a:pt x="21" y="176"/>
                  </a:lnTo>
                  <a:lnTo>
                    <a:pt x="21" y="178"/>
                  </a:lnTo>
                  <a:lnTo>
                    <a:pt x="22" y="185"/>
                  </a:lnTo>
                  <a:lnTo>
                    <a:pt x="24" y="195"/>
                  </a:lnTo>
                  <a:lnTo>
                    <a:pt x="28" y="205"/>
                  </a:lnTo>
                  <a:lnTo>
                    <a:pt x="33" y="217"/>
                  </a:lnTo>
                  <a:lnTo>
                    <a:pt x="41" y="230"/>
                  </a:lnTo>
                  <a:lnTo>
                    <a:pt x="52" y="239"/>
                  </a:lnTo>
                  <a:lnTo>
                    <a:pt x="66" y="246"/>
                  </a:lnTo>
                  <a:lnTo>
                    <a:pt x="82" y="247"/>
                  </a:lnTo>
                  <a:lnTo>
                    <a:pt x="82" y="402"/>
                  </a:lnTo>
                  <a:lnTo>
                    <a:pt x="93" y="402"/>
                  </a:lnTo>
                  <a:close/>
                </a:path>
              </a:pathLst>
            </a:custGeom>
            <a:solidFill>
              <a:srgbClr val="D7D7D7"/>
            </a:solidFill>
            <a:ln w="0">
              <a:solidFill>
                <a:srgbClr val="D7D7D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094" name="Freeform 22"/>
            <p:cNvSpPr>
              <a:spLocks/>
            </p:cNvSpPr>
            <p:nvPr/>
          </p:nvSpPr>
          <p:spPr bwMode="gray">
            <a:xfrm>
              <a:off x="2161" y="216"/>
              <a:ext cx="97" cy="373"/>
            </a:xfrm>
            <a:custGeom>
              <a:avLst/>
              <a:gdLst/>
              <a:ahLst/>
              <a:cxnLst>
                <a:cxn ang="0">
                  <a:pos x="52" y="237"/>
                </a:cxn>
                <a:cxn ang="0">
                  <a:pos x="59" y="237"/>
                </a:cxn>
                <a:cxn ang="0">
                  <a:pos x="74" y="232"/>
                </a:cxn>
                <a:cxn ang="0">
                  <a:pos x="90" y="218"/>
                </a:cxn>
                <a:cxn ang="0">
                  <a:pos x="97" y="193"/>
                </a:cxn>
                <a:cxn ang="0">
                  <a:pos x="89" y="193"/>
                </a:cxn>
                <a:cxn ang="0">
                  <a:pos x="71" y="197"/>
                </a:cxn>
                <a:cxn ang="0">
                  <a:pos x="56" y="215"/>
                </a:cxn>
                <a:cxn ang="0">
                  <a:pos x="52" y="147"/>
                </a:cxn>
                <a:cxn ang="0">
                  <a:pos x="59" y="147"/>
                </a:cxn>
                <a:cxn ang="0">
                  <a:pos x="74" y="141"/>
                </a:cxn>
                <a:cxn ang="0">
                  <a:pos x="90" y="128"/>
                </a:cxn>
                <a:cxn ang="0">
                  <a:pos x="97" y="102"/>
                </a:cxn>
                <a:cxn ang="0">
                  <a:pos x="89" y="102"/>
                </a:cxn>
                <a:cxn ang="0">
                  <a:pos x="71" y="109"/>
                </a:cxn>
                <a:cxn ang="0">
                  <a:pos x="56" y="126"/>
                </a:cxn>
                <a:cxn ang="0">
                  <a:pos x="52" y="46"/>
                </a:cxn>
                <a:cxn ang="0">
                  <a:pos x="51" y="37"/>
                </a:cxn>
                <a:cxn ang="0">
                  <a:pos x="45" y="23"/>
                </a:cxn>
                <a:cxn ang="0">
                  <a:pos x="32" y="6"/>
                </a:cxn>
                <a:cxn ang="0">
                  <a:pos x="6" y="0"/>
                </a:cxn>
                <a:cxn ang="0">
                  <a:pos x="8" y="9"/>
                </a:cxn>
                <a:cxn ang="0">
                  <a:pos x="16" y="27"/>
                </a:cxn>
                <a:cxn ang="0">
                  <a:pos x="33" y="43"/>
                </a:cxn>
                <a:cxn ang="0">
                  <a:pos x="45" y="113"/>
                </a:cxn>
                <a:cxn ang="0">
                  <a:pos x="45" y="106"/>
                </a:cxn>
                <a:cxn ang="0">
                  <a:pos x="40" y="90"/>
                </a:cxn>
                <a:cxn ang="0">
                  <a:pos x="27" y="75"/>
                </a:cxn>
                <a:cxn ang="0">
                  <a:pos x="1" y="67"/>
                </a:cxn>
                <a:cxn ang="0">
                  <a:pos x="0" y="75"/>
                </a:cxn>
                <a:cxn ang="0">
                  <a:pos x="2" y="91"/>
                </a:cxn>
                <a:cxn ang="0">
                  <a:pos x="14" y="109"/>
                </a:cxn>
                <a:cxn ang="0">
                  <a:pos x="45" y="118"/>
                </a:cxn>
                <a:cxn ang="0">
                  <a:pos x="45" y="207"/>
                </a:cxn>
                <a:cxn ang="0">
                  <a:pos x="43" y="195"/>
                </a:cxn>
                <a:cxn ang="0">
                  <a:pos x="33" y="182"/>
                </a:cxn>
                <a:cxn ang="0">
                  <a:pos x="12" y="175"/>
                </a:cxn>
                <a:cxn ang="0">
                  <a:pos x="10" y="182"/>
                </a:cxn>
                <a:cxn ang="0">
                  <a:pos x="13" y="197"/>
                </a:cxn>
                <a:cxn ang="0">
                  <a:pos x="29" y="211"/>
                </a:cxn>
                <a:cxn ang="0">
                  <a:pos x="45" y="373"/>
                </a:cxn>
              </a:cxnLst>
              <a:rect l="0" t="0" r="r" b="b"/>
              <a:pathLst>
                <a:path w="97" h="373">
                  <a:moveTo>
                    <a:pt x="52" y="373"/>
                  </a:moveTo>
                  <a:lnTo>
                    <a:pt x="52" y="237"/>
                  </a:lnTo>
                  <a:lnTo>
                    <a:pt x="54" y="237"/>
                  </a:lnTo>
                  <a:lnTo>
                    <a:pt x="59" y="237"/>
                  </a:lnTo>
                  <a:lnTo>
                    <a:pt x="66" y="236"/>
                  </a:lnTo>
                  <a:lnTo>
                    <a:pt x="74" y="232"/>
                  </a:lnTo>
                  <a:lnTo>
                    <a:pt x="82" y="226"/>
                  </a:lnTo>
                  <a:lnTo>
                    <a:pt x="90" y="218"/>
                  </a:lnTo>
                  <a:lnTo>
                    <a:pt x="95" y="207"/>
                  </a:lnTo>
                  <a:lnTo>
                    <a:pt x="97" y="193"/>
                  </a:lnTo>
                  <a:lnTo>
                    <a:pt x="94" y="193"/>
                  </a:lnTo>
                  <a:lnTo>
                    <a:pt x="89" y="193"/>
                  </a:lnTo>
                  <a:lnTo>
                    <a:pt x="81" y="194"/>
                  </a:lnTo>
                  <a:lnTo>
                    <a:pt x="71" y="197"/>
                  </a:lnTo>
                  <a:lnTo>
                    <a:pt x="63" y="205"/>
                  </a:lnTo>
                  <a:lnTo>
                    <a:pt x="56" y="215"/>
                  </a:lnTo>
                  <a:lnTo>
                    <a:pt x="52" y="232"/>
                  </a:lnTo>
                  <a:lnTo>
                    <a:pt x="52" y="147"/>
                  </a:lnTo>
                  <a:lnTo>
                    <a:pt x="54" y="147"/>
                  </a:lnTo>
                  <a:lnTo>
                    <a:pt x="59" y="147"/>
                  </a:lnTo>
                  <a:lnTo>
                    <a:pt x="66" y="144"/>
                  </a:lnTo>
                  <a:lnTo>
                    <a:pt x="74" y="141"/>
                  </a:lnTo>
                  <a:lnTo>
                    <a:pt x="82" y="136"/>
                  </a:lnTo>
                  <a:lnTo>
                    <a:pt x="90" y="128"/>
                  </a:lnTo>
                  <a:lnTo>
                    <a:pt x="95" y="117"/>
                  </a:lnTo>
                  <a:lnTo>
                    <a:pt x="97" y="102"/>
                  </a:lnTo>
                  <a:lnTo>
                    <a:pt x="94" y="102"/>
                  </a:lnTo>
                  <a:lnTo>
                    <a:pt x="89" y="102"/>
                  </a:lnTo>
                  <a:lnTo>
                    <a:pt x="81" y="105"/>
                  </a:lnTo>
                  <a:lnTo>
                    <a:pt x="71" y="109"/>
                  </a:lnTo>
                  <a:lnTo>
                    <a:pt x="63" y="116"/>
                  </a:lnTo>
                  <a:lnTo>
                    <a:pt x="56" y="126"/>
                  </a:lnTo>
                  <a:lnTo>
                    <a:pt x="52" y="141"/>
                  </a:lnTo>
                  <a:lnTo>
                    <a:pt x="52" y="46"/>
                  </a:lnTo>
                  <a:lnTo>
                    <a:pt x="51" y="43"/>
                  </a:lnTo>
                  <a:lnTo>
                    <a:pt x="51" y="37"/>
                  </a:lnTo>
                  <a:lnTo>
                    <a:pt x="49" y="31"/>
                  </a:lnTo>
                  <a:lnTo>
                    <a:pt x="45" y="23"/>
                  </a:lnTo>
                  <a:lnTo>
                    <a:pt x="40" y="15"/>
                  </a:lnTo>
                  <a:lnTo>
                    <a:pt x="32" y="6"/>
                  </a:lnTo>
                  <a:lnTo>
                    <a:pt x="21" y="2"/>
                  </a:lnTo>
                  <a:lnTo>
                    <a:pt x="6" y="0"/>
                  </a:lnTo>
                  <a:lnTo>
                    <a:pt x="6" y="2"/>
                  </a:lnTo>
                  <a:lnTo>
                    <a:pt x="8" y="9"/>
                  </a:lnTo>
                  <a:lnTo>
                    <a:pt x="12" y="17"/>
                  </a:lnTo>
                  <a:lnTo>
                    <a:pt x="16" y="27"/>
                  </a:lnTo>
                  <a:lnTo>
                    <a:pt x="23" y="36"/>
                  </a:lnTo>
                  <a:lnTo>
                    <a:pt x="33" y="43"/>
                  </a:lnTo>
                  <a:lnTo>
                    <a:pt x="45" y="46"/>
                  </a:lnTo>
                  <a:lnTo>
                    <a:pt x="45" y="113"/>
                  </a:lnTo>
                  <a:lnTo>
                    <a:pt x="45" y="112"/>
                  </a:lnTo>
                  <a:lnTo>
                    <a:pt x="45" y="106"/>
                  </a:lnTo>
                  <a:lnTo>
                    <a:pt x="44" y="98"/>
                  </a:lnTo>
                  <a:lnTo>
                    <a:pt x="40" y="90"/>
                  </a:lnTo>
                  <a:lnTo>
                    <a:pt x="35" y="82"/>
                  </a:lnTo>
                  <a:lnTo>
                    <a:pt x="27" y="75"/>
                  </a:lnTo>
                  <a:lnTo>
                    <a:pt x="16" y="70"/>
                  </a:lnTo>
                  <a:lnTo>
                    <a:pt x="1" y="67"/>
                  </a:lnTo>
                  <a:lnTo>
                    <a:pt x="0" y="70"/>
                  </a:lnTo>
                  <a:lnTo>
                    <a:pt x="0" y="75"/>
                  </a:lnTo>
                  <a:lnTo>
                    <a:pt x="0" y="82"/>
                  </a:lnTo>
                  <a:lnTo>
                    <a:pt x="2" y="91"/>
                  </a:lnTo>
                  <a:lnTo>
                    <a:pt x="6" y="100"/>
                  </a:lnTo>
                  <a:lnTo>
                    <a:pt x="14" y="109"/>
                  </a:lnTo>
                  <a:lnTo>
                    <a:pt x="28" y="114"/>
                  </a:lnTo>
                  <a:lnTo>
                    <a:pt x="45" y="118"/>
                  </a:lnTo>
                  <a:lnTo>
                    <a:pt x="45" y="209"/>
                  </a:lnTo>
                  <a:lnTo>
                    <a:pt x="45" y="207"/>
                  </a:lnTo>
                  <a:lnTo>
                    <a:pt x="45" y="202"/>
                  </a:lnTo>
                  <a:lnTo>
                    <a:pt x="43" y="195"/>
                  </a:lnTo>
                  <a:lnTo>
                    <a:pt x="40" y="188"/>
                  </a:lnTo>
                  <a:lnTo>
                    <a:pt x="33" y="182"/>
                  </a:lnTo>
                  <a:lnTo>
                    <a:pt x="24" y="178"/>
                  </a:lnTo>
                  <a:lnTo>
                    <a:pt x="12" y="175"/>
                  </a:lnTo>
                  <a:lnTo>
                    <a:pt x="12" y="178"/>
                  </a:lnTo>
                  <a:lnTo>
                    <a:pt x="10" y="182"/>
                  </a:lnTo>
                  <a:lnTo>
                    <a:pt x="10" y="188"/>
                  </a:lnTo>
                  <a:lnTo>
                    <a:pt x="13" y="197"/>
                  </a:lnTo>
                  <a:lnTo>
                    <a:pt x="20" y="205"/>
                  </a:lnTo>
                  <a:lnTo>
                    <a:pt x="29" y="211"/>
                  </a:lnTo>
                  <a:lnTo>
                    <a:pt x="45" y="215"/>
                  </a:lnTo>
                  <a:lnTo>
                    <a:pt x="45" y="373"/>
                  </a:lnTo>
                  <a:lnTo>
                    <a:pt x="52" y="373"/>
                  </a:lnTo>
                  <a:close/>
                </a:path>
              </a:pathLst>
            </a:custGeom>
            <a:solidFill>
              <a:srgbClr val="D7D7D7"/>
            </a:solidFill>
            <a:ln w="0">
              <a:solidFill>
                <a:srgbClr val="D7D7D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095" name="Freeform 23"/>
            <p:cNvSpPr>
              <a:spLocks/>
            </p:cNvSpPr>
            <p:nvPr/>
          </p:nvSpPr>
          <p:spPr bwMode="gray">
            <a:xfrm>
              <a:off x="2708" y="216"/>
              <a:ext cx="97" cy="373"/>
            </a:xfrm>
            <a:custGeom>
              <a:avLst/>
              <a:gdLst/>
              <a:ahLst/>
              <a:cxnLst>
                <a:cxn ang="0">
                  <a:pos x="51" y="237"/>
                </a:cxn>
                <a:cxn ang="0">
                  <a:pos x="60" y="237"/>
                </a:cxn>
                <a:cxn ang="0">
                  <a:pos x="74" y="232"/>
                </a:cxn>
                <a:cxn ang="0">
                  <a:pos x="91" y="218"/>
                </a:cxn>
                <a:cxn ang="0">
                  <a:pos x="97" y="193"/>
                </a:cxn>
                <a:cxn ang="0">
                  <a:pos x="89" y="193"/>
                </a:cxn>
                <a:cxn ang="0">
                  <a:pos x="72" y="197"/>
                </a:cxn>
                <a:cxn ang="0">
                  <a:pos x="55" y="215"/>
                </a:cxn>
                <a:cxn ang="0">
                  <a:pos x="51" y="147"/>
                </a:cxn>
                <a:cxn ang="0">
                  <a:pos x="60" y="147"/>
                </a:cxn>
                <a:cxn ang="0">
                  <a:pos x="74" y="141"/>
                </a:cxn>
                <a:cxn ang="0">
                  <a:pos x="91" y="128"/>
                </a:cxn>
                <a:cxn ang="0">
                  <a:pos x="97" y="102"/>
                </a:cxn>
                <a:cxn ang="0">
                  <a:pos x="89" y="102"/>
                </a:cxn>
                <a:cxn ang="0">
                  <a:pos x="72" y="109"/>
                </a:cxn>
                <a:cxn ang="0">
                  <a:pos x="55" y="126"/>
                </a:cxn>
                <a:cxn ang="0">
                  <a:pos x="51" y="46"/>
                </a:cxn>
                <a:cxn ang="0">
                  <a:pos x="51" y="37"/>
                </a:cxn>
                <a:cxn ang="0">
                  <a:pos x="46" y="23"/>
                </a:cxn>
                <a:cxn ang="0">
                  <a:pos x="33" y="6"/>
                </a:cxn>
                <a:cxn ang="0">
                  <a:pos x="7" y="0"/>
                </a:cxn>
                <a:cxn ang="0">
                  <a:pos x="8" y="9"/>
                </a:cxn>
                <a:cxn ang="0">
                  <a:pos x="16" y="27"/>
                </a:cxn>
                <a:cxn ang="0">
                  <a:pos x="34" y="43"/>
                </a:cxn>
                <a:cxn ang="0">
                  <a:pos x="46" y="113"/>
                </a:cxn>
                <a:cxn ang="0">
                  <a:pos x="46" y="106"/>
                </a:cxn>
                <a:cxn ang="0">
                  <a:pos x="41" y="90"/>
                </a:cxn>
                <a:cxn ang="0">
                  <a:pos x="27" y="75"/>
                </a:cxn>
                <a:cxn ang="0">
                  <a:pos x="0" y="67"/>
                </a:cxn>
                <a:cxn ang="0">
                  <a:pos x="0" y="75"/>
                </a:cxn>
                <a:cxn ang="0">
                  <a:pos x="3" y="91"/>
                </a:cxn>
                <a:cxn ang="0">
                  <a:pos x="15" y="109"/>
                </a:cxn>
                <a:cxn ang="0">
                  <a:pos x="46" y="118"/>
                </a:cxn>
                <a:cxn ang="0">
                  <a:pos x="46" y="207"/>
                </a:cxn>
                <a:cxn ang="0">
                  <a:pos x="43" y="195"/>
                </a:cxn>
                <a:cxn ang="0">
                  <a:pos x="34" y="182"/>
                </a:cxn>
                <a:cxn ang="0">
                  <a:pos x="12" y="175"/>
                </a:cxn>
                <a:cxn ang="0">
                  <a:pos x="11" y="182"/>
                </a:cxn>
                <a:cxn ang="0">
                  <a:pos x="14" y="197"/>
                </a:cxn>
                <a:cxn ang="0">
                  <a:pos x="30" y="211"/>
                </a:cxn>
                <a:cxn ang="0">
                  <a:pos x="46" y="373"/>
                </a:cxn>
              </a:cxnLst>
              <a:rect l="0" t="0" r="r" b="b"/>
              <a:pathLst>
                <a:path w="97" h="373">
                  <a:moveTo>
                    <a:pt x="51" y="373"/>
                  </a:moveTo>
                  <a:lnTo>
                    <a:pt x="51" y="237"/>
                  </a:lnTo>
                  <a:lnTo>
                    <a:pt x="54" y="237"/>
                  </a:lnTo>
                  <a:lnTo>
                    <a:pt x="60" y="237"/>
                  </a:lnTo>
                  <a:lnTo>
                    <a:pt x="66" y="236"/>
                  </a:lnTo>
                  <a:lnTo>
                    <a:pt x="74" y="232"/>
                  </a:lnTo>
                  <a:lnTo>
                    <a:pt x="82" y="226"/>
                  </a:lnTo>
                  <a:lnTo>
                    <a:pt x="91" y="218"/>
                  </a:lnTo>
                  <a:lnTo>
                    <a:pt x="95" y="207"/>
                  </a:lnTo>
                  <a:lnTo>
                    <a:pt x="97" y="193"/>
                  </a:lnTo>
                  <a:lnTo>
                    <a:pt x="95" y="193"/>
                  </a:lnTo>
                  <a:lnTo>
                    <a:pt x="89" y="193"/>
                  </a:lnTo>
                  <a:lnTo>
                    <a:pt x="81" y="194"/>
                  </a:lnTo>
                  <a:lnTo>
                    <a:pt x="72" y="197"/>
                  </a:lnTo>
                  <a:lnTo>
                    <a:pt x="64" y="205"/>
                  </a:lnTo>
                  <a:lnTo>
                    <a:pt x="55" y="215"/>
                  </a:lnTo>
                  <a:lnTo>
                    <a:pt x="51" y="232"/>
                  </a:lnTo>
                  <a:lnTo>
                    <a:pt x="51" y="147"/>
                  </a:lnTo>
                  <a:lnTo>
                    <a:pt x="54" y="147"/>
                  </a:lnTo>
                  <a:lnTo>
                    <a:pt x="60" y="147"/>
                  </a:lnTo>
                  <a:lnTo>
                    <a:pt x="66" y="144"/>
                  </a:lnTo>
                  <a:lnTo>
                    <a:pt x="74" y="141"/>
                  </a:lnTo>
                  <a:lnTo>
                    <a:pt x="82" y="136"/>
                  </a:lnTo>
                  <a:lnTo>
                    <a:pt x="91" y="128"/>
                  </a:lnTo>
                  <a:lnTo>
                    <a:pt x="95" y="117"/>
                  </a:lnTo>
                  <a:lnTo>
                    <a:pt x="97" y="102"/>
                  </a:lnTo>
                  <a:lnTo>
                    <a:pt x="95" y="102"/>
                  </a:lnTo>
                  <a:lnTo>
                    <a:pt x="89" y="102"/>
                  </a:lnTo>
                  <a:lnTo>
                    <a:pt x="81" y="105"/>
                  </a:lnTo>
                  <a:lnTo>
                    <a:pt x="72" y="109"/>
                  </a:lnTo>
                  <a:lnTo>
                    <a:pt x="64" y="116"/>
                  </a:lnTo>
                  <a:lnTo>
                    <a:pt x="55" y="126"/>
                  </a:lnTo>
                  <a:lnTo>
                    <a:pt x="51" y="141"/>
                  </a:lnTo>
                  <a:lnTo>
                    <a:pt x="51" y="46"/>
                  </a:lnTo>
                  <a:lnTo>
                    <a:pt x="51" y="43"/>
                  </a:lnTo>
                  <a:lnTo>
                    <a:pt x="51" y="37"/>
                  </a:lnTo>
                  <a:lnTo>
                    <a:pt x="49" y="31"/>
                  </a:lnTo>
                  <a:lnTo>
                    <a:pt x="46" y="23"/>
                  </a:lnTo>
                  <a:lnTo>
                    <a:pt x="41" y="15"/>
                  </a:lnTo>
                  <a:lnTo>
                    <a:pt x="33" y="6"/>
                  </a:lnTo>
                  <a:lnTo>
                    <a:pt x="22" y="2"/>
                  </a:lnTo>
                  <a:lnTo>
                    <a:pt x="7" y="0"/>
                  </a:lnTo>
                  <a:lnTo>
                    <a:pt x="7" y="2"/>
                  </a:lnTo>
                  <a:lnTo>
                    <a:pt x="8" y="9"/>
                  </a:lnTo>
                  <a:lnTo>
                    <a:pt x="11" y="17"/>
                  </a:lnTo>
                  <a:lnTo>
                    <a:pt x="16" y="27"/>
                  </a:lnTo>
                  <a:lnTo>
                    <a:pt x="23" y="36"/>
                  </a:lnTo>
                  <a:lnTo>
                    <a:pt x="34" y="43"/>
                  </a:lnTo>
                  <a:lnTo>
                    <a:pt x="46" y="46"/>
                  </a:lnTo>
                  <a:lnTo>
                    <a:pt x="46" y="113"/>
                  </a:lnTo>
                  <a:lnTo>
                    <a:pt x="46" y="112"/>
                  </a:lnTo>
                  <a:lnTo>
                    <a:pt x="46" y="106"/>
                  </a:lnTo>
                  <a:lnTo>
                    <a:pt x="43" y="98"/>
                  </a:lnTo>
                  <a:lnTo>
                    <a:pt x="41" y="90"/>
                  </a:lnTo>
                  <a:lnTo>
                    <a:pt x="35" y="82"/>
                  </a:lnTo>
                  <a:lnTo>
                    <a:pt x="27" y="75"/>
                  </a:lnTo>
                  <a:lnTo>
                    <a:pt x="16" y="70"/>
                  </a:lnTo>
                  <a:lnTo>
                    <a:pt x="0" y="67"/>
                  </a:lnTo>
                  <a:lnTo>
                    <a:pt x="0" y="70"/>
                  </a:lnTo>
                  <a:lnTo>
                    <a:pt x="0" y="75"/>
                  </a:lnTo>
                  <a:lnTo>
                    <a:pt x="0" y="82"/>
                  </a:lnTo>
                  <a:lnTo>
                    <a:pt x="3" y="91"/>
                  </a:lnTo>
                  <a:lnTo>
                    <a:pt x="7" y="100"/>
                  </a:lnTo>
                  <a:lnTo>
                    <a:pt x="15" y="109"/>
                  </a:lnTo>
                  <a:lnTo>
                    <a:pt x="28" y="114"/>
                  </a:lnTo>
                  <a:lnTo>
                    <a:pt x="46" y="118"/>
                  </a:lnTo>
                  <a:lnTo>
                    <a:pt x="46" y="209"/>
                  </a:lnTo>
                  <a:lnTo>
                    <a:pt x="46" y="207"/>
                  </a:lnTo>
                  <a:lnTo>
                    <a:pt x="45" y="202"/>
                  </a:lnTo>
                  <a:lnTo>
                    <a:pt x="43" y="195"/>
                  </a:lnTo>
                  <a:lnTo>
                    <a:pt x="39" y="188"/>
                  </a:lnTo>
                  <a:lnTo>
                    <a:pt x="34" y="182"/>
                  </a:lnTo>
                  <a:lnTo>
                    <a:pt x="24" y="178"/>
                  </a:lnTo>
                  <a:lnTo>
                    <a:pt x="12" y="175"/>
                  </a:lnTo>
                  <a:lnTo>
                    <a:pt x="12" y="178"/>
                  </a:lnTo>
                  <a:lnTo>
                    <a:pt x="11" y="182"/>
                  </a:lnTo>
                  <a:lnTo>
                    <a:pt x="11" y="188"/>
                  </a:lnTo>
                  <a:lnTo>
                    <a:pt x="14" y="197"/>
                  </a:lnTo>
                  <a:lnTo>
                    <a:pt x="19" y="205"/>
                  </a:lnTo>
                  <a:lnTo>
                    <a:pt x="30" y="211"/>
                  </a:lnTo>
                  <a:lnTo>
                    <a:pt x="46" y="215"/>
                  </a:lnTo>
                  <a:lnTo>
                    <a:pt x="46" y="373"/>
                  </a:lnTo>
                  <a:lnTo>
                    <a:pt x="51" y="373"/>
                  </a:lnTo>
                  <a:close/>
                </a:path>
              </a:pathLst>
            </a:custGeom>
            <a:solidFill>
              <a:srgbClr val="D7D7D7"/>
            </a:solidFill>
            <a:ln w="0">
              <a:solidFill>
                <a:srgbClr val="D7D7D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3099" name="Freeform 27" descr="Dark upward diagonal"/>
          <p:cNvSpPr>
            <a:spLocks/>
          </p:cNvSpPr>
          <p:nvPr/>
        </p:nvSpPr>
        <p:spPr bwMode="gray">
          <a:xfrm>
            <a:off x="85725" y="76200"/>
            <a:ext cx="8977313" cy="500063"/>
          </a:xfrm>
          <a:custGeom>
            <a:avLst/>
            <a:gdLst/>
            <a:ahLst/>
            <a:cxnLst>
              <a:cxn ang="0">
                <a:pos x="0" y="1"/>
              </a:cxn>
              <a:cxn ang="0">
                <a:pos x="5546" y="0"/>
              </a:cxn>
              <a:cxn ang="0">
                <a:pos x="5655" y="84"/>
              </a:cxn>
              <a:cxn ang="0">
                <a:pos x="5649" y="315"/>
              </a:cxn>
              <a:cxn ang="0">
                <a:pos x="1" y="314"/>
              </a:cxn>
              <a:cxn ang="0">
                <a:pos x="0" y="1"/>
              </a:cxn>
            </a:cxnLst>
            <a:rect l="0" t="0" r="r" b="b"/>
            <a:pathLst>
              <a:path w="5655" h="315">
                <a:moveTo>
                  <a:pt x="0" y="1"/>
                </a:moveTo>
                <a:lnTo>
                  <a:pt x="5546" y="0"/>
                </a:lnTo>
                <a:cubicBezTo>
                  <a:pt x="5652" y="0"/>
                  <a:pt x="5655" y="84"/>
                  <a:pt x="5655" y="84"/>
                </a:cubicBezTo>
                <a:lnTo>
                  <a:pt x="5649" y="315"/>
                </a:lnTo>
                <a:lnTo>
                  <a:pt x="1" y="314"/>
                </a:lnTo>
                <a:lnTo>
                  <a:pt x="0" y="1"/>
                </a:lnTo>
                <a:close/>
              </a:path>
            </a:pathLst>
          </a:custGeom>
          <a:pattFill prst="dkUpDiag">
            <a:fgClr>
              <a:schemeClr val="bg1">
                <a:alpha val="77000"/>
              </a:schemeClr>
            </a:fgClr>
            <a:bgClr>
              <a:schemeClr val="tx1">
                <a:alpha val="77000"/>
              </a:schemeClr>
            </a:bgClr>
          </a:patt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3100" name="Rectangle 28"/>
          <p:cNvSpPr>
            <a:spLocks noChangeArrowheads="1"/>
          </p:cNvSpPr>
          <p:nvPr/>
        </p:nvSpPr>
        <p:spPr bwMode="gray">
          <a:xfrm>
            <a:off x="114300" y="6610350"/>
            <a:ext cx="8931275" cy="163513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grpSp>
        <p:nvGrpSpPr>
          <p:cNvPr id="3146" name="Group 74"/>
          <p:cNvGrpSpPr>
            <a:grpSpLocks/>
          </p:cNvGrpSpPr>
          <p:nvPr/>
        </p:nvGrpSpPr>
        <p:grpSpPr bwMode="auto">
          <a:xfrm>
            <a:off x="85725" y="854075"/>
            <a:ext cx="8982075" cy="1131888"/>
            <a:chOff x="54" y="538"/>
            <a:chExt cx="5658" cy="713"/>
          </a:xfrm>
        </p:grpSpPr>
        <p:sp>
          <p:nvSpPr>
            <p:cNvPr id="3102" name="Freeform 30"/>
            <p:cNvSpPr>
              <a:spLocks/>
            </p:cNvSpPr>
            <p:nvPr userDrawn="1"/>
          </p:nvSpPr>
          <p:spPr bwMode="gray">
            <a:xfrm>
              <a:off x="54" y="736"/>
              <a:ext cx="5658" cy="51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5446" y="0"/>
                </a:cxn>
                <a:cxn ang="0">
                  <a:pos x="5446" y="312"/>
                </a:cxn>
                <a:cxn ang="0">
                  <a:pos x="5446" y="451"/>
                </a:cxn>
                <a:cxn ang="0">
                  <a:pos x="1512" y="443"/>
                </a:cxn>
                <a:cxn ang="0">
                  <a:pos x="1288" y="584"/>
                </a:cxn>
                <a:cxn ang="0">
                  <a:pos x="0" y="590"/>
                </a:cxn>
                <a:cxn ang="0">
                  <a:pos x="0" y="0"/>
                </a:cxn>
              </a:cxnLst>
              <a:rect l="0" t="0" r="r" b="b"/>
              <a:pathLst>
                <a:path w="5446" h="590">
                  <a:moveTo>
                    <a:pt x="0" y="0"/>
                  </a:moveTo>
                  <a:lnTo>
                    <a:pt x="5446" y="0"/>
                  </a:lnTo>
                  <a:lnTo>
                    <a:pt x="5446" y="312"/>
                  </a:lnTo>
                  <a:lnTo>
                    <a:pt x="5446" y="451"/>
                  </a:lnTo>
                  <a:cubicBezTo>
                    <a:pt x="4790" y="473"/>
                    <a:pt x="2205" y="421"/>
                    <a:pt x="1512" y="443"/>
                  </a:cubicBezTo>
                  <a:lnTo>
                    <a:pt x="1288" y="584"/>
                  </a:lnTo>
                  <a:lnTo>
                    <a:pt x="0" y="59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/>
            </a:soli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3103" name="Freeform 31"/>
            <p:cNvSpPr>
              <a:spLocks/>
            </p:cNvSpPr>
            <p:nvPr userDrawn="1"/>
          </p:nvSpPr>
          <p:spPr bwMode="gray">
            <a:xfrm>
              <a:off x="54" y="538"/>
              <a:ext cx="5658" cy="655"/>
            </a:xfrm>
            <a:custGeom>
              <a:avLst/>
              <a:gdLst/>
              <a:ahLst/>
              <a:cxnLst>
                <a:cxn ang="0">
                  <a:pos x="1" y="0"/>
                </a:cxn>
                <a:cxn ang="0">
                  <a:pos x="5657" y="0"/>
                </a:cxn>
                <a:cxn ang="0">
                  <a:pos x="5658" y="534"/>
                </a:cxn>
                <a:cxn ang="0">
                  <a:pos x="1553" y="528"/>
                </a:cxn>
                <a:cxn ang="0">
                  <a:pos x="1317" y="651"/>
                </a:cxn>
                <a:cxn ang="0">
                  <a:pos x="0" y="655"/>
                </a:cxn>
                <a:cxn ang="0">
                  <a:pos x="1" y="0"/>
                </a:cxn>
              </a:cxnLst>
              <a:rect l="0" t="0" r="r" b="b"/>
              <a:pathLst>
                <a:path w="5658" h="655">
                  <a:moveTo>
                    <a:pt x="1" y="0"/>
                  </a:moveTo>
                  <a:lnTo>
                    <a:pt x="5657" y="0"/>
                  </a:lnTo>
                  <a:lnTo>
                    <a:pt x="5658" y="534"/>
                  </a:lnTo>
                  <a:lnTo>
                    <a:pt x="1553" y="528"/>
                  </a:lnTo>
                  <a:lnTo>
                    <a:pt x="1317" y="651"/>
                  </a:lnTo>
                  <a:lnTo>
                    <a:pt x="0" y="655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3104" name="Freeform 32"/>
            <p:cNvSpPr>
              <a:spLocks/>
            </p:cNvSpPr>
            <p:nvPr userDrawn="1"/>
          </p:nvSpPr>
          <p:spPr bwMode="gray">
            <a:xfrm>
              <a:off x="54" y="1062"/>
              <a:ext cx="1496" cy="98"/>
            </a:xfrm>
            <a:custGeom>
              <a:avLst/>
              <a:gdLst/>
              <a:ahLst/>
              <a:cxnLst>
                <a:cxn ang="0">
                  <a:pos x="1440" y="1"/>
                </a:cxn>
                <a:cxn ang="0">
                  <a:pos x="1261" y="112"/>
                </a:cxn>
                <a:cxn ang="0">
                  <a:pos x="0" y="110"/>
                </a:cxn>
                <a:cxn ang="0">
                  <a:pos x="0" y="49"/>
                </a:cxn>
                <a:cxn ang="0">
                  <a:pos x="1069" y="50"/>
                </a:cxn>
                <a:cxn ang="0">
                  <a:pos x="1142" y="0"/>
                </a:cxn>
                <a:cxn ang="0">
                  <a:pos x="1440" y="1"/>
                </a:cxn>
              </a:cxnLst>
              <a:rect l="0" t="0" r="r" b="b"/>
              <a:pathLst>
                <a:path w="1440" h="112">
                  <a:moveTo>
                    <a:pt x="1440" y="1"/>
                  </a:moveTo>
                  <a:lnTo>
                    <a:pt x="1261" y="112"/>
                  </a:lnTo>
                  <a:lnTo>
                    <a:pt x="0" y="110"/>
                  </a:lnTo>
                  <a:lnTo>
                    <a:pt x="0" y="49"/>
                  </a:lnTo>
                  <a:lnTo>
                    <a:pt x="1069" y="50"/>
                  </a:lnTo>
                  <a:lnTo>
                    <a:pt x="1142" y="0"/>
                  </a:lnTo>
                  <a:lnTo>
                    <a:pt x="1440" y="1"/>
                  </a:lnTo>
                  <a:close/>
                </a:path>
              </a:pathLst>
            </a:custGeom>
            <a:solidFill>
              <a:srgbClr val="FFFFFF">
                <a:alpha val="30000"/>
              </a:srgbClr>
            </a:soli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3105" name="Rectangle 33"/>
          <p:cNvSpPr>
            <a:spLocks noChangeArrowheads="1"/>
          </p:cNvSpPr>
          <p:nvPr/>
        </p:nvSpPr>
        <p:spPr bwMode="gray">
          <a:xfrm>
            <a:off x="85725" y="609600"/>
            <a:ext cx="8982075" cy="185738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3110" name="Rectangle 38" descr="1"/>
          <p:cNvSpPr>
            <a:spLocks noChangeArrowheads="1"/>
          </p:cNvSpPr>
          <p:nvPr/>
        </p:nvSpPr>
        <p:spPr bwMode="gray">
          <a:xfrm>
            <a:off x="4067175" y="4497388"/>
            <a:ext cx="741363" cy="742950"/>
          </a:xfrm>
          <a:prstGeom prst="rect">
            <a:avLst/>
          </a:prstGeom>
          <a:blipFill dpi="0" rotWithShape="1">
            <a:blip r:embed="rId4" cstate="print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3112" name="Rectangle 40" descr="7"/>
          <p:cNvSpPr>
            <a:spLocks noChangeArrowheads="1"/>
          </p:cNvSpPr>
          <p:nvPr/>
        </p:nvSpPr>
        <p:spPr bwMode="gray">
          <a:xfrm>
            <a:off x="3275013" y="5314950"/>
            <a:ext cx="742950" cy="742950"/>
          </a:xfrm>
          <a:prstGeom prst="rect">
            <a:avLst/>
          </a:prstGeom>
          <a:blipFill dpi="0" rotWithShape="1">
            <a:blip r:embed="rId5" cstate="print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3114" name="Rectangle 42"/>
          <p:cNvSpPr>
            <a:spLocks noChangeArrowheads="1"/>
          </p:cNvSpPr>
          <p:nvPr/>
        </p:nvSpPr>
        <p:spPr bwMode="gray">
          <a:xfrm>
            <a:off x="3282950" y="4510088"/>
            <a:ext cx="741363" cy="744537"/>
          </a:xfrm>
          <a:prstGeom prst="rect">
            <a:avLst/>
          </a:prstGeom>
          <a:solidFill>
            <a:srgbClr val="D7D7D7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3109" name="Rectangle 37" descr="6"/>
          <p:cNvSpPr>
            <a:spLocks noChangeArrowheads="1"/>
          </p:cNvSpPr>
          <p:nvPr/>
        </p:nvSpPr>
        <p:spPr bwMode="gray">
          <a:xfrm>
            <a:off x="1703388" y="5314950"/>
            <a:ext cx="742950" cy="742950"/>
          </a:xfrm>
          <a:prstGeom prst="rect">
            <a:avLst/>
          </a:prstGeom>
          <a:blipFill dpi="0" rotWithShape="1">
            <a:blip r:embed="rId6" cstate="print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114800" y="6196013"/>
            <a:ext cx="4811713" cy="403225"/>
          </a:xfrm>
        </p:spPr>
        <p:txBody>
          <a:bodyPr/>
          <a:lstStyle>
            <a:lvl1pPr marL="0" indent="0" algn="r">
              <a:buFontTx/>
              <a:buNone/>
              <a:defRPr sz="1600" i="1">
                <a:solidFill>
                  <a:srgbClr val="FFFFFF"/>
                </a:solidFill>
                <a:latin typeface="Times New Roman" pitchFamily="18" charset="0"/>
              </a:defRPr>
            </a:lvl1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dt" sz="half" idx="2"/>
          </p:nvPr>
        </p:nvSpPr>
        <p:spPr>
          <a:xfrm>
            <a:off x="231775" y="6445250"/>
            <a:ext cx="2205038" cy="3175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ftr" sz="quarter" idx="3"/>
          </p:nvPr>
        </p:nvSpPr>
        <p:spPr>
          <a:xfrm>
            <a:off x="2574925" y="6445250"/>
            <a:ext cx="2990850" cy="3175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5700713" y="6445250"/>
            <a:ext cx="2205037" cy="317500"/>
          </a:xfrm>
        </p:spPr>
        <p:txBody>
          <a:bodyPr/>
          <a:lstStyle>
            <a:lvl1pPr>
              <a:defRPr/>
            </a:lvl1pPr>
          </a:lstStyle>
          <a:p>
            <a:fld id="{A85D5ABD-6D34-4B53-B0D2-591DCEA36494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3117" name="Text Box 45"/>
          <p:cNvSpPr txBox="1">
            <a:spLocks noChangeArrowheads="1"/>
          </p:cNvSpPr>
          <p:nvPr/>
        </p:nvSpPr>
        <p:spPr bwMode="gray">
          <a:xfrm>
            <a:off x="161925" y="842963"/>
            <a:ext cx="1303338" cy="427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200">
                <a:solidFill>
                  <a:srgbClr val="FFFFFF"/>
                </a:solidFill>
                <a:latin typeface="Arial Black" pitchFamily="34" charset="0"/>
              </a:rPr>
              <a:t>L/O/G/O</a:t>
            </a:r>
          </a:p>
        </p:txBody>
      </p:sp>
      <p:sp>
        <p:nvSpPr>
          <p:cNvPr id="3121" name="Rectangle 49"/>
          <p:cNvSpPr>
            <a:spLocks noChangeArrowheads="1"/>
          </p:cNvSpPr>
          <p:nvPr/>
        </p:nvSpPr>
        <p:spPr bwMode="gray">
          <a:xfrm>
            <a:off x="1703388" y="4511675"/>
            <a:ext cx="742950" cy="742950"/>
          </a:xfrm>
          <a:prstGeom prst="rect">
            <a:avLst/>
          </a:prstGeom>
          <a:solidFill>
            <a:schemeClr val="accent1">
              <a:alpha val="5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3122" name="Rectangle 50"/>
          <p:cNvSpPr>
            <a:spLocks noChangeArrowheads="1"/>
          </p:cNvSpPr>
          <p:nvPr/>
        </p:nvSpPr>
        <p:spPr bwMode="gray">
          <a:xfrm>
            <a:off x="128588" y="4511675"/>
            <a:ext cx="741362" cy="742950"/>
          </a:xfrm>
          <a:prstGeom prst="rect">
            <a:avLst/>
          </a:prstGeom>
          <a:solidFill>
            <a:schemeClr val="bg1">
              <a:alpha val="5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3124" name="Rectangle 52"/>
          <p:cNvSpPr>
            <a:spLocks noChangeArrowheads="1"/>
          </p:cNvSpPr>
          <p:nvPr/>
        </p:nvSpPr>
        <p:spPr bwMode="gray">
          <a:xfrm>
            <a:off x="2492375" y="5314950"/>
            <a:ext cx="742950" cy="742950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pic>
        <p:nvPicPr>
          <p:cNvPr id="3115" name="Picture 43" descr="1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gray">
          <a:xfrm>
            <a:off x="130175" y="2911475"/>
            <a:ext cx="1347788" cy="1531938"/>
          </a:xfrm>
          <a:prstGeom prst="rect">
            <a:avLst/>
          </a:prstGeom>
          <a:noFill/>
        </p:spPr>
      </p:pic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819400" y="2819400"/>
            <a:ext cx="6019800" cy="1470025"/>
          </a:xfrm>
        </p:spPr>
        <p:txBody>
          <a:bodyPr/>
          <a:lstStyle>
            <a:lvl1pPr algn="r">
              <a:defRPr sz="4800">
                <a:solidFill>
                  <a:srgbClr val="000000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142" name="Rectangle 70" descr="2"/>
          <p:cNvSpPr>
            <a:spLocks noChangeArrowheads="1"/>
          </p:cNvSpPr>
          <p:nvPr/>
        </p:nvSpPr>
        <p:spPr bwMode="gray">
          <a:xfrm>
            <a:off x="1701800" y="3705225"/>
            <a:ext cx="744538" cy="742950"/>
          </a:xfrm>
          <a:prstGeom prst="rect">
            <a:avLst/>
          </a:prstGeom>
          <a:blipFill dpi="0" rotWithShape="1">
            <a:blip r:embed="rId8" cstate="print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0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3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" dur="500"/>
                                        <p:tgtEl>
                                          <p:spTgt spid="3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3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3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" dur="500"/>
                                        <p:tgtEl>
                                          <p:spTgt spid="3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8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30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000"/>
                            </p:stCondLst>
                            <p:childTnLst>
                              <p:par>
                                <p:cTn id="3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3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4000"/>
                            </p:stCondLst>
                            <p:childTnLst>
                              <p:par>
                                <p:cTn id="3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3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0"/>
                            </p:stCondLst>
                            <p:childTnLst>
                              <p:par>
                                <p:cTn id="42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1000"/>
                                        <p:tgtEl>
                                          <p:spTgt spid="31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3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3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6000"/>
                            </p:stCondLst>
                            <p:childTnLst>
                              <p:par>
                                <p:cTn id="52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1000"/>
                                        <p:tgtEl>
                                          <p:spTgt spid="31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16" grpId="0" animBg="1"/>
      <p:bldP spid="3128" grpId="0" animBg="1"/>
      <p:bldP spid="3099" grpId="0" animBg="1"/>
      <p:bldP spid="3100" grpId="0" animBg="1"/>
      <p:bldP spid="3105" grpId="0" animBg="1"/>
      <p:bldP spid="3109" grpId="0" animBg="1"/>
      <p:bldP spid="3121" grpId="0" animBg="1"/>
      <p:bldP spid="3074" grpId="0"/>
      <p:bldP spid="3142" grpId="0" animBg="1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C99ACA6-C21B-4DEA-81AD-B0E0F86AD67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38125"/>
            <a:ext cx="2057400" cy="593407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38125"/>
            <a:ext cx="6019800" cy="593407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E96E86A-1154-43F3-A505-AF3DF827E26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38125"/>
            <a:ext cx="6477000" cy="8683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438275"/>
            <a:ext cx="4038600" cy="47339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438275"/>
            <a:ext cx="4038600" cy="47339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3048000" y="6311900"/>
            <a:ext cx="1712913" cy="290513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830763" y="6323013"/>
            <a:ext cx="2311400" cy="290512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7116763" y="6323013"/>
            <a:ext cx="1616075" cy="290512"/>
          </a:xfrm>
        </p:spPr>
        <p:txBody>
          <a:bodyPr/>
          <a:lstStyle>
            <a:lvl1pPr>
              <a:defRPr/>
            </a:lvl1pPr>
          </a:lstStyle>
          <a:p>
            <a:fld id="{63408815-BC02-4447-8400-43D72A9C296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38125"/>
            <a:ext cx="6477000" cy="8683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457200" y="1438275"/>
            <a:ext cx="8229600" cy="4733925"/>
          </a:xfrm>
        </p:spPr>
        <p:txBody>
          <a:bodyPr/>
          <a:lstStyle/>
          <a:p>
            <a:r>
              <a:rPr lang="ru-RU" smtClean="0"/>
              <a:t>Вставка таблицы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3048000" y="6311900"/>
            <a:ext cx="1712913" cy="290513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830763" y="6323013"/>
            <a:ext cx="2311400" cy="290512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116763" y="6323013"/>
            <a:ext cx="1616075" cy="290512"/>
          </a:xfrm>
        </p:spPr>
        <p:txBody>
          <a:bodyPr/>
          <a:lstStyle>
            <a:lvl1pPr>
              <a:defRPr/>
            </a:lvl1pPr>
          </a:lstStyle>
          <a:p>
            <a:fld id="{D49E69A1-7C88-43FD-9E62-16E1261EBBB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Заголовок и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38125"/>
            <a:ext cx="6477000" cy="8683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иаграмма 2"/>
          <p:cNvSpPr>
            <a:spLocks noGrp="1"/>
          </p:cNvSpPr>
          <p:nvPr>
            <p:ph type="chart" idx="1"/>
          </p:nvPr>
        </p:nvSpPr>
        <p:spPr>
          <a:xfrm>
            <a:off x="457200" y="1438275"/>
            <a:ext cx="8229600" cy="4733925"/>
          </a:xfrm>
        </p:spPr>
        <p:txBody>
          <a:bodyPr/>
          <a:lstStyle/>
          <a:p>
            <a:r>
              <a:rPr lang="ru-RU" smtClean="0"/>
              <a:t>Вставка диаграммы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3048000" y="6311900"/>
            <a:ext cx="1712913" cy="290513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830763" y="6323013"/>
            <a:ext cx="2311400" cy="290512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116763" y="6323013"/>
            <a:ext cx="1616075" cy="290512"/>
          </a:xfrm>
        </p:spPr>
        <p:txBody>
          <a:bodyPr/>
          <a:lstStyle>
            <a:lvl1pPr>
              <a:defRPr/>
            </a:lvl1pPr>
          </a:lstStyle>
          <a:p>
            <a:fld id="{9C530AC6-66E9-4FE7-BBFF-ABB3BBD078A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dgm" preserve="1">
  <p:cSld name="Заголовок, схема или организационная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38125"/>
            <a:ext cx="6477000" cy="8683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SmartArt 2"/>
          <p:cNvSpPr>
            <a:spLocks noGrp="1"/>
          </p:cNvSpPr>
          <p:nvPr>
            <p:ph type="dgm" idx="1"/>
          </p:nvPr>
        </p:nvSpPr>
        <p:spPr>
          <a:xfrm>
            <a:off x="457200" y="1438275"/>
            <a:ext cx="8229600" cy="4733925"/>
          </a:xfrm>
        </p:spPr>
        <p:txBody>
          <a:bodyPr/>
          <a:lstStyle/>
          <a:p>
            <a:r>
              <a:rPr lang="ru-RU" smtClean="0"/>
              <a:t>Вставка рисунка SmartArt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3048000" y="6311900"/>
            <a:ext cx="1712913" cy="290513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830763" y="6323013"/>
            <a:ext cx="2311400" cy="290512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116763" y="6323013"/>
            <a:ext cx="1616075" cy="290512"/>
          </a:xfrm>
        </p:spPr>
        <p:txBody>
          <a:bodyPr/>
          <a:lstStyle>
            <a:lvl1pPr>
              <a:defRPr/>
            </a:lvl1pPr>
          </a:lstStyle>
          <a:p>
            <a:fld id="{4AF91F0C-0310-4494-8C89-58BD61AF6A8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4152FEC-E93E-4EF2-BB96-119FDC4F943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7CA2324-ABD5-4523-A763-2BEAA4C9855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438275"/>
            <a:ext cx="4038600" cy="47339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438275"/>
            <a:ext cx="4038600" cy="47339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C3717CA-B50F-426B-A2A1-82946E8CE1D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4D27F3B-70C2-4914-BE94-E597525D0BB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92B6961-AAA1-468E-98F6-07C48D28162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939CFB4-C761-4DB8-A93A-BFBB18524EF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D270DE0-3066-433A-8331-44A11298AD8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5B1573A-D63E-443E-ACC6-6BF289FBDAA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31" name="Group 7"/>
          <p:cNvGrpSpPr>
            <a:grpSpLocks/>
          </p:cNvGrpSpPr>
          <p:nvPr/>
        </p:nvGrpSpPr>
        <p:grpSpPr bwMode="auto">
          <a:xfrm>
            <a:off x="6553200" y="6013450"/>
            <a:ext cx="2392363" cy="563563"/>
            <a:chOff x="1566" y="164"/>
            <a:chExt cx="1455" cy="425"/>
          </a:xfrm>
        </p:grpSpPr>
        <p:sp>
          <p:nvSpPr>
            <p:cNvPr id="1032" name="Freeform 8"/>
            <p:cNvSpPr>
              <a:spLocks/>
            </p:cNvSpPr>
            <p:nvPr/>
          </p:nvSpPr>
          <p:spPr bwMode="gray">
            <a:xfrm>
              <a:off x="1892" y="468"/>
              <a:ext cx="39" cy="121"/>
            </a:xfrm>
            <a:custGeom>
              <a:avLst/>
              <a:gdLst/>
              <a:ahLst/>
              <a:cxnLst>
                <a:cxn ang="0">
                  <a:pos x="37" y="36"/>
                </a:cxn>
                <a:cxn ang="0">
                  <a:pos x="35" y="36"/>
                </a:cxn>
                <a:cxn ang="0">
                  <a:pos x="30" y="36"/>
                </a:cxn>
                <a:cxn ang="0">
                  <a:pos x="22" y="34"/>
                </a:cxn>
                <a:cxn ang="0">
                  <a:pos x="15" y="30"/>
                </a:cxn>
                <a:cxn ang="0">
                  <a:pos x="7" y="23"/>
                </a:cxn>
                <a:cxn ang="0">
                  <a:pos x="3" y="13"/>
                </a:cxn>
                <a:cxn ang="0">
                  <a:pos x="0" y="0"/>
                </a:cxn>
                <a:cxn ang="0">
                  <a:pos x="3" y="0"/>
                </a:cxn>
                <a:cxn ang="0">
                  <a:pos x="7" y="1"/>
                </a:cxn>
                <a:cxn ang="0">
                  <a:pos x="15" y="3"/>
                </a:cxn>
                <a:cxn ang="0">
                  <a:pos x="23" y="5"/>
                </a:cxn>
                <a:cxn ang="0">
                  <a:pos x="30" y="11"/>
                </a:cxn>
                <a:cxn ang="0">
                  <a:pos x="37" y="20"/>
                </a:cxn>
                <a:cxn ang="0">
                  <a:pos x="39" y="34"/>
                </a:cxn>
                <a:cxn ang="0">
                  <a:pos x="39" y="121"/>
                </a:cxn>
                <a:cxn ang="0">
                  <a:pos x="37" y="121"/>
                </a:cxn>
                <a:cxn ang="0">
                  <a:pos x="37" y="36"/>
                </a:cxn>
              </a:cxnLst>
              <a:rect l="0" t="0" r="r" b="b"/>
              <a:pathLst>
                <a:path w="39" h="121">
                  <a:moveTo>
                    <a:pt x="37" y="36"/>
                  </a:moveTo>
                  <a:lnTo>
                    <a:pt x="35" y="36"/>
                  </a:lnTo>
                  <a:lnTo>
                    <a:pt x="30" y="36"/>
                  </a:lnTo>
                  <a:lnTo>
                    <a:pt x="22" y="34"/>
                  </a:lnTo>
                  <a:lnTo>
                    <a:pt x="15" y="30"/>
                  </a:lnTo>
                  <a:lnTo>
                    <a:pt x="7" y="23"/>
                  </a:lnTo>
                  <a:lnTo>
                    <a:pt x="3" y="13"/>
                  </a:lnTo>
                  <a:lnTo>
                    <a:pt x="0" y="0"/>
                  </a:lnTo>
                  <a:lnTo>
                    <a:pt x="3" y="0"/>
                  </a:lnTo>
                  <a:lnTo>
                    <a:pt x="7" y="1"/>
                  </a:lnTo>
                  <a:lnTo>
                    <a:pt x="15" y="3"/>
                  </a:lnTo>
                  <a:lnTo>
                    <a:pt x="23" y="5"/>
                  </a:lnTo>
                  <a:lnTo>
                    <a:pt x="30" y="11"/>
                  </a:lnTo>
                  <a:lnTo>
                    <a:pt x="37" y="20"/>
                  </a:lnTo>
                  <a:lnTo>
                    <a:pt x="39" y="34"/>
                  </a:lnTo>
                  <a:lnTo>
                    <a:pt x="39" y="121"/>
                  </a:lnTo>
                  <a:lnTo>
                    <a:pt x="37" y="121"/>
                  </a:lnTo>
                  <a:lnTo>
                    <a:pt x="37" y="36"/>
                  </a:lnTo>
                  <a:close/>
                </a:path>
              </a:pathLst>
            </a:custGeom>
            <a:solidFill>
              <a:srgbClr val="D7D7D7"/>
            </a:solidFill>
            <a:ln w="0">
              <a:solidFill>
                <a:srgbClr val="D7D7D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33" name="Freeform 9"/>
            <p:cNvSpPr>
              <a:spLocks/>
            </p:cNvSpPr>
            <p:nvPr/>
          </p:nvSpPr>
          <p:spPr bwMode="gray">
            <a:xfrm>
              <a:off x="2271" y="450"/>
              <a:ext cx="45" cy="139"/>
            </a:xfrm>
            <a:custGeom>
              <a:avLst/>
              <a:gdLst/>
              <a:ahLst/>
              <a:cxnLst>
                <a:cxn ang="0">
                  <a:pos x="3" y="42"/>
                </a:cxn>
                <a:cxn ang="0">
                  <a:pos x="6" y="42"/>
                </a:cxn>
                <a:cxn ang="0">
                  <a:pos x="12" y="42"/>
                </a:cxn>
                <a:cxn ang="0">
                  <a:pos x="20" y="39"/>
                </a:cxn>
                <a:cxn ang="0">
                  <a:pos x="29" y="35"/>
                </a:cxn>
                <a:cxn ang="0">
                  <a:pos x="37" y="27"/>
                </a:cxn>
                <a:cxn ang="0">
                  <a:pos x="43" y="17"/>
                </a:cxn>
                <a:cxn ang="0">
                  <a:pos x="45" y="2"/>
                </a:cxn>
                <a:cxn ang="0">
                  <a:pos x="43" y="0"/>
                </a:cxn>
                <a:cxn ang="0">
                  <a:pos x="37" y="2"/>
                </a:cxn>
                <a:cxn ang="0">
                  <a:pos x="29" y="3"/>
                </a:cxn>
                <a:cxn ang="0">
                  <a:pos x="19" y="7"/>
                </a:cxn>
                <a:cxn ang="0">
                  <a:pos x="11" y="14"/>
                </a:cxn>
                <a:cxn ang="0">
                  <a:pos x="4" y="23"/>
                </a:cxn>
                <a:cxn ang="0">
                  <a:pos x="0" y="39"/>
                </a:cxn>
                <a:cxn ang="0">
                  <a:pos x="0" y="139"/>
                </a:cxn>
                <a:cxn ang="0">
                  <a:pos x="3" y="139"/>
                </a:cxn>
                <a:cxn ang="0">
                  <a:pos x="3" y="42"/>
                </a:cxn>
              </a:cxnLst>
              <a:rect l="0" t="0" r="r" b="b"/>
              <a:pathLst>
                <a:path w="45" h="139">
                  <a:moveTo>
                    <a:pt x="3" y="42"/>
                  </a:moveTo>
                  <a:lnTo>
                    <a:pt x="6" y="42"/>
                  </a:lnTo>
                  <a:lnTo>
                    <a:pt x="12" y="42"/>
                  </a:lnTo>
                  <a:lnTo>
                    <a:pt x="20" y="39"/>
                  </a:lnTo>
                  <a:lnTo>
                    <a:pt x="29" y="35"/>
                  </a:lnTo>
                  <a:lnTo>
                    <a:pt x="37" y="27"/>
                  </a:lnTo>
                  <a:lnTo>
                    <a:pt x="43" y="17"/>
                  </a:lnTo>
                  <a:lnTo>
                    <a:pt x="45" y="2"/>
                  </a:lnTo>
                  <a:lnTo>
                    <a:pt x="43" y="0"/>
                  </a:lnTo>
                  <a:lnTo>
                    <a:pt x="37" y="2"/>
                  </a:lnTo>
                  <a:lnTo>
                    <a:pt x="29" y="3"/>
                  </a:lnTo>
                  <a:lnTo>
                    <a:pt x="19" y="7"/>
                  </a:lnTo>
                  <a:lnTo>
                    <a:pt x="11" y="14"/>
                  </a:lnTo>
                  <a:lnTo>
                    <a:pt x="4" y="23"/>
                  </a:lnTo>
                  <a:lnTo>
                    <a:pt x="0" y="39"/>
                  </a:lnTo>
                  <a:lnTo>
                    <a:pt x="0" y="139"/>
                  </a:lnTo>
                  <a:lnTo>
                    <a:pt x="3" y="139"/>
                  </a:lnTo>
                  <a:lnTo>
                    <a:pt x="3" y="42"/>
                  </a:lnTo>
                  <a:close/>
                </a:path>
              </a:pathLst>
            </a:custGeom>
            <a:solidFill>
              <a:srgbClr val="D7D7D7"/>
            </a:solidFill>
            <a:ln w="0">
              <a:solidFill>
                <a:srgbClr val="D7D7D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34" name="Freeform 10"/>
            <p:cNvSpPr>
              <a:spLocks/>
            </p:cNvSpPr>
            <p:nvPr/>
          </p:nvSpPr>
          <p:spPr bwMode="gray">
            <a:xfrm>
              <a:off x="1765" y="378"/>
              <a:ext cx="146" cy="211"/>
            </a:xfrm>
            <a:custGeom>
              <a:avLst/>
              <a:gdLst/>
              <a:ahLst/>
              <a:cxnLst>
                <a:cxn ang="0">
                  <a:pos x="68" y="67"/>
                </a:cxn>
                <a:cxn ang="0">
                  <a:pos x="67" y="67"/>
                </a:cxn>
                <a:cxn ang="0">
                  <a:pos x="60" y="66"/>
                </a:cxn>
                <a:cxn ang="0">
                  <a:pos x="50" y="64"/>
                </a:cxn>
                <a:cxn ang="0">
                  <a:pos x="41" y="62"/>
                </a:cxn>
                <a:cxn ang="0">
                  <a:pos x="29" y="55"/>
                </a:cxn>
                <a:cxn ang="0">
                  <a:pos x="18" y="47"/>
                </a:cxn>
                <a:cxn ang="0">
                  <a:pos x="10" y="35"/>
                </a:cxn>
                <a:cxn ang="0">
                  <a:pos x="3" y="20"/>
                </a:cxn>
                <a:cxn ang="0">
                  <a:pos x="0" y="0"/>
                </a:cxn>
                <a:cxn ang="0">
                  <a:pos x="3" y="0"/>
                </a:cxn>
                <a:cxn ang="0">
                  <a:pos x="10" y="0"/>
                </a:cxn>
                <a:cxn ang="0">
                  <a:pos x="19" y="0"/>
                </a:cxn>
                <a:cxn ang="0">
                  <a:pos x="30" y="2"/>
                </a:cxn>
                <a:cxn ang="0">
                  <a:pos x="41" y="6"/>
                </a:cxn>
                <a:cxn ang="0">
                  <a:pos x="53" y="14"/>
                </a:cxn>
                <a:cxn ang="0">
                  <a:pos x="62" y="25"/>
                </a:cxn>
                <a:cxn ang="0">
                  <a:pos x="69" y="41"/>
                </a:cxn>
                <a:cxn ang="0">
                  <a:pos x="73" y="62"/>
                </a:cxn>
                <a:cxn ang="0">
                  <a:pos x="73" y="60"/>
                </a:cxn>
                <a:cxn ang="0">
                  <a:pos x="73" y="55"/>
                </a:cxn>
                <a:cxn ang="0">
                  <a:pos x="75" y="45"/>
                </a:cxn>
                <a:cxn ang="0">
                  <a:pos x="79" y="36"/>
                </a:cxn>
                <a:cxn ang="0">
                  <a:pos x="84" y="25"/>
                </a:cxn>
                <a:cxn ang="0">
                  <a:pos x="92" y="16"/>
                </a:cxn>
                <a:cxn ang="0">
                  <a:pos x="106" y="8"/>
                </a:cxn>
                <a:cxn ang="0">
                  <a:pos x="123" y="2"/>
                </a:cxn>
                <a:cxn ang="0">
                  <a:pos x="146" y="0"/>
                </a:cxn>
                <a:cxn ang="0">
                  <a:pos x="145" y="2"/>
                </a:cxn>
                <a:cxn ang="0">
                  <a:pos x="145" y="8"/>
                </a:cxn>
                <a:cxn ang="0">
                  <a:pos x="143" y="17"/>
                </a:cxn>
                <a:cxn ang="0">
                  <a:pos x="139" y="28"/>
                </a:cxn>
                <a:cxn ang="0">
                  <a:pos x="134" y="39"/>
                </a:cxn>
                <a:cxn ang="0">
                  <a:pos x="126" y="49"/>
                </a:cxn>
                <a:cxn ang="0">
                  <a:pos x="114" y="59"/>
                </a:cxn>
                <a:cxn ang="0">
                  <a:pos x="98" y="64"/>
                </a:cxn>
                <a:cxn ang="0">
                  <a:pos x="79" y="67"/>
                </a:cxn>
                <a:cxn ang="0">
                  <a:pos x="79" y="211"/>
                </a:cxn>
                <a:cxn ang="0">
                  <a:pos x="68" y="211"/>
                </a:cxn>
                <a:cxn ang="0">
                  <a:pos x="68" y="67"/>
                </a:cxn>
              </a:cxnLst>
              <a:rect l="0" t="0" r="r" b="b"/>
              <a:pathLst>
                <a:path w="146" h="211">
                  <a:moveTo>
                    <a:pt x="68" y="67"/>
                  </a:moveTo>
                  <a:lnTo>
                    <a:pt x="67" y="67"/>
                  </a:lnTo>
                  <a:lnTo>
                    <a:pt x="60" y="66"/>
                  </a:lnTo>
                  <a:lnTo>
                    <a:pt x="50" y="64"/>
                  </a:lnTo>
                  <a:lnTo>
                    <a:pt x="41" y="62"/>
                  </a:lnTo>
                  <a:lnTo>
                    <a:pt x="29" y="55"/>
                  </a:lnTo>
                  <a:lnTo>
                    <a:pt x="18" y="47"/>
                  </a:lnTo>
                  <a:lnTo>
                    <a:pt x="10" y="35"/>
                  </a:lnTo>
                  <a:lnTo>
                    <a:pt x="3" y="20"/>
                  </a:lnTo>
                  <a:lnTo>
                    <a:pt x="0" y="0"/>
                  </a:lnTo>
                  <a:lnTo>
                    <a:pt x="3" y="0"/>
                  </a:lnTo>
                  <a:lnTo>
                    <a:pt x="10" y="0"/>
                  </a:lnTo>
                  <a:lnTo>
                    <a:pt x="19" y="0"/>
                  </a:lnTo>
                  <a:lnTo>
                    <a:pt x="30" y="2"/>
                  </a:lnTo>
                  <a:lnTo>
                    <a:pt x="41" y="6"/>
                  </a:lnTo>
                  <a:lnTo>
                    <a:pt x="53" y="14"/>
                  </a:lnTo>
                  <a:lnTo>
                    <a:pt x="62" y="25"/>
                  </a:lnTo>
                  <a:lnTo>
                    <a:pt x="69" y="41"/>
                  </a:lnTo>
                  <a:lnTo>
                    <a:pt x="73" y="62"/>
                  </a:lnTo>
                  <a:lnTo>
                    <a:pt x="73" y="60"/>
                  </a:lnTo>
                  <a:lnTo>
                    <a:pt x="73" y="55"/>
                  </a:lnTo>
                  <a:lnTo>
                    <a:pt x="75" y="45"/>
                  </a:lnTo>
                  <a:lnTo>
                    <a:pt x="79" y="36"/>
                  </a:lnTo>
                  <a:lnTo>
                    <a:pt x="84" y="25"/>
                  </a:lnTo>
                  <a:lnTo>
                    <a:pt x="92" y="16"/>
                  </a:lnTo>
                  <a:lnTo>
                    <a:pt x="106" y="8"/>
                  </a:lnTo>
                  <a:lnTo>
                    <a:pt x="123" y="2"/>
                  </a:lnTo>
                  <a:lnTo>
                    <a:pt x="146" y="0"/>
                  </a:lnTo>
                  <a:lnTo>
                    <a:pt x="145" y="2"/>
                  </a:lnTo>
                  <a:lnTo>
                    <a:pt x="145" y="8"/>
                  </a:lnTo>
                  <a:lnTo>
                    <a:pt x="143" y="17"/>
                  </a:lnTo>
                  <a:lnTo>
                    <a:pt x="139" y="28"/>
                  </a:lnTo>
                  <a:lnTo>
                    <a:pt x="134" y="39"/>
                  </a:lnTo>
                  <a:lnTo>
                    <a:pt x="126" y="49"/>
                  </a:lnTo>
                  <a:lnTo>
                    <a:pt x="114" y="59"/>
                  </a:lnTo>
                  <a:lnTo>
                    <a:pt x="98" y="64"/>
                  </a:lnTo>
                  <a:lnTo>
                    <a:pt x="79" y="67"/>
                  </a:lnTo>
                  <a:lnTo>
                    <a:pt x="79" y="211"/>
                  </a:lnTo>
                  <a:lnTo>
                    <a:pt x="68" y="211"/>
                  </a:lnTo>
                  <a:lnTo>
                    <a:pt x="68" y="67"/>
                  </a:lnTo>
                  <a:close/>
                </a:path>
              </a:pathLst>
            </a:custGeom>
            <a:solidFill>
              <a:srgbClr val="D7D7D7"/>
            </a:solidFill>
            <a:ln w="0">
              <a:solidFill>
                <a:srgbClr val="D7D7D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35" name="Freeform 11"/>
            <p:cNvSpPr>
              <a:spLocks/>
            </p:cNvSpPr>
            <p:nvPr/>
          </p:nvSpPr>
          <p:spPr bwMode="gray">
            <a:xfrm>
              <a:off x="2792" y="378"/>
              <a:ext cx="144" cy="211"/>
            </a:xfrm>
            <a:custGeom>
              <a:avLst/>
              <a:gdLst/>
              <a:ahLst/>
              <a:cxnLst>
                <a:cxn ang="0">
                  <a:pos x="67" y="67"/>
                </a:cxn>
                <a:cxn ang="0">
                  <a:pos x="66" y="67"/>
                </a:cxn>
                <a:cxn ang="0">
                  <a:pos x="59" y="66"/>
                </a:cxn>
                <a:cxn ang="0">
                  <a:pos x="50" y="64"/>
                </a:cxn>
                <a:cxn ang="0">
                  <a:pos x="39" y="62"/>
                </a:cxn>
                <a:cxn ang="0">
                  <a:pos x="28" y="55"/>
                </a:cxn>
                <a:cxn ang="0">
                  <a:pos x="17" y="47"/>
                </a:cxn>
                <a:cxn ang="0">
                  <a:pos x="9" y="35"/>
                </a:cxn>
                <a:cxn ang="0">
                  <a:pos x="2" y="20"/>
                </a:cxn>
                <a:cxn ang="0">
                  <a:pos x="0" y="0"/>
                </a:cxn>
                <a:cxn ang="0">
                  <a:pos x="2" y="0"/>
                </a:cxn>
                <a:cxn ang="0">
                  <a:pos x="9" y="0"/>
                </a:cxn>
                <a:cxn ang="0">
                  <a:pos x="17" y="0"/>
                </a:cxn>
                <a:cxn ang="0">
                  <a:pos x="28" y="2"/>
                </a:cxn>
                <a:cxn ang="0">
                  <a:pos x="40" y="6"/>
                </a:cxn>
                <a:cxn ang="0">
                  <a:pos x="51" y="14"/>
                </a:cxn>
                <a:cxn ang="0">
                  <a:pos x="62" y="25"/>
                </a:cxn>
                <a:cxn ang="0">
                  <a:pos x="69" y="41"/>
                </a:cxn>
                <a:cxn ang="0">
                  <a:pos x="73" y="62"/>
                </a:cxn>
                <a:cxn ang="0">
                  <a:pos x="73" y="60"/>
                </a:cxn>
                <a:cxn ang="0">
                  <a:pos x="73" y="55"/>
                </a:cxn>
                <a:cxn ang="0">
                  <a:pos x="74" y="45"/>
                </a:cxn>
                <a:cxn ang="0">
                  <a:pos x="77" y="36"/>
                </a:cxn>
                <a:cxn ang="0">
                  <a:pos x="82" y="25"/>
                </a:cxn>
                <a:cxn ang="0">
                  <a:pos x="91" y="16"/>
                </a:cxn>
                <a:cxn ang="0">
                  <a:pos x="105" y="8"/>
                </a:cxn>
                <a:cxn ang="0">
                  <a:pos x="121" y="2"/>
                </a:cxn>
                <a:cxn ang="0">
                  <a:pos x="144" y="0"/>
                </a:cxn>
                <a:cxn ang="0">
                  <a:pos x="144" y="2"/>
                </a:cxn>
                <a:cxn ang="0">
                  <a:pos x="144" y="8"/>
                </a:cxn>
                <a:cxn ang="0">
                  <a:pos x="141" y="17"/>
                </a:cxn>
                <a:cxn ang="0">
                  <a:pos x="139" y="28"/>
                </a:cxn>
                <a:cxn ang="0">
                  <a:pos x="133" y="39"/>
                </a:cxn>
                <a:cxn ang="0">
                  <a:pos x="125" y="49"/>
                </a:cxn>
                <a:cxn ang="0">
                  <a:pos x="113" y="59"/>
                </a:cxn>
                <a:cxn ang="0">
                  <a:pos x="97" y="64"/>
                </a:cxn>
                <a:cxn ang="0">
                  <a:pos x="77" y="67"/>
                </a:cxn>
                <a:cxn ang="0">
                  <a:pos x="77" y="211"/>
                </a:cxn>
                <a:cxn ang="0">
                  <a:pos x="67" y="211"/>
                </a:cxn>
                <a:cxn ang="0">
                  <a:pos x="67" y="67"/>
                </a:cxn>
              </a:cxnLst>
              <a:rect l="0" t="0" r="r" b="b"/>
              <a:pathLst>
                <a:path w="144" h="211">
                  <a:moveTo>
                    <a:pt x="67" y="67"/>
                  </a:moveTo>
                  <a:lnTo>
                    <a:pt x="66" y="67"/>
                  </a:lnTo>
                  <a:lnTo>
                    <a:pt x="59" y="66"/>
                  </a:lnTo>
                  <a:lnTo>
                    <a:pt x="50" y="64"/>
                  </a:lnTo>
                  <a:lnTo>
                    <a:pt x="39" y="62"/>
                  </a:lnTo>
                  <a:lnTo>
                    <a:pt x="28" y="55"/>
                  </a:lnTo>
                  <a:lnTo>
                    <a:pt x="17" y="47"/>
                  </a:lnTo>
                  <a:lnTo>
                    <a:pt x="9" y="35"/>
                  </a:lnTo>
                  <a:lnTo>
                    <a:pt x="2" y="20"/>
                  </a:lnTo>
                  <a:lnTo>
                    <a:pt x="0" y="0"/>
                  </a:lnTo>
                  <a:lnTo>
                    <a:pt x="2" y="0"/>
                  </a:lnTo>
                  <a:lnTo>
                    <a:pt x="9" y="0"/>
                  </a:lnTo>
                  <a:lnTo>
                    <a:pt x="17" y="0"/>
                  </a:lnTo>
                  <a:lnTo>
                    <a:pt x="28" y="2"/>
                  </a:lnTo>
                  <a:lnTo>
                    <a:pt x="40" y="6"/>
                  </a:lnTo>
                  <a:lnTo>
                    <a:pt x="51" y="14"/>
                  </a:lnTo>
                  <a:lnTo>
                    <a:pt x="62" y="25"/>
                  </a:lnTo>
                  <a:lnTo>
                    <a:pt x="69" y="41"/>
                  </a:lnTo>
                  <a:lnTo>
                    <a:pt x="73" y="62"/>
                  </a:lnTo>
                  <a:lnTo>
                    <a:pt x="73" y="60"/>
                  </a:lnTo>
                  <a:lnTo>
                    <a:pt x="73" y="55"/>
                  </a:lnTo>
                  <a:lnTo>
                    <a:pt x="74" y="45"/>
                  </a:lnTo>
                  <a:lnTo>
                    <a:pt x="77" y="36"/>
                  </a:lnTo>
                  <a:lnTo>
                    <a:pt x="82" y="25"/>
                  </a:lnTo>
                  <a:lnTo>
                    <a:pt x="91" y="16"/>
                  </a:lnTo>
                  <a:lnTo>
                    <a:pt x="105" y="8"/>
                  </a:lnTo>
                  <a:lnTo>
                    <a:pt x="121" y="2"/>
                  </a:lnTo>
                  <a:lnTo>
                    <a:pt x="144" y="0"/>
                  </a:lnTo>
                  <a:lnTo>
                    <a:pt x="144" y="2"/>
                  </a:lnTo>
                  <a:lnTo>
                    <a:pt x="144" y="8"/>
                  </a:lnTo>
                  <a:lnTo>
                    <a:pt x="141" y="17"/>
                  </a:lnTo>
                  <a:lnTo>
                    <a:pt x="139" y="28"/>
                  </a:lnTo>
                  <a:lnTo>
                    <a:pt x="133" y="39"/>
                  </a:lnTo>
                  <a:lnTo>
                    <a:pt x="125" y="49"/>
                  </a:lnTo>
                  <a:lnTo>
                    <a:pt x="113" y="59"/>
                  </a:lnTo>
                  <a:lnTo>
                    <a:pt x="97" y="64"/>
                  </a:lnTo>
                  <a:lnTo>
                    <a:pt x="77" y="67"/>
                  </a:lnTo>
                  <a:lnTo>
                    <a:pt x="77" y="211"/>
                  </a:lnTo>
                  <a:lnTo>
                    <a:pt x="67" y="211"/>
                  </a:lnTo>
                  <a:lnTo>
                    <a:pt x="67" y="67"/>
                  </a:lnTo>
                  <a:close/>
                </a:path>
              </a:pathLst>
            </a:custGeom>
            <a:solidFill>
              <a:srgbClr val="D7D7D7"/>
            </a:solidFill>
            <a:ln w="0">
              <a:solidFill>
                <a:srgbClr val="D7D7D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36" name="Freeform 12"/>
            <p:cNvSpPr>
              <a:spLocks/>
            </p:cNvSpPr>
            <p:nvPr/>
          </p:nvSpPr>
          <p:spPr bwMode="gray">
            <a:xfrm>
              <a:off x="2631" y="457"/>
              <a:ext cx="89" cy="132"/>
            </a:xfrm>
            <a:custGeom>
              <a:avLst/>
              <a:gdLst/>
              <a:ahLst/>
              <a:cxnLst>
                <a:cxn ang="0">
                  <a:pos x="42" y="43"/>
                </a:cxn>
                <a:cxn ang="0">
                  <a:pos x="39" y="42"/>
                </a:cxn>
                <a:cxn ang="0">
                  <a:pos x="33" y="42"/>
                </a:cxn>
                <a:cxn ang="0">
                  <a:pos x="25" y="39"/>
                </a:cxn>
                <a:cxn ang="0">
                  <a:pos x="16" y="35"/>
                </a:cxn>
                <a:cxn ang="0">
                  <a:pos x="8" y="27"/>
                </a:cxn>
                <a:cxn ang="0">
                  <a:pos x="2" y="16"/>
                </a:cxn>
                <a:cxn ang="0">
                  <a:pos x="0" y="0"/>
                </a:cxn>
                <a:cxn ang="0">
                  <a:pos x="2" y="0"/>
                </a:cxn>
                <a:cxn ang="0">
                  <a:pos x="6" y="0"/>
                </a:cxn>
                <a:cxn ang="0">
                  <a:pos x="12" y="1"/>
                </a:cxn>
                <a:cxn ang="0">
                  <a:pos x="21" y="3"/>
                </a:cxn>
                <a:cxn ang="0">
                  <a:pos x="29" y="8"/>
                </a:cxn>
                <a:cxn ang="0">
                  <a:pos x="37" y="15"/>
                </a:cxn>
                <a:cxn ang="0">
                  <a:pos x="42" y="26"/>
                </a:cxn>
                <a:cxn ang="0">
                  <a:pos x="45" y="39"/>
                </a:cxn>
                <a:cxn ang="0">
                  <a:pos x="45" y="38"/>
                </a:cxn>
                <a:cxn ang="0">
                  <a:pos x="45" y="34"/>
                </a:cxn>
                <a:cxn ang="0">
                  <a:pos x="46" y="27"/>
                </a:cxn>
                <a:cxn ang="0">
                  <a:pos x="49" y="20"/>
                </a:cxn>
                <a:cxn ang="0">
                  <a:pos x="54" y="14"/>
                </a:cxn>
                <a:cxn ang="0">
                  <a:pos x="62" y="7"/>
                </a:cxn>
                <a:cxn ang="0">
                  <a:pos x="73" y="3"/>
                </a:cxn>
                <a:cxn ang="0">
                  <a:pos x="89" y="0"/>
                </a:cxn>
                <a:cxn ang="0">
                  <a:pos x="89" y="3"/>
                </a:cxn>
                <a:cxn ang="0">
                  <a:pos x="88" y="10"/>
                </a:cxn>
                <a:cxn ang="0">
                  <a:pos x="87" y="18"/>
                </a:cxn>
                <a:cxn ang="0">
                  <a:pos x="81" y="26"/>
                </a:cxn>
                <a:cxn ang="0">
                  <a:pos x="74" y="34"/>
                </a:cxn>
                <a:cxn ang="0">
                  <a:pos x="64" y="41"/>
                </a:cxn>
                <a:cxn ang="0">
                  <a:pos x="47" y="43"/>
                </a:cxn>
                <a:cxn ang="0">
                  <a:pos x="47" y="132"/>
                </a:cxn>
                <a:cxn ang="0">
                  <a:pos x="42" y="132"/>
                </a:cxn>
                <a:cxn ang="0">
                  <a:pos x="42" y="43"/>
                </a:cxn>
              </a:cxnLst>
              <a:rect l="0" t="0" r="r" b="b"/>
              <a:pathLst>
                <a:path w="89" h="132">
                  <a:moveTo>
                    <a:pt x="42" y="43"/>
                  </a:moveTo>
                  <a:lnTo>
                    <a:pt x="39" y="42"/>
                  </a:lnTo>
                  <a:lnTo>
                    <a:pt x="33" y="42"/>
                  </a:lnTo>
                  <a:lnTo>
                    <a:pt x="25" y="39"/>
                  </a:lnTo>
                  <a:lnTo>
                    <a:pt x="16" y="35"/>
                  </a:lnTo>
                  <a:lnTo>
                    <a:pt x="8" y="27"/>
                  </a:lnTo>
                  <a:lnTo>
                    <a:pt x="2" y="16"/>
                  </a:lnTo>
                  <a:lnTo>
                    <a:pt x="0" y="0"/>
                  </a:lnTo>
                  <a:lnTo>
                    <a:pt x="2" y="0"/>
                  </a:lnTo>
                  <a:lnTo>
                    <a:pt x="6" y="0"/>
                  </a:lnTo>
                  <a:lnTo>
                    <a:pt x="12" y="1"/>
                  </a:lnTo>
                  <a:lnTo>
                    <a:pt x="21" y="3"/>
                  </a:lnTo>
                  <a:lnTo>
                    <a:pt x="29" y="8"/>
                  </a:lnTo>
                  <a:lnTo>
                    <a:pt x="37" y="15"/>
                  </a:lnTo>
                  <a:lnTo>
                    <a:pt x="42" y="26"/>
                  </a:lnTo>
                  <a:lnTo>
                    <a:pt x="45" y="39"/>
                  </a:lnTo>
                  <a:lnTo>
                    <a:pt x="45" y="38"/>
                  </a:lnTo>
                  <a:lnTo>
                    <a:pt x="45" y="34"/>
                  </a:lnTo>
                  <a:lnTo>
                    <a:pt x="46" y="27"/>
                  </a:lnTo>
                  <a:lnTo>
                    <a:pt x="49" y="20"/>
                  </a:lnTo>
                  <a:lnTo>
                    <a:pt x="54" y="14"/>
                  </a:lnTo>
                  <a:lnTo>
                    <a:pt x="62" y="7"/>
                  </a:lnTo>
                  <a:lnTo>
                    <a:pt x="73" y="3"/>
                  </a:lnTo>
                  <a:lnTo>
                    <a:pt x="89" y="0"/>
                  </a:lnTo>
                  <a:lnTo>
                    <a:pt x="89" y="3"/>
                  </a:lnTo>
                  <a:lnTo>
                    <a:pt x="88" y="10"/>
                  </a:lnTo>
                  <a:lnTo>
                    <a:pt x="87" y="18"/>
                  </a:lnTo>
                  <a:lnTo>
                    <a:pt x="81" y="26"/>
                  </a:lnTo>
                  <a:lnTo>
                    <a:pt x="74" y="34"/>
                  </a:lnTo>
                  <a:lnTo>
                    <a:pt x="64" y="41"/>
                  </a:lnTo>
                  <a:lnTo>
                    <a:pt x="47" y="43"/>
                  </a:lnTo>
                  <a:lnTo>
                    <a:pt x="47" y="132"/>
                  </a:lnTo>
                  <a:lnTo>
                    <a:pt x="42" y="132"/>
                  </a:lnTo>
                  <a:lnTo>
                    <a:pt x="42" y="43"/>
                  </a:lnTo>
                  <a:close/>
                </a:path>
              </a:pathLst>
            </a:custGeom>
            <a:solidFill>
              <a:srgbClr val="D7D7D7"/>
            </a:solidFill>
            <a:ln w="0">
              <a:solidFill>
                <a:srgbClr val="D7D7D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37" name="Freeform 13"/>
            <p:cNvSpPr>
              <a:spLocks/>
            </p:cNvSpPr>
            <p:nvPr/>
          </p:nvSpPr>
          <p:spPr bwMode="gray">
            <a:xfrm>
              <a:off x="2430" y="403"/>
              <a:ext cx="88" cy="186"/>
            </a:xfrm>
            <a:custGeom>
              <a:avLst/>
              <a:gdLst/>
              <a:ahLst/>
              <a:cxnLst>
                <a:cxn ang="0">
                  <a:pos x="43" y="43"/>
                </a:cxn>
                <a:cxn ang="0">
                  <a:pos x="41" y="43"/>
                </a:cxn>
                <a:cxn ang="0">
                  <a:pos x="35" y="43"/>
                </a:cxn>
                <a:cxn ang="0">
                  <a:pos x="27" y="41"/>
                </a:cxn>
                <a:cxn ang="0">
                  <a:pos x="18" y="35"/>
                </a:cxn>
                <a:cxn ang="0">
                  <a:pos x="8" y="28"/>
                </a:cxn>
                <a:cxn ang="0">
                  <a:pos x="3" y="16"/>
                </a:cxn>
                <a:cxn ang="0">
                  <a:pos x="0" y="0"/>
                </a:cxn>
                <a:cxn ang="0">
                  <a:pos x="3" y="0"/>
                </a:cxn>
                <a:cxn ang="0">
                  <a:pos x="8" y="0"/>
                </a:cxn>
                <a:cxn ang="0">
                  <a:pos x="17" y="1"/>
                </a:cxn>
                <a:cxn ang="0">
                  <a:pos x="26" y="6"/>
                </a:cxn>
                <a:cxn ang="0">
                  <a:pos x="35" y="12"/>
                </a:cxn>
                <a:cxn ang="0">
                  <a:pos x="42" y="24"/>
                </a:cxn>
                <a:cxn ang="0">
                  <a:pos x="48" y="41"/>
                </a:cxn>
                <a:cxn ang="0">
                  <a:pos x="48" y="90"/>
                </a:cxn>
                <a:cxn ang="0">
                  <a:pos x="48" y="88"/>
                </a:cxn>
                <a:cxn ang="0">
                  <a:pos x="48" y="82"/>
                </a:cxn>
                <a:cxn ang="0">
                  <a:pos x="50" y="74"/>
                </a:cxn>
                <a:cxn ang="0">
                  <a:pos x="54" y="66"/>
                </a:cxn>
                <a:cxn ang="0">
                  <a:pos x="61" y="58"/>
                </a:cxn>
                <a:cxn ang="0">
                  <a:pos x="72" y="53"/>
                </a:cxn>
                <a:cxn ang="0">
                  <a:pos x="87" y="50"/>
                </a:cxn>
                <a:cxn ang="0">
                  <a:pos x="88" y="51"/>
                </a:cxn>
                <a:cxn ang="0">
                  <a:pos x="88" y="57"/>
                </a:cxn>
                <a:cxn ang="0">
                  <a:pos x="87" y="64"/>
                </a:cxn>
                <a:cxn ang="0">
                  <a:pos x="84" y="72"/>
                </a:cxn>
                <a:cxn ang="0">
                  <a:pos x="80" y="80"/>
                </a:cxn>
                <a:cxn ang="0">
                  <a:pos x="73" y="86"/>
                </a:cxn>
                <a:cxn ang="0">
                  <a:pos x="62" y="92"/>
                </a:cxn>
                <a:cxn ang="0">
                  <a:pos x="48" y="93"/>
                </a:cxn>
                <a:cxn ang="0">
                  <a:pos x="48" y="186"/>
                </a:cxn>
                <a:cxn ang="0">
                  <a:pos x="43" y="186"/>
                </a:cxn>
                <a:cxn ang="0">
                  <a:pos x="43" y="143"/>
                </a:cxn>
                <a:cxn ang="0">
                  <a:pos x="42" y="143"/>
                </a:cxn>
                <a:cxn ang="0">
                  <a:pos x="37" y="142"/>
                </a:cxn>
                <a:cxn ang="0">
                  <a:pos x="29" y="140"/>
                </a:cxn>
                <a:cxn ang="0">
                  <a:pos x="22" y="136"/>
                </a:cxn>
                <a:cxn ang="0">
                  <a:pos x="14" y="130"/>
                </a:cxn>
                <a:cxn ang="0">
                  <a:pos x="8" y="120"/>
                </a:cxn>
                <a:cxn ang="0">
                  <a:pos x="7" y="105"/>
                </a:cxn>
                <a:cxn ang="0">
                  <a:pos x="8" y="105"/>
                </a:cxn>
                <a:cxn ang="0">
                  <a:pos x="12" y="107"/>
                </a:cxn>
                <a:cxn ang="0">
                  <a:pos x="19" y="108"/>
                </a:cxn>
                <a:cxn ang="0">
                  <a:pos x="26" y="111"/>
                </a:cxn>
                <a:cxn ang="0">
                  <a:pos x="34" y="117"/>
                </a:cxn>
                <a:cxn ang="0">
                  <a:pos x="39" y="127"/>
                </a:cxn>
                <a:cxn ang="0">
                  <a:pos x="43" y="140"/>
                </a:cxn>
                <a:cxn ang="0">
                  <a:pos x="43" y="43"/>
                </a:cxn>
              </a:cxnLst>
              <a:rect l="0" t="0" r="r" b="b"/>
              <a:pathLst>
                <a:path w="88" h="186">
                  <a:moveTo>
                    <a:pt x="43" y="43"/>
                  </a:moveTo>
                  <a:lnTo>
                    <a:pt x="41" y="43"/>
                  </a:lnTo>
                  <a:lnTo>
                    <a:pt x="35" y="43"/>
                  </a:lnTo>
                  <a:lnTo>
                    <a:pt x="27" y="41"/>
                  </a:lnTo>
                  <a:lnTo>
                    <a:pt x="18" y="35"/>
                  </a:lnTo>
                  <a:lnTo>
                    <a:pt x="8" y="28"/>
                  </a:lnTo>
                  <a:lnTo>
                    <a:pt x="3" y="16"/>
                  </a:lnTo>
                  <a:lnTo>
                    <a:pt x="0" y="0"/>
                  </a:lnTo>
                  <a:lnTo>
                    <a:pt x="3" y="0"/>
                  </a:lnTo>
                  <a:lnTo>
                    <a:pt x="8" y="0"/>
                  </a:lnTo>
                  <a:lnTo>
                    <a:pt x="17" y="1"/>
                  </a:lnTo>
                  <a:lnTo>
                    <a:pt x="26" y="6"/>
                  </a:lnTo>
                  <a:lnTo>
                    <a:pt x="35" y="12"/>
                  </a:lnTo>
                  <a:lnTo>
                    <a:pt x="42" y="24"/>
                  </a:lnTo>
                  <a:lnTo>
                    <a:pt x="48" y="41"/>
                  </a:lnTo>
                  <a:lnTo>
                    <a:pt x="48" y="90"/>
                  </a:lnTo>
                  <a:lnTo>
                    <a:pt x="48" y="88"/>
                  </a:lnTo>
                  <a:lnTo>
                    <a:pt x="48" y="82"/>
                  </a:lnTo>
                  <a:lnTo>
                    <a:pt x="50" y="74"/>
                  </a:lnTo>
                  <a:lnTo>
                    <a:pt x="54" y="66"/>
                  </a:lnTo>
                  <a:lnTo>
                    <a:pt x="61" y="58"/>
                  </a:lnTo>
                  <a:lnTo>
                    <a:pt x="72" y="53"/>
                  </a:lnTo>
                  <a:lnTo>
                    <a:pt x="87" y="50"/>
                  </a:lnTo>
                  <a:lnTo>
                    <a:pt x="88" y="51"/>
                  </a:lnTo>
                  <a:lnTo>
                    <a:pt x="88" y="57"/>
                  </a:lnTo>
                  <a:lnTo>
                    <a:pt x="87" y="64"/>
                  </a:lnTo>
                  <a:lnTo>
                    <a:pt x="84" y="72"/>
                  </a:lnTo>
                  <a:lnTo>
                    <a:pt x="80" y="80"/>
                  </a:lnTo>
                  <a:lnTo>
                    <a:pt x="73" y="86"/>
                  </a:lnTo>
                  <a:lnTo>
                    <a:pt x="62" y="92"/>
                  </a:lnTo>
                  <a:lnTo>
                    <a:pt x="48" y="93"/>
                  </a:lnTo>
                  <a:lnTo>
                    <a:pt x="48" y="186"/>
                  </a:lnTo>
                  <a:lnTo>
                    <a:pt x="43" y="186"/>
                  </a:lnTo>
                  <a:lnTo>
                    <a:pt x="43" y="143"/>
                  </a:lnTo>
                  <a:lnTo>
                    <a:pt x="42" y="143"/>
                  </a:lnTo>
                  <a:lnTo>
                    <a:pt x="37" y="142"/>
                  </a:lnTo>
                  <a:lnTo>
                    <a:pt x="29" y="140"/>
                  </a:lnTo>
                  <a:lnTo>
                    <a:pt x="22" y="136"/>
                  </a:lnTo>
                  <a:lnTo>
                    <a:pt x="14" y="130"/>
                  </a:lnTo>
                  <a:lnTo>
                    <a:pt x="8" y="120"/>
                  </a:lnTo>
                  <a:lnTo>
                    <a:pt x="7" y="105"/>
                  </a:lnTo>
                  <a:lnTo>
                    <a:pt x="8" y="105"/>
                  </a:lnTo>
                  <a:lnTo>
                    <a:pt x="12" y="107"/>
                  </a:lnTo>
                  <a:lnTo>
                    <a:pt x="19" y="108"/>
                  </a:lnTo>
                  <a:lnTo>
                    <a:pt x="26" y="111"/>
                  </a:lnTo>
                  <a:lnTo>
                    <a:pt x="34" y="117"/>
                  </a:lnTo>
                  <a:lnTo>
                    <a:pt x="39" y="127"/>
                  </a:lnTo>
                  <a:lnTo>
                    <a:pt x="43" y="140"/>
                  </a:lnTo>
                  <a:lnTo>
                    <a:pt x="43" y="43"/>
                  </a:lnTo>
                  <a:close/>
                </a:path>
              </a:pathLst>
            </a:custGeom>
            <a:solidFill>
              <a:srgbClr val="D7D7D7"/>
            </a:solidFill>
            <a:ln w="0">
              <a:solidFill>
                <a:srgbClr val="D7D7D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38" name="Freeform 14"/>
            <p:cNvSpPr>
              <a:spLocks/>
            </p:cNvSpPr>
            <p:nvPr/>
          </p:nvSpPr>
          <p:spPr bwMode="gray">
            <a:xfrm>
              <a:off x="1914" y="233"/>
              <a:ext cx="166" cy="356"/>
            </a:xfrm>
            <a:custGeom>
              <a:avLst/>
              <a:gdLst/>
              <a:ahLst/>
              <a:cxnLst>
                <a:cxn ang="0">
                  <a:pos x="85" y="84"/>
                </a:cxn>
                <a:cxn ang="0">
                  <a:pos x="101" y="81"/>
                </a:cxn>
                <a:cxn ang="0">
                  <a:pos x="124" y="73"/>
                </a:cxn>
                <a:cxn ang="0">
                  <a:pos x="148" y="56"/>
                </a:cxn>
                <a:cxn ang="0">
                  <a:pos x="163" y="23"/>
                </a:cxn>
                <a:cxn ang="0">
                  <a:pos x="163" y="0"/>
                </a:cxn>
                <a:cxn ang="0">
                  <a:pos x="148" y="0"/>
                </a:cxn>
                <a:cxn ang="0">
                  <a:pos x="125" y="6"/>
                </a:cxn>
                <a:cxn ang="0">
                  <a:pos x="101" y="22"/>
                </a:cxn>
                <a:cxn ang="0">
                  <a:pos x="82" y="54"/>
                </a:cxn>
                <a:cxn ang="0">
                  <a:pos x="77" y="173"/>
                </a:cxn>
                <a:cxn ang="0">
                  <a:pos x="77" y="165"/>
                </a:cxn>
                <a:cxn ang="0">
                  <a:pos x="71" y="146"/>
                </a:cxn>
                <a:cxn ang="0">
                  <a:pos x="60" y="123"/>
                </a:cxn>
                <a:cxn ang="0">
                  <a:pos x="38" y="104"/>
                </a:cxn>
                <a:cxn ang="0">
                  <a:pos x="0" y="96"/>
                </a:cxn>
                <a:cxn ang="0">
                  <a:pos x="0" y="103"/>
                </a:cxn>
                <a:cxn ang="0">
                  <a:pos x="0" y="120"/>
                </a:cxn>
                <a:cxn ang="0">
                  <a:pos x="8" y="143"/>
                </a:cxn>
                <a:cxn ang="0">
                  <a:pos x="24" y="163"/>
                </a:cxn>
                <a:cxn ang="0">
                  <a:pos x="55" y="177"/>
                </a:cxn>
                <a:cxn ang="0">
                  <a:pos x="77" y="356"/>
                </a:cxn>
                <a:cxn ang="0">
                  <a:pos x="82" y="274"/>
                </a:cxn>
                <a:cxn ang="0">
                  <a:pos x="91" y="273"/>
                </a:cxn>
                <a:cxn ang="0">
                  <a:pos x="112" y="267"/>
                </a:cxn>
                <a:cxn ang="0">
                  <a:pos x="135" y="252"/>
                </a:cxn>
                <a:cxn ang="0">
                  <a:pos x="151" y="224"/>
                </a:cxn>
                <a:cxn ang="0">
                  <a:pos x="152" y="203"/>
                </a:cxn>
                <a:cxn ang="0">
                  <a:pos x="137" y="204"/>
                </a:cxn>
                <a:cxn ang="0">
                  <a:pos x="117" y="211"/>
                </a:cxn>
                <a:cxn ang="0">
                  <a:pos x="97" y="231"/>
                </a:cxn>
                <a:cxn ang="0">
                  <a:pos x="82" y="267"/>
                </a:cxn>
              </a:cxnLst>
              <a:rect l="0" t="0" r="r" b="b"/>
              <a:pathLst>
                <a:path w="166" h="356">
                  <a:moveTo>
                    <a:pt x="82" y="84"/>
                  </a:moveTo>
                  <a:lnTo>
                    <a:pt x="85" y="84"/>
                  </a:lnTo>
                  <a:lnTo>
                    <a:pt x="91" y="84"/>
                  </a:lnTo>
                  <a:lnTo>
                    <a:pt x="101" y="81"/>
                  </a:lnTo>
                  <a:lnTo>
                    <a:pt x="112" y="78"/>
                  </a:lnTo>
                  <a:lnTo>
                    <a:pt x="124" y="73"/>
                  </a:lnTo>
                  <a:lnTo>
                    <a:pt x="136" y="66"/>
                  </a:lnTo>
                  <a:lnTo>
                    <a:pt x="148" y="56"/>
                  </a:lnTo>
                  <a:lnTo>
                    <a:pt x="156" y="42"/>
                  </a:lnTo>
                  <a:lnTo>
                    <a:pt x="163" y="23"/>
                  </a:lnTo>
                  <a:lnTo>
                    <a:pt x="166" y="2"/>
                  </a:lnTo>
                  <a:lnTo>
                    <a:pt x="163" y="0"/>
                  </a:lnTo>
                  <a:lnTo>
                    <a:pt x="158" y="0"/>
                  </a:lnTo>
                  <a:lnTo>
                    <a:pt x="148" y="0"/>
                  </a:lnTo>
                  <a:lnTo>
                    <a:pt x="137" y="3"/>
                  </a:lnTo>
                  <a:lnTo>
                    <a:pt x="125" y="6"/>
                  </a:lnTo>
                  <a:lnTo>
                    <a:pt x="113" y="12"/>
                  </a:lnTo>
                  <a:lnTo>
                    <a:pt x="101" y="22"/>
                  </a:lnTo>
                  <a:lnTo>
                    <a:pt x="90" y="35"/>
                  </a:lnTo>
                  <a:lnTo>
                    <a:pt x="82" y="54"/>
                  </a:lnTo>
                  <a:lnTo>
                    <a:pt x="77" y="78"/>
                  </a:lnTo>
                  <a:lnTo>
                    <a:pt x="77" y="173"/>
                  </a:lnTo>
                  <a:lnTo>
                    <a:pt x="77" y="170"/>
                  </a:lnTo>
                  <a:lnTo>
                    <a:pt x="77" y="165"/>
                  </a:lnTo>
                  <a:lnTo>
                    <a:pt x="74" y="157"/>
                  </a:lnTo>
                  <a:lnTo>
                    <a:pt x="71" y="146"/>
                  </a:lnTo>
                  <a:lnTo>
                    <a:pt x="67" y="134"/>
                  </a:lnTo>
                  <a:lnTo>
                    <a:pt x="60" y="123"/>
                  </a:lnTo>
                  <a:lnTo>
                    <a:pt x="50" y="112"/>
                  </a:lnTo>
                  <a:lnTo>
                    <a:pt x="38" y="104"/>
                  </a:lnTo>
                  <a:lnTo>
                    <a:pt x="20" y="97"/>
                  </a:lnTo>
                  <a:lnTo>
                    <a:pt x="0" y="96"/>
                  </a:lnTo>
                  <a:lnTo>
                    <a:pt x="0" y="97"/>
                  </a:lnTo>
                  <a:lnTo>
                    <a:pt x="0" y="103"/>
                  </a:lnTo>
                  <a:lnTo>
                    <a:pt x="0" y="111"/>
                  </a:lnTo>
                  <a:lnTo>
                    <a:pt x="0" y="120"/>
                  </a:lnTo>
                  <a:lnTo>
                    <a:pt x="2" y="131"/>
                  </a:lnTo>
                  <a:lnTo>
                    <a:pt x="8" y="143"/>
                  </a:lnTo>
                  <a:lnTo>
                    <a:pt x="15" y="154"/>
                  </a:lnTo>
                  <a:lnTo>
                    <a:pt x="24" y="163"/>
                  </a:lnTo>
                  <a:lnTo>
                    <a:pt x="38" y="171"/>
                  </a:lnTo>
                  <a:lnTo>
                    <a:pt x="55" y="177"/>
                  </a:lnTo>
                  <a:lnTo>
                    <a:pt x="77" y="178"/>
                  </a:lnTo>
                  <a:lnTo>
                    <a:pt x="77" y="356"/>
                  </a:lnTo>
                  <a:lnTo>
                    <a:pt x="82" y="356"/>
                  </a:lnTo>
                  <a:lnTo>
                    <a:pt x="82" y="274"/>
                  </a:lnTo>
                  <a:lnTo>
                    <a:pt x="85" y="273"/>
                  </a:lnTo>
                  <a:lnTo>
                    <a:pt x="91" y="273"/>
                  </a:lnTo>
                  <a:lnTo>
                    <a:pt x="101" y="271"/>
                  </a:lnTo>
                  <a:lnTo>
                    <a:pt x="112" y="267"/>
                  </a:lnTo>
                  <a:lnTo>
                    <a:pt x="124" y="262"/>
                  </a:lnTo>
                  <a:lnTo>
                    <a:pt x="135" y="252"/>
                  </a:lnTo>
                  <a:lnTo>
                    <a:pt x="144" y="240"/>
                  </a:lnTo>
                  <a:lnTo>
                    <a:pt x="151" y="224"/>
                  </a:lnTo>
                  <a:lnTo>
                    <a:pt x="154" y="203"/>
                  </a:lnTo>
                  <a:lnTo>
                    <a:pt x="152" y="203"/>
                  </a:lnTo>
                  <a:lnTo>
                    <a:pt x="145" y="203"/>
                  </a:lnTo>
                  <a:lnTo>
                    <a:pt x="137" y="204"/>
                  </a:lnTo>
                  <a:lnTo>
                    <a:pt x="128" y="207"/>
                  </a:lnTo>
                  <a:lnTo>
                    <a:pt x="117" y="211"/>
                  </a:lnTo>
                  <a:lnTo>
                    <a:pt x="106" y="219"/>
                  </a:lnTo>
                  <a:lnTo>
                    <a:pt x="97" y="231"/>
                  </a:lnTo>
                  <a:lnTo>
                    <a:pt x="89" y="247"/>
                  </a:lnTo>
                  <a:lnTo>
                    <a:pt x="82" y="267"/>
                  </a:lnTo>
                  <a:lnTo>
                    <a:pt x="82" y="84"/>
                  </a:lnTo>
                  <a:close/>
                </a:path>
              </a:pathLst>
            </a:custGeom>
            <a:solidFill>
              <a:srgbClr val="D7D7D7"/>
            </a:solidFill>
            <a:ln w="0">
              <a:solidFill>
                <a:srgbClr val="D7D7D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39" name="Freeform 15"/>
            <p:cNvSpPr>
              <a:spLocks/>
            </p:cNvSpPr>
            <p:nvPr/>
          </p:nvSpPr>
          <p:spPr bwMode="gray">
            <a:xfrm>
              <a:off x="2514" y="379"/>
              <a:ext cx="92" cy="210"/>
            </a:xfrm>
            <a:custGeom>
              <a:avLst/>
              <a:gdLst/>
              <a:ahLst/>
              <a:cxnLst>
                <a:cxn ang="0">
                  <a:pos x="43" y="162"/>
                </a:cxn>
                <a:cxn ang="0">
                  <a:pos x="36" y="160"/>
                </a:cxn>
                <a:cxn ang="0">
                  <a:pos x="23" y="155"/>
                </a:cxn>
                <a:cxn ang="0">
                  <a:pos x="12" y="141"/>
                </a:cxn>
                <a:cxn ang="0">
                  <a:pos x="12" y="129"/>
                </a:cxn>
                <a:cxn ang="0">
                  <a:pos x="23" y="132"/>
                </a:cxn>
                <a:cxn ang="0">
                  <a:pos x="38" y="145"/>
                </a:cxn>
                <a:cxn ang="0">
                  <a:pos x="43" y="108"/>
                </a:cxn>
                <a:cxn ang="0">
                  <a:pos x="35" y="106"/>
                </a:cxn>
                <a:cxn ang="0">
                  <a:pos x="20" y="101"/>
                </a:cxn>
                <a:cxn ang="0">
                  <a:pos x="7" y="83"/>
                </a:cxn>
                <a:cxn ang="0">
                  <a:pos x="7" y="70"/>
                </a:cxn>
                <a:cxn ang="0">
                  <a:pos x="17" y="71"/>
                </a:cxn>
                <a:cxn ang="0">
                  <a:pos x="31" y="81"/>
                </a:cxn>
                <a:cxn ang="0">
                  <a:pos x="43" y="105"/>
                </a:cxn>
                <a:cxn ang="0">
                  <a:pos x="40" y="43"/>
                </a:cxn>
                <a:cxn ang="0">
                  <a:pos x="26" y="39"/>
                </a:cxn>
                <a:cxn ang="0">
                  <a:pos x="8" y="27"/>
                </a:cxn>
                <a:cxn ang="0">
                  <a:pos x="0" y="0"/>
                </a:cxn>
                <a:cxn ang="0">
                  <a:pos x="7" y="0"/>
                </a:cxn>
                <a:cxn ang="0">
                  <a:pos x="23" y="5"/>
                </a:cxn>
                <a:cxn ang="0">
                  <a:pos x="39" y="23"/>
                </a:cxn>
                <a:cxn ang="0">
                  <a:pos x="46" y="38"/>
                </a:cxn>
                <a:cxn ang="0">
                  <a:pos x="51" y="24"/>
                </a:cxn>
                <a:cxn ang="0">
                  <a:pos x="66" y="8"/>
                </a:cxn>
                <a:cxn ang="0">
                  <a:pos x="92" y="0"/>
                </a:cxn>
                <a:cxn ang="0">
                  <a:pos x="90" y="8"/>
                </a:cxn>
                <a:cxn ang="0">
                  <a:pos x="82" y="25"/>
                </a:cxn>
                <a:cxn ang="0">
                  <a:pos x="63" y="40"/>
                </a:cxn>
                <a:cxn ang="0">
                  <a:pos x="49" y="124"/>
                </a:cxn>
                <a:cxn ang="0">
                  <a:pos x="50" y="116"/>
                </a:cxn>
                <a:cxn ang="0">
                  <a:pos x="59" y="100"/>
                </a:cxn>
                <a:cxn ang="0">
                  <a:pos x="81" y="92"/>
                </a:cxn>
                <a:cxn ang="0">
                  <a:pos x="80" y="98"/>
                </a:cxn>
                <a:cxn ang="0">
                  <a:pos x="73" y="114"/>
                </a:cxn>
                <a:cxn ang="0">
                  <a:pos x="59" y="127"/>
                </a:cxn>
                <a:cxn ang="0">
                  <a:pos x="49" y="210"/>
                </a:cxn>
              </a:cxnLst>
              <a:rect l="0" t="0" r="r" b="b"/>
              <a:pathLst>
                <a:path w="92" h="210">
                  <a:moveTo>
                    <a:pt x="43" y="210"/>
                  </a:moveTo>
                  <a:lnTo>
                    <a:pt x="43" y="162"/>
                  </a:lnTo>
                  <a:lnTo>
                    <a:pt x="40" y="162"/>
                  </a:lnTo>
                  <a:lnTo>
                    <a:pt x="36" y="160"/>
                  </a:lnTo>
                  <a:lnTo>
                    <a:pt x="30" y="159"/>
                  </a:lnTo>
                  <a:lnTo>
                    <a:pt x="23" y="155"/>
                  </a:lnTo>
                  <a:lnTo>
                    <a:pt x="16" y="150"/>
                  </a:lnTo>
                  <a:lnTo>
                    <a:pt x="12" y="141"/>
                  </a:lnTo>
                  <a:lnTo>
                    <a:pt x="11" y="129"/>
                  </a:lnTo>
                  <a:lnTo>
                    <a:pt x="12" y="129"/>
                  </a:lnTo>
                  <a:lnTo>
                    <a:pt x="16" y="129"/>
                  </a:lnTo>
                  <a:lnTo>
                    <a:pt x="23" y="132"/>
                  </a:lnTo>
                  <a:lnTo>
                    <a:pt x="31" y="137"/>
                  </a:lnTo>
                  <a:lnTo>
                    <a:pt x="38" y="145"/>
                  </a:lnTo>
                  <a:lnTo>
                    <a:pt x="43" y="159"/>
                  </a:lnTo>
                  <a:lnTo>
                    <a:pt x="43" y="108"/>
                  </a:lnTo>
                  <a:lnTo>
                    <a:pt x="40" y="108"/>
                  </a:lnTo>
                  <a:lnTo>
                    <a:pt x="35" y="106"/>
                  </a:lnTo>
                  <a:lnTo>
                    <a:pt x="28" y="105"/>
                  </a:lnTo>
                  <a:lnTo>
                    <a:pt x="20" y="101"/>
                  </a:lnTo>
                  <a:lnTo>
                    <a:pt x="12" y="94"/>
                  </a:lnTo>
                  <a:lnTo>
                    <a:pt x="7" y="83"/>
                  </a:lnTo>
                  <a:lnTo>
                    <a:pt x="5" y="70"/>
                  </a:lnTo>
                  <a:lnTo>
                    <a:pt x="7" y="70"/>
                  </a:lnTo>
                  <a:lnTo>
                    <a:pt x="11" y="70"/>
                  </a:lnTo>
                  <a:lnTo>
                    <a:pt x="17" y="71"/>
                  </a:lnTo>
                  <a:lnTo>
                    <a:pt x="24" y="74"/>
                  </a:lnTo>
                  <a:lnTo>
                    <a:pt x="31" y="81"/>
                  </a:lnTo>
                  <a:lnTo>
                    <a:pt x="38" y="90"/>
                  </a:lnTo>
                  <a:lnTo>
                    <a:pt x="43" y="105"/>
                  </a:lnTo>
                  <a:lnTo>
                    <a:pt x="43" y="43"/>
                  </a:lnTo>
                  <a:lnTo>
                    <a:pt x="40" y="43"/>
                  </a:lnTo>
                  <a:lnTo>
                    <a:pt x="34" y="42"/>
                  </a:lnTo>
                  <a:lnTo>
                    <a:pt x="26" y="39"/>
                  </a:lnTo>
                  <a:lnTo>
                    <a:pt x="16" y="35"/>
                  </a:lnTo>
                  <a:lnTo>
                    <a:pt x="8" y="27"/>
                  </a:lnTo>
                  <a:lnTo>
                    <a:pt x="1" y="16"/>
                  </a:lnTo>
                  <a:lnTo>
                    <a:pt x="0" y="0"/>
                  </a:lnTo>
                  <a:lnTo>
                    <a:pt x="1" y="0"/>
                  </a:lnTo>
                  <a:lnTo>
                    <a:pt x="7" y="0"/>
                  </a:lnTo>
                  <a:lnTo>
                    <a:pt x="13" y="1"/>
                  </a:lnTo>
                  <a:lnTo>
                    <a:pt x="23" y="5"/>
                  </a:lnTo>
                  <a:lnTo>
                    <a:pt x="31" y="12"/>
                  </a:lnTo>
                  <a:lnTo>
                    <a:pt x="39" y="23"/>
                  </a:lnTo>
                  <a:lnTo>
                    <a:pt x="46" y="40"/>
                  </a:lnTo>
                  <a:lnTo>
                    <a:pt x="46" y="38"/>
                  </a:lnTo>
                  <a:lnTo>
                    <a:pt x="49" y="32"/>
                  </a:lnTo>
                  <a:lnTo>
                    <a:pt x="51" y="24"/>
                  </a:lnTo>
                  <a:lnTo>
                    <a:pt x="58" y="15"/>
                  </a:lnTo>
                  <a:lnTo>
                    <a:pt x="66" y="8"/>
                  </a:lnTo>
                  <a:lnTo>
                    <a:pt x="77" y="1"/>
                  </a:lnTo>
                  <a:lnTo>
                    <a:pt x="92" y="0"/>
                  </a:lnTo>
                  <a:lnTo>
                    <a:pt x="92" y="1"/>
                  </a:lnTo>
                  <a:lnTo>
                    <a:pt x="90" y="8"/>
                  </a:lnTo>
                  <a:lnTo>
                    <a:pt x="88" y="16"/>
                  </a:lnTo>
                  <a:lnTo>
                    <a:pt x="82" y="25"/>
                  </a:lnTo>
                  <a:lnTo>
                    <a:pt x="74" y="34"/>
                  </a:lnTo>
                  <a:lnTo>
                    <a:pt x="63" y="40"/>
                  </a:lnTo>
                  <a:lnTo>
                    <a:pt x="49" y="43"/>
                  </a:lnTo>
                  <a:lnTo>
                    <a:pt x="49" y="124"/>
                  </a:lnTo>
                  <a:lnTo>
                    <a:pt x="49" y="121"/>
                  </a:lnTo>
                  <a:lnTo>
                    <a:pt x="50" y="116"/>
                  </a:lnTo>
                  <a:lnTo>
                    <a:pt x="53" y="108"/>
                  </a:lnTo>
                  <a:lnTo>
                    <a:pt x="59" y="100"/>
                  </a:lnTo>
                  <a:lnTo>
                    <a:pt x="67" y="94"/>
                  </a:lnTo>
                  <a:lnTo>
                    <a:pt x="81" y="92"/>
                  </a:lnTo>
                  <a:lnTo>
                    <a:pt x="81" y="93"/>
                  </a:lnTo>
                  <a:lnTo>
                    <a:pt x="80" y="98"/>
                  </a:lnTo>
                  <a:lnTo>
                    <a:pt x="77" y="106"/>
                  </a:lnTo>
                  <a:lnTo>
                    <a:pt x="73" y="114"/>
                  </a:lnTo>
                  <a:lnTo>
                    <a:pt x="67" y="121"/>
                  </a:lnTo>
                  <a:lnTo>
                    <a:pt x="59" y="127"/>
                  </a:lnTo>
                  <a:lnTo>
                    <a:pt x="49" y="129"/>
                  </a:lnTo>
                  <a:lnTo>
                    <a:pt x="49" y="210"/>
                  </a:lnTo>
                  <a:lnTo>
                    <a:pt x="43" y="210"/>
                  </a:lnTo>
                  <a:close/>
                </a:path>
              </a:pathLst>
            </a:custGeom>
            <a:solidFill>
              <a:srgbClr val="D7D7D7"/>
            </a:solidFill>
            <a:ln w="0">
              <a:solidFill>
                <a:srgbClr val="D7D7D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40" name="Freeform 16"/>
            <p:cNvSpPr>
              <a:spLocks/>
            </p:cNvSpPr>
            <p:nvPr/>
          </p:nvSpPr>
          <p:spPr bwMode="gray">
            <a:xfrm>
              <a:off x="1566" y="297"/>
              <a:ext cx="128" cy="292"/>
            </a:xfrm>
            <a:custGeom>
              <a:avLst/>
              <a:gdLst/>
              <a:ahLst/>
              <a:cxnLst>
                <a:cxn ang="0">
                  <a:pos x="61" y="225"/>
                </a:cxn>
                <a:cxn ang="0">
                  <a:pos x="54" y="225"/>
                </a:cxn>
                <a:cxn ang="0">
                  <a:pos x="38" y="219"/>
                </a:cxn>
                <a:cxn ang="0">
                  <a:pos x="23" y="206"/>
                </a:cxn>
                <a:cxn ang="0">
                  <a:pos x="15" y="180"/>
                </a:cxn>
                <a:cxn ang="0">
                  <a:pos x="23" y="180"/>
                </a:cxn>
                <a:cxn ang="0">
                  <a:pos x="38" y="186"/>
                </a:cxn>
                <a:cxn ang="0">
                  <a:pos x="54" y="205"/>
                </a:cxn>
                <a:cxn ang="0">
                  <a:pos x="61" y="151"/>
                </a:cxn>
                <a:cxn ang="0">
                  <a:pos x="52" y="149"/>
                </a:cxn>
                <a:cxn ang="0">
                  <a:pos x="34" y="144"/>
                </a:cxn>
                <a:cxn ang="0">
                  <a:pos x="16" y="128"/>
                </a:cxn>
                <a:cxn ang="0">
                  <a:pos x="8" y="98"/>
                </a:cxn>
                <a:cxn ang="0">
                  <a:pos x="15" y="97"/>
                </a:cxn>
                <a:cxn ang="0">
                  <a:pos x="29" y="101"/>
                </a:cxn>
                <a:cxn ang="0">
                  <a:pos x="47" y="116"/>
                </a:cxn>
                <a:cxn ang="0">
                  <a:pos x="61" y="147"/>
                </a:cxn>
                <a:cxn ang="0">
                  <a:pos x="58" y="60"/>
                </a:cxn>
                <a:cxn ang="0">
                  <a:pos x="44" y="58"/>
                </a:cxn>
                <a:cxn ang="0">
                  <a:pos x="25" y="50"/>
                </a:cxn>
                <a:cxn ang="0">
                  <a:pos x="8" y="32"/>
                </a:cxn>
                <a:cxn ang="0">
                  <a:pos x="0" y="0"/>
                </a:cxn>
                <a:cxn ang="0">
                  <a:pos x="8" y="0"/>
                </a:cxn>
                <a:cxn ang="0">
                  <a:pos x="27" y="5"/>
                </a:cxn>
                <a:cxn ang="0">
                  <a:pos x="48" y="21"/>
                </a:cxn>
                <a:cxn ang="0">
                  <a:pos x="65" y="56"/>
                </a:cxn>
                <a:cxn ang="0">
                  <a:pos x="66" y="48"/>
                </a:cxn>
                <a:cxn ang="0">
                  <a:pos x="77" y="28"/>
                </a:cxn>
                <a:cxn ang="0">
                  <a:pos x="96" y="9"/>
                </a:cxn>
                <a:cxn ang="0">
                  <a:pos x="128" y="0"/>
                </a:cxn>
                <a:cxn ang="0">
                  <a:pos x="127" y="9"/>
                </a:cxn>
                <a:cxn ang="0">
                  <a:pos x="119" y="31"/>
                </a:cxn>
                <a:cxn ang="0">
                  <a:pos x="101" y="51"/>
                </a:cxn>
                <a:cxn ang="0">
                  <a:pos x="67" y="60"/>
                </a:cxn>
                <a:cxn ang="0">
                  <a:pos x="69" y="170"/>
                </a:cxn>
                <a:cxn ang="0">
                  <a:pos x="73" y="155"/>
                </a:cxn>
                <a:cxn ang="0">
                  <a:pos x="86" y="136"/>
                </a:cxn>
                <a:cxn ang="0">
                  <a:pos x="113" y="128"/>
                </a:cxn>
                <a:cxn ang="0">
                  <a:pos x="112" y="136"/>
                </a:cxn>
                <a:cxn ang="0">
                  <a:pos x="105" y="153"/>
                </a:cxn>
                <a:cxn ang="0">
                  <a:pos x="92" y="172"/>
                </a:cxn>
                <a:cxn ang="0">
                  <a:pos x="67" y="180"/>
                </a:cxn>
                <a:cxn ang="0">
                  <a:pos x="61" y="292"/>
                </a:cxn>
              </a:cxnLst>
              <a:rect l="0" t="0" r="r" b="b"/>
              <a:pathLst>
                <a:path w="128" h="292">
                  <a:moveTo>
                    <a:pt x="61" y="292"/>
                  </a:moveTo>
                  <a:lnTo>
                    <a:pt x="61" y="225"/>
                  </a:lnTo>
                  <a:lnTo>
                    <a:pt x="58" y="225"/>
                  </a:lnTo>
                  <a:lnTo>
                    <a:pt x="54" y="225"/>
                  </a:lnTo>
                  <a:lnTo>
                    <a:pt x="46" y="222"/>
                  </a:lnTo>
                  <a:lnTo>
                    <a:pt x="38" y="219"/>
                  </a:lnTo>
                  <a:lnTo>
                    <a:pt x="29" y="214"/>
                  </a:lnTo>
                  <a:lnTo>
                    <a:pt x="23" y="206"/>
                  </a:lnTo>
                  <a:lnTo>
                    <a:pt x="17" y="195"/>
                  </a:lnTo>
                  <a:lnTo>
                    <a:pt x="15" y="180"/>
                  </a:lnTo>
                  <a:lnTo>
                    <a:pt x="17" y="180"/>
                  </a:lnTo>
                  <a:lnTo>
                    <a:pt x="23" y="180"/>
                  </a:lnTo>
                  <a:lnTo>
                    <a:pt x="29" y="182"/>
                  </a:lnTo>
                  <a:lnTo>
                    <a:pt x="38" y="186"/>
                  </a:lnTo>
                  <a:lnTo>
                    <a:pt x="47" y="194"/>
                  </a:lnTo>
                  <a:lnTo>
                    <a:pt x="54" y="205"/>
                  </a:lnTo>
                  <a:lnTo>
                    <a:pt x="61" y="221"/>
                  </a:lnTo>
                  <a:lnTo>
                    <a:pt x="61" y="151"/>
                  </a:lnTo>
                  <a:lnTo>
                    <a:pt x="58" y="149"/>
                  </a:lnTo>
                  <a:lnTo>
                    <a:pt x="52" y="149"/>
                  </a:lnTo>
                  <a:lnTo>
                    <a:pt x="44" y="147"/>
                  </a:lnTo>
                  <a:lnTo>
                    <a:pt x="34" y="144"/>
                  </a:lnTo>
                  <a:lnTo>
                    <a:pt x="24" y="137"/>
                  </a:lnTo>
                  <a:lnTo>
                    <a:pt x="16" y="128"/>
                  </a:lnTo>
                  <a:lnTo>
                    <a:pt x="11" y="114"/>
                  </a:lnTo>
                  <a:lnTo>
                    <a:pt x="8" y="98"/>
                  </a:lnTo>
                  <a:lnTo>
                    <a:pt x="9" y="97"/>
                  </a:lnTo>
                  <a:lnTo>
                    <a:pt x="15" y="97"/>
                  </a:lnTo>
                  <a:lnTo>
                    <a:pt x="21" y="98"/>
                  </a:lnTo>
                  <a:lnTo>
                    <a:pt x="29" y="101"/>
                  </a:lnTo>
                  <a:lnTo>
                    <a:pt x="39" y="106"/>
                  </a:lnTo>
                  <a:lnTo>
                    <a:pt x="47" y="116"/>
                  </a:lnTo>
                  <a:lnTo>
                    <a:pt x="55" y="128"/>
                  </a:lnTo>
                  <a:lnTo>
                    <a:pt x="61" y="147"/>
                  </a:lnTo>
                  <a:lnTo>
                    <a:pt x="61" y="60"/>
                  </a:lnTo>
                  <a:lnTo>
                    <a:pt x="58" y="60"/>
                  </a:lnTo>
                  <a:lnTo>
                    <a:pt x="52" y="59"/>
                  </a:lnTo>
                  <a:lnTo>
                    <a:pt x="44" y="58"/>
                  </a:lnTo>
                  <a:lnTo>
                    <a:pt x="35" y="55"/>
                  </a:lnTo>
                  <a:lnTo>
                    <a:pt x="25" y="50"/>
                  </a:lnTo>
                  <a:lnTo>
                    <a:pt x="16" y="43"/>
                  </a:lnTo>
                  <a:lnTo>
                    <a:pt x="8" y="32"/>
                  </a:lnTo>
                  <a:lnTo>
                    <a:pt x="3" y="19"/>
                  </a:lnTo>
                  <a:lnTo>
                    <a:pt x="0" y="0"/>
                  </a:lnTo>
                  <a:lnTo>
                    <a:pt x="3" y="0"/>
                  </a:lnTo>
                  <a:lnTo>
                    <a:pt x="8" y="0"/>
                  </a:lnTo>
                  <a:lnTo>
                    <a:pt x="16" y="1"/>
                  </a:lnTo>
                  <a:lnTo>
                    <a:pt x="27" y="5"/>
                  </a:lnTo>
                  <a:lnTo>
                    <a:pt x="38" y="10"/>
                  </a:lnTo>
                  <a:lnTo>
                    <a:pt x="48" y="21"/>
                  </a:lnTo>
                  <a:lnTo>
                    <a:pt x="56" y="36"/>
                  </a:lnTo>
                  <a:lnTo>
                    <a:pt x="65" y="56"/>
                  </a:lnTo>
                  <a:lnTo>
                    <a:pt x="65" y="54"/>
                  </a:lnTo>
                  <a:lnTo>
                    <a:pt x="66" y="48"/>
                  </a:lnTo>
                  <a:lnTo>
                    <a:pt x="70" y="39"/>
                  </a:lnTo>
                  <a:lnTo>
                    <a:pt x="77" y="28"/>
                  </a:lnTo>
                  <a:lnTo>
                    <a:pt x="85" y="19"/>
                  </a:lnTo>
                  <a:lnTo>
                    <a:pt x="96" y="9"/>
                  </a:lnTo>
                  <a:lnTo>
                    <a:pt x="110" y="2"/>
                  </a:lnTo>
                  <a:lnTo>
                    <a:pt x="128" y="0"/>
                  </a:lnTo>
                  <a:lnTo>
                    <a:pt x="128" y="2"/>
                  </a:lnTo>
                  <a:lnTo>
                    <a:pt x="127" y="9"/>
                  </a:lnTo>
                  <a:lnTo>
                    <a:pt x="124" y="19"/>
                  </a:lnTo>
                  <a:lnTo>
                    <a:pt x="119" y="31"/>
                  </a:lnTo>
                  <a:lnTo>
                    <a:pt x="112" y="41"/>
                  </a:lnTo>
                  <a:lnTo>
                    <a:pt x="101" y="51"/>
                  </a:lnTo>
                  <a:lnTo>
                    <a:pt x="86" y="58"/>
                  </a:lnTo>
                  <a:lnTo>
                    <a:pt x="67" y="60"/>
                  </a:lnTo>
                  <a:lnTo>
                    <a:pt x="67" y="172"/>
                  </a:lnTo>
                  <a:lnTo>
                    <a:pt x="69" y="170"/>
                  </a:lnTo>
                  <a:lnTo>
                    <a:pt x="70" y="164"/>
                  </a:lnTo>
                  <a:lnTo>
                    <a:pt x="73" y="155"/>
                  </a:lnTo>
                  <a:lnTo>
                    <a:pt x="78" y="145"/>
                  </a:lnTo>
                  <a:lnTo>
                    <a:pt x="86" y="136"/>
                  </a:lnTo>
                  <a:lnTo>
                    <a:pt x="97" y="130"/>
                  </a:lnTo>
                  <a:lnTo>
                    <a:pt x="113" y="128"/>
                  </a:lnTo>
                  <a:lnTo>
                    <a:pt x="113" y="130"/>
                  </a:lnTo>
                  <a:lnTo>
                    <a:pt x="112" y="136"/>
                  </a:lnTo>
                  <a:lnTo>
                    <a:pt x="109" y="144"/>
                  </a:lnTo>
                  <a:lnTo>
                    <a:pt x="105" y="153"/>
                  </a:lnTo>
                  <a:lnTo>
                    <a:pt x="100" y="163"/>
                  </a:lnTo>
                  <a:lnTo>
                    <a:pt x="92" y="172"/>
                  </a:lnTo>
                  <a:lnTo>
                    <a:pt x="82" y="178"/>
                  </a:lnTo>
                  <a:lnTo>
                    <a:pt x="67" y="180"/>
                  </a:lnTo>
                  <a:lnTo>
                    <a:pt x="67" y="292"/>
                  </a:lnTo>
                  <a:lnTo>
                    <a:pt x="61" y="292"/>
                  </a:lnTo>
                  <a:close/>
                </a:path>
              </a:pathLst>
            </a:custGeom>
            <a:solidFill>
              <a:srgbClr val="D7D7D7"/>
            </a:solidFill>
            <a:ln w="0">
              <a:solidFill>
                <a:srgbClr val="D7D7D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41" name="Freeform 17"/>
            <p:cNvSpPr>
              <a:spLocks/>
            </p:cNvSpPr>
            <p:nvPr/>
          </p:nvSpPr>
          <p:spPr bwMode="gray">
            <a:xfrm>
              <a:off x="2596" y="332"/>
              <a:ext cx="68" cy="257"/>
            </a:xfrm>
            <a:custGeom>
              <a:avLst/>
              <a:gdLst/>
              <a:ahLst/>
              <a:cxnLst>
                <a:cxn ang="0">
                  <a:pos x="31" y="164"/>
                </a:cxn>
                <a:cxn ang="0">
                  <a:pos x="23" y="163"/>
                </a:cxn>
                <a:cxn ang="0">
                  <a:pos x="8" y="155"/>
                </a:cxn>
                <a:cxn ang="0">
                  <a:pos x="0" y="132"/>
                </a:cxn>
                <a:cxn ang="0">
                  <a:pos x="7" y="132"/>
                </a:cxn>
                <a:cxn ang="0">
                  <a:pos x="22" y="139"/>
                </a:cxn>
                <a:cxn ang="0">
                  <a:pos x="31" y="160"/>
                </a:cxn>
                <a:cxn ang="0">
                  <a:pos x="29" y="101"/>
                </a:cxn>
                <a:cxn ang="0">
                  <a:pos x="16" y="97"/>
                </a:cxn>
                <a:cxn ang="0">
                  <a:pos x="3" y="83"/>
                </a:cxn>
                <a:cxn ang="0">
                  <a:pos x="3" y="70"/>
                </a:cxn>
                <a:cxn ang="0">
                  <a:pos x="15" y="74"/>
                </a:cxn>
                <a:cxn ang="0">
                  <a:pos x="27" y="86"/>
                </a:cxn>
                <a:cxn ang="0">
                  <a:pos x="31" y="31"/>
                </a:cxn>
                <a:cxn ang="0">
                  <a:pos x="33" y="23"/>
                </a:cxn>
                <a:cxn ang="0">
                  <a:pos x="41" y="8"/>
                </a:cxn>
                <a:cxn ang="0">
                  <a:pos x="62" y="0"/>
                </a:cxn>
                <a:cxn ang="0">
                  <a:pos x="61" y="8"/>
                </a:cxn>
                <a:cxn ang="0">
                  <a:pos x="53" y="23"/>
                </a:cxn>
                <a:cxn ang="0">
                  <a:pos x="35" y="31"/>
                </a:cxn>
                <a:cxn ang="0">
                  <a:pos x="35" y="75"/>
                </a:cxn>
                <a:cxn ang="0">
                  <a:pos x="39" y="62"/>
                </a:cxn>
                <a:cxn ang="0">
                  <a:pos x="54" y="48"/>
                </a:cxn>
                <a:cxn ang="0">
                  <a:pos x="68" y="48"/>
                </a:cxn>
                <a:cxn ang="0">
                  <a:pos x="66" y="59"/>
                </a:cxn>
                <a:cxn ang="0">
                  <a:pos x="58" y="72"/>
                </a:cxn>
                <a:cxn ang="0">
                  <a:pos x="35" y="82"/>
                </a:cxn>
                <a:cxn ang="0">
                  <a:pos x="35" y="143"/>
                </a:cxn>
                <a:cxn ang="0">
                  <a:pos x="38" y="132"/>
                </a:cxn>
                <a:cxn ang="0">
                  <a:pos x="49" y="122"/>
                </a:cxn>
                <a:cxn ang="0">
                  <a:pos x="60" y="122"/>
                </a:cxn>
                <a:cxn ang="0">
                  <a:pos x="58" y="133"/>
                </a:cxn>
                <a:cxn ang="0">
                  <a:pos x="47" y="144"/>
                </a:cxn>
                <a:cxn ang="0">
                  <a:pos x="35" y="257"/>
                </a:cxn>
              </a:cxnLst>
              <a:rect l="0" t="0" r="r" b="b"/>
              <a:pathLst>
                <a:path w="68" h="257">
                  <a:moveTo>
                    <a:pt x="31" y="257"/>
                  </a:moveTo>
                  <a:lnTo>
                    <a:pt x="31" y="164"/>
                  </a:lnTo>
                  <a:lnTo>
                    <a:pt x="29" y="163"/>
                  </a:lnTo>
                  <a:lnTo>
                    <a:pt x="23" y="163"/>
                  </a:lnTo>
                  <a:lnTo>
                    <a:pt x="16" y="160"/>
                  </a:lnTo>
                  <a:lnTo>
                    <a:pt x="8" y="155"/>
                  </a:lnTo>
                  <a:lnTo>
                    <a:pt x="3" y="145"/>
                  </a:lnTo>
                  <a:lnTo>
                    <a:pt x="0" y="132"/>
                  </a:lnTo>
                  <a:lnTo>
                    <a:pt x="3" y="132"/>
                  </a:lnTo>
                  <a:lnTo>
                    <a:pt x="7" y="132"/>
                  </a:lnTo>
                  <a:lnTo>
                    <a:pt x="15" y="135"/>
                  </a:lnTo>
                  <a:lnTo>
                    <a:pt x="22" y="139"/>
                  </a:lnTo>
                  <a:lnTo>
                    <a:pt x="27" y="147"/>
                  </a:lnTo>
                  <a:lnTo>
                    <a:pt x="31" y="160"/>
                  </a:lnTo>
                  <a:lnTo>
                    <a:pt x="31" y="101"/>
                  </a:lnTo>
                  <a:lnTo>
                    <a:pt x="29" y="101"/>
                  </a:lnTo>
                  <a:lnTo>
                    <a:pt x="23" y="99"/>
                  </a:lnTo>
                  <a:lnTo>
                    <a:pt x="16" y="97"/>
                  </a:lnTo>
                  <a:lnTo>
                    <a:pt x="8" y="91"/>
                  </a:lnTo>
                  <a:lnTo>
                    <a:pt x="3" y="83"/>
                  </a:lnTo>
                  <a:lnTo>
                    <a:pt x="0" y="70"/>
                  </a:lnTo>
                  <a:lnTo>
                    <a:pt x="3" y="70"/>
                  </a:lnTo>
                  <a:lnTo>
                    <a:pt x="7" y="71"/>
                  </a:lnTo>
                  <a:lnTo>
                    <a:pt x="15" y="74"/>
                  </a:lnTo>
                  <a:lnTo>
                    <a:pt x="22" y="78"/>
                  </a:lnTo>
                  <a:lnTo>
                    <a:pt x="27" y="86"/>
                  </a:lnTo>
                  <a:lnTo>
                    <a:pt x="31" y="97"/>
                  </a:lnTo>
                  <a:lnTo>
                    <a:pt x="31" y="31"/>
                  </a:lnTo>
                  <a:lnTo>
                    <a:pt x="31" y="28"/>
                  </a:lnTo>
                  <a:lnTo>
                    <a:pt x="33" y="23"/>
                  </a:lnTo>
                  <a:lnTo>
                    <a:pt x="35" y="15"/>
                  </a:lnTo>
                  <a:lnTo>
                    <a:pt x="41" y="8"/>
                  </a:lnTo>
                  <a:lnTo>
                    <a:pt x="50" y="2"/>
                  </a:lnTo>
                  <a:lnTo>
                    <a:pt x="62" y="0"/>
                  </a:lnTo>
                  <a:lnTo>
                    <a:pt x="62" y="2"/>
                  </a:lnTo>
                  <a:lnTo>
                    <a:pt x="61" y="8"/>
                  </a:lnTo>
                  <a:lnTo>
                    <a:pt x="58" y="15"/>
                  </a:lnTo>
                  <a:lnTo>
                    <a:pt x="53" y="23"/>
                  </a:lnTo>
                  <a:lnTo>
                    <a:pt x="46" y="28"/>
                  </a:lnTo>
                  <a:lnTo>
                    <a:pt x="35" y="31"/>
                  </a:lnTo>
                  <a:lnTo>
                    <a:pt x="35" y="78"/>
                  </a:lnTo>
                  <a:lnTo>
                    <a:pt x="35" y="75"/>
                  </a:lnTo>
                  <a:lnTo>
                    <a:pt x="37" y="70"/>
                  </a:lnTo>
                  <a:lnTo>
                    <a:pt x="39" y="62"/>
                  </a:lnTo>
                  <a:lnTo>
                    <a:pt x="45" y="55"/>
                  </a:lnTo>
                  <a:lnTo>
                    <a:pt x="54" y="48"/>
                  </a:lnTo>
                  <a:lnTo>
                    <a:pt x="66" y="47"/>
                  </a:lnTo>
                  <a:lnTo>
                    <a:pt x="68" y="48"/>
                  </a:lnTo>
                  <a:lnTo>
                    <a:pt x="68" y="52"/>
                  </a:lnTo>
                  <a:lnTo>
                    <a:pt x="66" y="59"/>
                  </a:lnTo>
                  <a:lnTo>
                    <a:pt x="64" y="66"/>
                  </a:lnTo>
                  <a:lnTo>
                    <a:pt x="58" y="72"/>
                  </a:lnTo>
                  <a:lnTo>
                    <a:pt x="50" y="78"/>
                  </a:lnTo>
                  <a:lnTo>
                    <a:pt x="35" y="82"/>
                  </a:lnTo>
                  <a:lnTo>
                    <a:pt x="35" y="144"/>
                  </a:lnTo>
                  <a:lnTo>
                    <a:pt x="35" y="143"/>
                  </a:lnTo>
                  <a:lnTo>
                    <a:pt x="37" y="139"/>
                  </a:lnTo>
                  <a:lnTo>
                    <a:pt x="38" y="132"/>
                  </a:lnTo>
                  <a:lnTo>
                    <a:pt x="42" y="126"/>
                  </a:lnTo>
                  <a:lnTo>
                    <a:pt x="49" y="122"/>
                  </a:lnTo>
                  <a:lnTo>
                    <a:pt x="58" y="121"/>
                  </a:lnTo>
                  <a:lnTo>
                    <a:pt x="60" y="122"/>
                  </a:lnTo>
                  <a:lnTo>
                    <a:pt x="60" y="126"/>
                  </a:lnTo>
                  <a:lnTo>
                    <a:pt x="58" y="133"/>
                  </a:lnTo>
                  <a:lnTo>
                    <a:pt x="56" y="139"/>
                  </a:lnTo>
                  <a:lnTo>
                    <a:pt x="47" y="144"/>
                  </a:lnTo>
                  <a:lnTo>
                    <a:pt x="35" y="148"/>
                  </a:lnTo>
                  <a:lnTo>
                    <a:pt x="35" y="257"/>
                  </a:lnTo>
                  <a:lnTo>
                    <a:pt x="31" y="257"/>
                  </a:lnTo>
                  <a:close/>
                </a:path>
              </a:pathLst>
            </a:custGeom>
            <a:solidFill>
              <a:srgbClr val="D7D7D7"/>
            </a:solidFill>
            <a:ln w="0">
              <a:solidFill>
                <a:srgbClr val="D7D7D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42" name="Freeform 18"/>
            <p:cNvSpPr>
              <a:spLocks/>
            </p:cNvSpPr>
            <p:nvPr/>
          </p:nvSpPr>
          <p:spPr bwMode="gray">
            <a:xfrm>
              <a:off x="1672" y="164"/>
              <a:ext cx="111" cy="425"/>
            </a:xfrm>
            <a:custGeom>
              <a:avLst/>
              <a:gdLst/>
              <a:ahLst/>
              <a:cxnLst>
                <a:cxn ang="0">
                  <a:pos x="52" y="272"/>
                </a:cxn>
                <a:cxn ang="0">
                  <a:pos x="44" y="270"/>
                </a:cxn>
                <a:cxn ang="0">
                  <a:pos x="26" y="265"/>
                </a:cxn>
                <a:cxn ang="0">
                  <a:pos x="8" y="249"/>
                </a:cxn>
                <a:cxn ang="0">
                  <a:pos x="0" y="219"/>
                </a:cxn>
                <a:cxn ang="0">
                  <a:pos x="8" y="219"/>
                </a:cxn>
                <a:cxn ang="0">
                  <a:pos x="25" y="223"/>
                </a:cxn>
                <a:cxn ang="0">
                  <a:pos x="41" y="235"/>
                </a:cxn>
                <a:cxn ang="0">
                  <a:pos x="52" y="265"/>
                </a:cxn>
                <a:cxn ang="0">
                  <a:pos x="50" y="168"/>
                </a:cxn>
                <a:cxn ang="0">
                  <a:pos x="35" y="165"/>
                </a:cxn>
                <a:cxn ang="0">
                  <a:pos x="17" y="156"/>
                </a:cxn>
                <a:cxn ang="0">
                  <a:pos x="3" y="134"/>
                </a:cxn>
                <a:cxn ang="0">
                  <a:pos x="3" y="116"/>
                </a:cxn>
                <a:cxn ang="0">
                  <a:pos x="19" y="120"/>
                </a:cxn>
                <a:cxn ang="0">
                  <a:pos x="39" y="133"/>
                </a:cxn>
                <a:cxn ang="0">
                  <a:pos x="52" y="161"/>
                </a:cxn>
                <a:cxn ang="0">
                  <a:pos x="53" y="50"/>
                </a:cxn>
                <a:cxn ang="0">
                  <a:pos x="54" y="36"/>
                </a:cxn>
                <a:cxn ang="0">
                  <a:pos x="65" y="17"/>
                </a:cxn>
                <a:cxn ang="0">
                  <a:pos x="87" y="3"/>
                </a:cxn>
                <a:cxn ang="0">
                  <a:pos x="103" y="3"/>
                </a:cxn>
                <a:cxn ang="0">
                  <a:pos x="99" y="21"/>
                </a:cxn>
                <a:cxn ang="0">
                  <a:pos x="84" y="42"/>
                </a:cxn>
                <a:cxn ang="0">
                  <a:pos x="58" y="52"/>
                </a:cxn>
                <a:cxn ang="0">
                  <a:pos x="58" y="127"/>
                </a:cxn>
                <a:cxn ang="0">
                  <a:pos x="61" y="112"/>
                </a:cxn>
                <a:cxn ang="0">
                  <a:pos x="72" y="94"/>
                </a:cxn>
                <a:cxn ang="0">
                  <a:pos x="93" y="80"/>
                </a:cxn>
                <a:cxn ang="0">
                  <a:pos x="111" y="80"/>
                </a:cxn>
                <a:cxn ang="0">
                  <a:pos x="111" y="91"/>
                </a:cxn>
                <a:cxn ang="0">
                  <a:pos x="107" y="108"/>
                </a:cxn>
                <a:cxn ang="0">
                  <a:pos x="91" y="126"/>
                </a:cxn>
                <a:cxn ang="0">
                  <a:pos x="58" y="135"/>
                </a:cxn>
                <a:cxn ang="0">
                  <a:pos x="58" y="236"/>
                </a:cxn>
                <a:cxn ang="0">
                  <a:pos x="61" y="223"/>
                </a:cxn>
                <a:cxn ang="0">
                  <a:pos x="73" y="208"/>
                </a:cxn>
                <a:cxn ang="0">
                  <a:pos x="97" y="200"/>
                </a:cxn>
                <a:cxn ang="0">
                  <a:pos x="99" y="207"/>
                </a:cxn>
                <a:cxn ang="0">
                  <a:pos x="97" y="220"/>
                </a:cxn>
                <a:cxn ang="0">
                  <a:pos x="87" y="235"/>
                </a:cxn>
                <a:cxn ang="0">
                  <a:pos x="58" y="245"/>
                </a:cxn>
                <a:cxn ang="0">
                  <a:pos x="52" y="425"/>
                </a:cxn>
              </a:cxnLst>
              <a:rect l="0" t="0" r="r" b="b"/>
              <a:pathLst>
                <a:path w="111" h="425">
                  <a:moveTo>
                    <a:pt x="52" y="425"/>
                  </a:moveTo>
                  <a:lnTo>
                    <a:pt x="52" y="272"/>
                  </a:lnTo>
                  <a:lnTo>
                    <a:pt x="50" y="270"/>
                  </a:lnTo>
                  <a:lnTo>
                    <a:pt x="44" y="270"/>
                  </a:lnTo>
                  <a:lnTo>
                    <a:pt x="35" y="269"/>
                  </a:lnTo>
                  <a:lnTo>
                    <a:pt x="26" y="265"/>
                  </a:lnTo>
                  <a:lnTo>
                    <a:pt x="17" y="258"/>
                  </a:lnTo>
                  <a:lnTo>
                    <a:pt x="8" y="249"/>
                  </a:lnTo>
                  <a:lnTo>
                    <a:pt x="3" y="236"/>
                  </a:lnTo>
                  <a:lnTo>
                    <a:pt x="0" y="219"/>
                  </a:lnTo>
                  <a:lnTo>
                    <a:pt x="3" y="219"/>
                  </a:lnTo>
                  <a:lnTo>
                    <a:pt x="8" y="219"/>
                  </a:lnTo>
                  <a:lnTo>
                    <a:pt x="15" y="220"/>
                  </a:lnTo>
                  <a:lnTo>
                    <a:pt x="25" y="223"/>
                  </a:lnTo>
                  <a:lnTo>
                    <a:pt x="33" y="227"/>
                  </a:lnTo>
                  <a:lnTo>
                    <a:pt x="41" y="235"/>
                  </a:lnTo>
                  <a:lnTo>
                    <a:pt x="48" y="247"/>
                  </a:lnTo>
                  <a:lnTo>
                    <a:pt x="52" y="265"/>
                  </a:lnTo>
                  <a:lnTo>
                    <a:pt x="52" y="168"/>
                  </a:lnTo>
                  <a:lnTo>
                    <a:pt x="50" y="168"/>
                  </a:lnTo>
                  <a:lnTo>
                    <a:pt x="44" y="168"/>
                  </a:lnTo>
                  <a:lnTo>
                    <a:pt x="35" y="165"/>
                  </a:lnTo>
                  <a:lnTo>
                    <a:pt x="26" y="161"/>
                  </a:lnTo>
                  <a:lnTo>
                    <a:pt x="17" y="156"/>
                  </a:lnTo>
                  <a:lnTo>
                    <a:pt x="8" y="146"/>
                  </a:lnTo>
                  <a:lnTo>
                    <a:pt x="3" y="134"/>
                  </a:lnTo>
                  <a:lnTo>
                    <a:pt x="0" y="116"/>
                  </a:lnTo>
                  <a:lnTo>
                    <a:pt x="3" y="116"/>
                  </a:lnTo>
                  <a:lnTo>
                    <a:pt x="10" y="118"/>
                  </a:lnTo>
                  <a:lnTo>
                    <a:pt x="19" y="120"/>
                  </a:lnTo>
                  <a:lnTo>
                    <a:pt x="29" y="125"/>
                  </a:lnTo>
                  <a:lnTo>
                    <a:pt x="39" y="133"/>
                  </a:lnTo>
                  <a:lnTo>
                    <a:pt x="48" y="145"/>
                  </a:lnTo>
                  <a:lnTo>
                    <a:pt x="52" y="161"/>
                  </a:lnTo>
                  <a:lnTo>
                    <a:pt x="52" y="52"/>
                  </a:lnTo>
                  <a:lnTo>
                    <a:pt x="53" y="50"/>
                  </a:lnTo>
                  <a:lnTo>
                    <a:pt x="53" y="44"/>
                  </a:lnTo>
                  <a:lnTo>
                    <a:pt x="54" y="36"/>
                  </a:lnTo>
                  <a:lnTo>
                    <a:pt x="58" y="26"/>
                  </a:lnTo>
                  <a:lnTo>
                    <a:pt x="65" y="17"/>
                  </a:lnTo>
                  <a:lnTo>
                    <a:pt x="75" y="9"/>
                  </a:lnTo>
                  <a:lnTo>
                    <a:pt x="87" y="3"/>
                  </a:lnTo>
                  <a:lnTo>
                    <a:pt x="104" y="0"/>
                  </a:lnTo>
                  <a:lnTo>
                    <a:pt x="103" y="3"/>
                  </a:lnTo>
                  <a:lnTo>
                    <a:pt x="102" y="11"/>
                  </a:lnTo>
                  <a:lnTo>
                    <a:pt x="99" y="21"/>
                  </a:lnTo>
                  <a:lnTo>
                    <a:pt x="92" y="32"/>
                  </a:lnTo>
                  <a:lnTo>
                    <a:pt x="84" y="42"/>
                  </a:lnTo>
                  <a:lnTo>
                    <a:pt x="73" y="49"/>
                  </a:lnTo>
                  <a:lnTo>
                    <a:pt x="58" y="52"/>
                  </a:lnTo>
                  <a:lnTo>
                    <a:pt x="58" y="130"/>
                  </a:lnTo>
                  <a:lnTo>
                    <a:pt x="58" y="127"/>
                  </a:lnTo>
                  <a:lnTo>
                    <a:pt x="60" y="122"/>
                  </a:lnTo>
                  <a:lnTo>
                    <a:pt x="61" y="112"/>
                  </a:lnTo>
                  <a:lnTo>
                    <a:pt x="65" y="103"/>
                  </a:lnTo>
                  <a:lnTo>
                    <a:pt x="72" y="94"/>
                  </a:lnTo>
                  <a:lnTo>
                    <a:pt x="80" y="85"/>
                  </a:lnTo>
                  <a:lnTo>
                    <a:pt x="93" y="80"/>
                  </a:lnTo>
                  <a:lnTo>
                    <a:pt x="110" y="77"/>
                  </a:lnTo>
                  <a:lnTo>
                    <a:pt x="111" y="80"/>
                  </a:lnTo>
                  <a:lnTo>
                    <a:pt x="111" y="84"/>
                  </a:lnTo>
                  <a:lnTo>
                    <a:pt x="111" y="91"/>
                  </a:lnTo>
                  <a:lnTo>
                    <a:pt x="110" y="100"/>
                  </a:lnTo>
                  <a:lnTo>
                    <a:pt x="107" y="108"/>
                  </a:lnTo>
                  <a:lnTo>
                    <a:pt x="100" y="118"/>
                  </a:lnTo>
                  <a:lnTo>
                    <a:pt x="91" y="126"/>
                  </a:lnTo>
                  <a:lnTo>
                    <a:pt x="77" y="133"/>
                  </a:lnTo>
                  <a:lnTo>
                    <a:pt x="58" y="135"/>
                  </a:lnTo>
                  <a:lnTo>
                    <a:pt x="58" y="239"/>
                  </a:lnTo>
                  <a:lnTo>
                    <a:pt x="58" y="236"/>
                  </a:lnTo>
                  <a:lnTo>
                    <a:pt x="60" y="231"/>
                  </a:lnTo>
                  <a:lnTo>
                    <a:pt x="61" y="223"/>
                  </a:lnTo>
                  <a:lnTo>
                    <a:pt x="66" y="215"/>
                  </a:lnTo>
                  <a:lnTo>
                    <a:pt x="73" y="208"/>
                  </a:lnTo>
                  <a:lnTo>
                    <a:pt x="83" y="203"/>
                  </a:lnTo>
                  <a:lnTo>
                    <a:pt x="97" y="200"/>
                  </a:lnTo>
                  <a:lnTo>
                    <a:pt x="97" y="201"/>
                  </a:lnTo>
                  <a:lnTo>
                    <a:pt x="99" y="207"/>
                  </a:lnTo>
                  <a:lnTo>
                    <a:pt x="99" y="212"/>
                  </a:lnTo>
                  <a:lnTo>
                    <a:pt x="97" y="220"/>
                  </a:lnTo>
                  <a:lnTo>
                    <a:pt x="93" y="228"/>
                  </a:lnTo>
                  <a:lnTo>
                    <a:pt x="87" y="235"/>
                  </a:lnTo>
                  <a:lnTo>
                    <a:pt x="75" y="242"/>
                  </a:lnTo>
                  <a:lnTo>
                    <a:pt x="58" y="245"/>
                  </a:lnTo>
                  <a:lnTo>
                    <a:pt x="58" y="425"/>
                  </a:lnTo>
                  <a:lnTo>
                    <a:pt x="52" y="425"/>
                  </a:lnTo>
                  <a:close/>
                </a:path>
              </a:pathLst>
            </a:custGeom>
            <a:solidFill>
              <a:srgbClr val="D7D7D7"/>
            </a:solidFill>
            <a:ln w="0">
              <a:solidFill>
                <a:srgbClr val="D7D7D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43" name="Freeform 19"/>
            <p:cNvSpPr>
              <a:spLocks/>
            </p:cNvSpPr>
            <p:nvPr/>
          </p:nvSpPr>
          <p:spPr bwMode="gray">
            <a:xfrm>
              <a:off x="2065" y="361"/>
              <a:ext cx="100" cy="228"/>
            </a:xfrm>
            <a:custGeom>
              <a:avLst/>
              <a:gdLst/>
              <a:ahLst/>
              <a:cxnLst>
                <a:cxn ang="0">
                  <a:pos x="52" y="176"/>
                </a:cxn>
                <a:cxn ang="0">
                  <a:pos x="59" y="176"/>
                </a:cxn>
                <a:cxn ang="0">
                  <a:pos x="74" y="169"/>
                </a:cxn>
                <a:cxn ang="0">
                  <a:pos x="86" y="154"/>
                </a:cxn>
                <a:cxn ang="0">
                  <a:pos x="86" y="141"/>
                </a:cxn>
                <a:cxn ang="0">
                  <a:pos x="74" y="143"/>
                </a:cxn>
                <a:cxn ang="0">
                  <a:pos x="58" y="158"/>
                </a:cxn>
                <a:cxn ang="0">
                  <a:pos x="52" y="118"/>
                </a:cxn>
                <a:cxn ang="0">
                  <a:pos x="61" y="116"/>
                </a:cxn>
                <a:cxn ang="0">
                  <a:pos x="78" y="110"/>
                </a:cxn>
                <a:cxn ang="0">
                  <a:pos x="92" y="92"/>
                </a:cxn>
                <a:cxn ang="0">
                  <a:pos x="92" y="77"/>
                </a:cxn>
                <a:cxn ang="0">
                  <a:pos x="81" y="79"/>
                </a:cxn>
                <a:cxn ang="0">
                  <a:pos x="65" y="88"/>
                </a:cxn>
                <a:cxn ang="0">
                  <a:pos x="52" y="115"/>
                </a:cxn>
                <a:cxn ang="0">
                  <a:pos x="55" y="48"/>
                </a:cxn>
                <a:cxn ang="0">
                  <a:pos x="67" y="45"/>
                </a:cxn>
                <a:cxn ang="0">
                  <a:pos x="85" y="37"/>
                </a:cxn>
                <a:cxn ang="0">
                  <a:pos x="97" y="17"/>
                </a:cxn>
                <a:cxn ang="0">
                  <a:pos x="97" y="0"/>
                </a:cxn>
                <a:cxn ang="0">
                  <a:pos x="83" y="3"/>
                </a:cxn>
                <a:cxn ang="0">
                  <a:pos x="65" y="14"/>
                </a:cxn>
                <a:cxn ang="0">
                  <a:pos x="50" y="45"/>
                </a:cxn>
                <a:cxn ang="0">
                  <a:pos x="47" y="35"/>
                </a:cxn>
                <a:cxn ang="0">
                  <a:pos x="38" y="18"/>
                </a:cxn>
                <a:cxn ang="0">
                  <a:pos x="16" y="3"/>
                </a:cxn>
                <a:cxn ang="0">
                  <a:pos x="1" y="3"/>
                </a:cxn>
                <a:cxn ang="0">
                  <a:pos x="5" y="19"/>
                </a:cxn>
                <a:cxn ang="0">
                  <a:pos x="19" y="38"/>
                </a:cxn>
                <a:cxn ang="0">
                  <a:pos x="47" y="48"/>
                </a:cxn>
                <a:cxn ang="0">
                  <a:pos x="47" y="132"/>
                </a:cxn>
                <a:cxn ang="0">
                  <a:pos x="42" y="118"/>
                </a:cxn>
                <a:cxn ang="0">
                  <a:pos x="25" y="103"/>
                </a:cxn>
                <a:cxn ang="0">
                  <a:pos x="12" y="103"/>
                </a:cxn>
                <a:cxn ang="0">
                  <a:pos x="16" y="116"/>
                </a:cxn>
                <a:cxn ang="0">
                  <a:pos x="25" y="132"/>
                </a:cxn>
                <a:cxn ang="0">
                  <a:pos x="47" y="141"/>
                </a:cxn>
                <a:cxn ang="0">
                  <a:pos x="52" y="228"/>
                </a:cxn>
              </a:cxnLst>
              <a:rect l="0" t="0" r="r" b="b"/>
              <a:pathLst>
                <a:path w="100" h="228">
                  <a:moveTo>
                    <a:pt x="52" y="228"/>
                  </a:moveTo>
                  <a:lnTo>
                    <a:pt x="52" y="176"/>
                  </a:lnTo>
                  <a:lnTo>
                    <a:pt x="55" y="176"/>
                  </a:lnTo>
                  <a:lnTo>
                    <a:pt x="59" y="176"/>
                  </a:lnTo>
                  <a:lnTo>
                    <a:pt x="67" y="173"/>
                  </a:lnTo>
                  <a:lnTo>
                    <a:pt x="74" y="169"/>
                  </a:lnTo>
                  <a:lnTo>
                    <a:pt x="81" y="163"/>
                  </a:lnTo>
                  <a:lnTo>
                    <a:pt x="86" y="154"/>
                  </a:lnTo>
                  <a:lnTo>
                    <a:pt x="88" y="141"/>
                  </a:lnTo>
                  <a:lnTo>
                    <a:pt x="86" y="141"/>
                  </a:lnTo>
                  <a:lnTo>
                    <a:pt x="81" y="142"/>
                  </a:lnTo>
                  <a:lnTo>
                    <a:pt x="74" y="143"/>
                  </a:lnTo>
                  <a:lnTo>
                    <a:pt x="66" y="149"/>
                  </a:lnTo>
                  <a:lnTo>
                    <a:pt x="58" y="158"/>
                  </a:lnTo>
                  <a:lnTo>
                    <a:pt x="52" y="173"/>
                  </a:lnTo>
                  <a:lnTo>
                    <a:pt x="52" y="118"/>
                  </a:lnTo>
                  <a:lnTo>
                    <a:pt x="55" y="118"/>
                  </a:lnTo>
                  <a:lnTo>
                    <a:pt x="61" y="116"/>
                  </a:lnTo>
                  <a:lnTo>
                    <a:pt x="69" y="115"/>
                  </a:lnTo>
                  <a:lnTo>
                    <a:pt x="78" y="110"/>
                  </a:lnTo>
                  <a:lnTo>
                    <a:pt x="86" y="103"/>
                  </a:lnTo>
                  <a:lnTo>
                    <a:pt x="92" y="92"/>
                  </a:lnTo>
                  <a:lnTo>
                    <a:pt x="94" y="77"/>
                  </a:lnTo>
                  <a:lnTo>
                    <a:pt x="92" y="77"/>
                  </a:lnTo>
                  <a:lnTo>
                    <a:pt x="88" y="77"/>
                  </a:lnTo>
                  <a:lnTo>
                    <a:pt x="81" y="79"/>
                  </a:lnTo>
                  <a:lnTo>
                    <a:pt x="73" y="81"/>
                  </a:lnTo>
                  <a:lnTo>
                    <a:pt x="65" y="88"/>
                  </a:lnTo>
                  <a:lnTo>
                    <a:pt x="58" y="99"/>
                  </a:lnTo>
                  <a:lnTo>
                    <a:pt x="52" y="115"/>
                  </a:lnTo>
                  <a:lnTo>
                    <a:pt x="52" y="48"/>
                  </a:lnTo>
                  <a:lnTo>
                    <a:pt x="55" y="48"/>
                  </a:lnTo>
                  <a:lnTo>
                    <a:pt x="61" y="48"/>
                  </a:lnTo>
                  <a:lnTo>
                    <a:pt x="67" y="45"/>
                  </a:lnTo>
                  <a:lnTo>
                    <a:pt x="77" y="42"/>
                  </a:lnTo>
                  <a:lnTo>
                    <a:pt x="85" y="37"/>
                  </a:lnTo>
                  <a:lnTo>
                    <a:pt x="92" y="27"/>
                  </a:lnTo>
                  <a:lnTo>
                    <a:pt x="97" y="17"/>
                  </a:lnTo>
                  <a:lnTo>
                    <a:pt x="100" y="0"/>
                  </a:lnTo>
                  <a:lnTo>
                    <a:pt x="97" y="0"/>
                  </a:lnTo>
                  <a:lnTo>
                    <a:pt x="92" y="0"/>
                  </a:lnTo>
                  <a:lnTo>
                    <a:pt x="83" y="3"/>
                  </a:lnTo>
                  <a:lnTo>
                    <a:pt x="74" y="7"/>
                  </a:lnTo>
                  <a:lnTo>
                    <a:pt x="65" y="14"/>
                  </a:lnTo>
                  <a:lnTo>
                    <a:pt x="56" y="27"/>
                  </a:lnTo>
                  <a:lnTo>
                    <a:pt x="50" y="45"/>
                  </a:lnTo>
                  <a:lnTo>
                    <a:pt x="50" y="42"/>
                  </a:lnTo>
                  <a:lnTo>
                    <a:pt x="47" y="35"/>
                  </a:lnTo>
                  <a:lnTo>
                    <a:pt x="43" y="27"/>
                  </a:lnTo>
                  <a:lnTo>
                    <a:pt x="38" y="18"/>
                  </a:lnTo>
                  <a:lnTo>
                    <a:pt x="28" y="10"/>
                  </a:lnTo>
                  <a:lnTo>
                    <a:pt x="16" y="3"/>
                  </a:lnTo>
                  <a:lnTo>
                    <a:pt x="0" y="0"/>
                  </a:lnTo>
                  <a:lnTo>
                    <a:pt x="1" y="3"/>
                  </a:lnTo>
                  <a:lnTo>
                    <a:pt x="3" y="10"/>
                  </a:lnTo>
                  <a:lnTo>
                    <a:pt x="5" y="19"/>
                  </a:lnTo>
                  <a:lnTo>
                    <a:pt x="11" y="29"/>
                  </a:lnTo>
                  <a:lnTo>
                    <a:pt x="19" y="38"/>
                  </a:lnTo>
                  <a:lnTo>
                    <a:pt x="31" y="45"/>
                  </a:lnTo>
                  <a:lnTo>
                    <a:pt x="47" y="48"/>
                  </a:lnTo>
                  <a:lnTo>
                    <a:pt x="47" y="135"/>
                  </a:lnTo>
                  <a:lnTo>
                    <a:pt x="47" y="132"/>
                  </a:lnTo>
                  <a:lnTo>
                    <a:pt x="46" y="126"/>
                  </a:lnTo>
                  <a:lnTo>
                    <a:pt x="42" y="118"/>
                  </a:lnTo>
                  <a:lnTo>
                    <a:pt x="35" y="110"/>
                  </a:lnTo>
                  <a:lnTo>
                    <a:pt x="25" y="103"/>
                  </a:lnTo>
                  <a:lnTo>
                    <a:pt x="12" y="100"/>
                  </a:lnTo>
                  <a:lnTo>
                    <a:pt x="12" y="103"/>
                  </a:lnTo>
                  <a:lnTo>
                    <a:pt x="13" y="108"/>
                  </a:lnTo>
                  <a:lnTo>
                    <a:pt x="16" y="116"/>
                  </a:lnTo>
                  <a:lnTo>
                    <a:pt x="20" y="124"/>
                  </a:lnTo>
                  <a:lnTo>
                    <a:pt x="25" y="132"/>
                  </a:lnTo>
                  <a:lnTo>
                    <a:pt x="35" y="139"/>
                  </a:lnTo>
                  <a:lnTo>
                    <a:pt x="47" y="141"/>
                  </a:lnTo>
                  <a:lnTo>
                    <a:pt x="47" y="228"/>
                  </a:lnTo>
                  <a:lnTo>
                    <a:pt x="52" y="228"/>
                  </a:lnTo>
                  <a:close/>
                </a:path>
              </a:pathLst>
            </a:custGeom>
            <a:solidFill>
              <a:srgbClr val="D7D7D7"/>
            </a:solidFill>
            <a:ln w="0">
              <a:solidFill>
                <a:srgbClr val="D7D7D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44" name="Freeform 20"/>
            <p:cNvSpPr>
              <a:spLocks/>
            </p:cNvSpPr>
            <p:nvPr/>
          </p:nvSpPr>
          <p:spPr bwMode="gray">
            <a:xfrm>
              <a:off x="2921" y="361"/>
              <a:ext cx="100" cy="228"/>
            </a:xfrm>
            <a:custGeom>
              <a:avLst/>
              <a:gdLst/>
              <a:ahLst/>
              <a:cxnLst>
                <a:cxn ang="0">
                  <a:pos x="53" y="176"/>
                </a:cxn>
                <a:cxn ang="0">
                  <a:pos x="60" y="176"/>
                </a:cxn>
                <a:cxn ang="0">
                  <a:pos x="74" y="169"/>
                </a:cxn>
                <a:cxn ang="0">
                  <a:pos x="87" y="154"/>
                </a:cxn>
                <a:cxn ang="0">
                  <a:pos x="87" y="141"/>
                </a:cxn>
                <a:cxn ang="0">
                  <a:pos x="74" y="143"/>
                </a:cxn>
                <a:cxn ang="0">
                  <a:pos x="60" y="158"/>
                </a:cxn>
                <a:cxn ang="0">
                  <a:pos x="53" y="118"/>
                </a:cxn>
                <a:cxn ang="0">
                  <a:pos x="61" y="116"/>
                </a:cxn>
                <a:cxn ang="0">
                  <a:pos x="78" y="110"/>
                </a:cxn>
                <a:cxn ang="0">
                  <a:pos x="92" y="92"/>
                </a:cxn>
                <a:cxn ang="0">
                  <a:pos x="92" y="77"/>
                </a:cxn>
                <a:cxn ang="0">
                  <a:pos x="81" y="79"/>
                </a:cxn>
                <a:cxn ang="0">
                  <a:pos x="65" y="88"/>
                </a:cxn>
                <a:cxn ang="0">
                  <a:pos x="53" y="115"/>
                </a:cxn>
                <a:cxn ang="0">
                  <a:pos x="56" y="48"/>
                </a:cxn>
                <a:cxn ang="0">
                  <a:pos x="68" y="45"/>
                </a:cxn>
                <a:cxn ang="0">
                  <a:pos x="85" y="37"/>
                </a:cxn>
                <a:cxn ang="0">
                  <a:pos x="97" y="17"/>
                </a:cxn>
                <a:cxn ang="0">
                  <a:pos x="97" y="0"/>
                </a:cxn>
                <a:cxn ang="0">
                  <a:pos x="84" y="3"/>
                </a:cxn>
                <a:cxn ang="0">
                  <a:pos x="65" y="14"/>
                </a:cxn>
                <a:cxn ang="0">
                  <a:pos x="50" y="45"/>
                </a:cxn>
                <a:cxn ang="0">
                  <a:pos x="47" y="35"/>
                </a:cxn>
                <a:cxn ang="0">
                  <a:pos x="38" y="18"/>
                </a:cxn>
                <a:cxn ang="0">
                  <a:pos x="16" y="3"/>
                </a:cxn>
                <a:cxn ang="0">
                  <a:pos x="2" y="3"/>
                </a:cxn>
                <a:cxn ang="0">
                  <a:pos x="6" y="19"/>
                </a:cxn>
                <a:cxn ang="0">
                  <a:pos x="19" y="38"/>
                </a:cxn>
                <a:cxn ang="0">
                  <a:pos x="47" y="48"/>
                </a:cxn>
                <a:cxn ang="0">
                  <a:pos x="47" y="132"/>
                </a:cxn>
                <a:cxn ang="0">
                  <a:pos x="42" y="118"/>
                </a:cxn>
                <a:cxn ang="0">
                  <a:pos x="26" y="103"/>
                </a:cxn>
                <a:cxn ang="0">
                  <a:pos x="12" y="103"/>
                </a:cxn>
                <a:cxn ang="0">
                  <a:pos x="16" y="116"/>
                </a:cxn>
                <a:cxn ang="0">
                  <a:pos x="26" y="132"/>
                </a:cxn>
                <a:cxn ang="0">
                  <a:pos x="47" y="141"/>
                </a:cxn>
                <a:cxn ang="0">
                  <a:pos x="53" y="228"/>
                </a:cxn>
              </a:cxnLst>
              <a:rect l="0" t="0" r="r" b="b"/>
              <a:pathLst>
                <a:path w="100" h="228">
                  <a:moveTo>
                    <a:pt x="53" y="228"/>
                  </a:moveTo>
                  <a:lnTo>
                    <a:pt x="53" y="176"/>
                  </a:lnTo>
                  <a:lnTo>
                    <a:pt x="56" y="176"/>
                  </a:lnTo>
                  <a:lnTo>
                    <a:pt x="60" y="176"/>
                  </a:lnTo>
                  <a:lnTo>
                    <a:pt x="68" y="173"/>
                  </a:lnTo>
                  <a:lnTo>
                    <a:pt x="74" y="169"/>
                  </a:lnTo>
                  <a:lnTo>
                    <a:pt x="81" y="163"/>
                  </a:lnTo>
                  <a:lnTo>
                    <a:pt x="87" y="154"/>
                  </a:lnTo>
                  <a:lnTo>
                    <a:pt x="88" y="141"/>
                  </a:lnTo>
                  <a:lnTo>
                    <a:pt x="87" y="141"/>
                  </a:lnTo>
                  <a:lnTo>
                    <a:pt x="81" y="142"/>
                  </a:lnTo>
                  <a:lnTo>
                    <a:pt x="74" y="143"/>
                  </a:lnTo>
                  <a:lnTo>
                    <a:pt x="66" y="149"/>
                  </a:lnTo>
                  <a:lnTo>
                    <a:pt x="60" y="158"/>
                  </a:lnTo>
                  <a:lnTo>
                    <a:pt x="53" y="173"/>
                  </a:lnTo>
                  <a:lnTo>
                    <a:pt x="53" y="118"/>
                  </a:lnTo>
                  <a:lnTo>
                    <a:pt x="56" y="118"/>
                  </a:lnTo>
                  <a:lnTo>
                    <a:pt x="61" y="116"/>
                  </a:lnTo>
                  <a:lnTo>
                    <a:pt x="69" y="115"/>
                  </a:lnTo>
                  <a:lnTo>
                    <a:pt x="78" y="110"/>
                  </a:lnTo>
                  <a:lnTo>
                    <a:pt x="87" y="103"/>
                  </a:lnTo>
                  <a:lnTo>
                    <a:pt x="92" y="92"/>
                  </a:lnTo>
                  <a:lnTo>
                    <a:pt x="95" y="77"/>
                  </a:lnTo>
                  <a:lnTo>
                    <a:pt x="92" y="77"/>
                  </a:lnTo>
                  <a:lnTo>
                    <a:pt x="88" y="77"/>
                  </a:lnTo>
                  <a:lnTo>
                    <a:pt x="81" y="79"/>
                  </a:lnTo>
                  <a:lnTo>
                    <a:pt x="73" y="81"/>
                  </a:lnTo>
                  <a:lnTo>
                    <a:pt x="65" y="88"/>
                  </a:lnTo>
                  <a:lnTo>
                    <a:pt x="58" y="99"/>
                  </a:lnTo>
                  <a:lnTo>
                    <a:pt x="53" y="115"/>
                  </a:lnTo>
                  <a:lnTo>
                    <a:pt x="53" y="48"/>
                  </a:lnTo>
                  <a:lnTo>
                    <a:pt x="56" y="48"/>
                  </a:lnTo>
                  <a:lnTo>
                    <a:pt x="61" y="48"/>
                  </a:lnTo>
                  <a:lnTo>
                    <a:pt x="68" y="45"/>
                  </a:lnTo>
                  <a:lnTo>
                    <a:pt x="77" y="42"/>
                  </a:lnTo>
                  <a:lnTo>
                    <a:pt x="85" y="37"/>
                  </a:lnTo>
                  <a:lnTo>
                    <a:pt x="93" y="27"/>
                  </a:lnTo>
                  <a:lnTo>
                    <a:pt x="97" y="17"/>
                  </a:lnTo>
                  <a:lnTo>
                    <a:pt x="100" y="0"/>
                  </a:lnTo>
                  <a:lnTo>
                    <a:pt x="97" y="0"/>
                  </a:lnTo>
                  <a:lnTo>
                    <a:pt x="92" y="0"/>
                  </a:lnTo>
                  <a:lnTo>
                    <a:pt x="84" y="3"/>
                  </a:lnTo>
                  <a:lnTo>
                    <a:pt x="74" y="7"/>
                  </a:lnTo>
                  <a:lnTo>
                    <a:pt x="65" y="14"/>
                  </a:lnTo>
                  <a:lnTo>
                    <a:pt x="57" y="27"/>
                  </a:lnTo>
                  <a:lnTo>
                    <a:pt x="50" y="45"/>
                  </a:lnTo>
                  <a:lnTo>
                    <a:pt x="50" y="42"/>
                  </a:lnTo>
                  <a:lnTo>
                    <a:pt x="47" y="35"/>
                  </a:lnTo>
                  <a:lnTo>
                    <a:pt x="43" y="27"/>
                  </a:lnTo>
                  <a:lnTo>
                    <a:pt x="38" y="18"/>
                  </a:lnTo>
                  <a:lnTo>
                    <a:pt x="29" y="10"/>
                  </a:lnTo>
                  <a:lnTo>
                    <a:pt x="16" y="3"/>
                  </a:lnTo>
                  <a:lnTo>
                    <a:pt x="0" y="0"/>
                  </a:lnTo>
                  <a:lnTo>
                    <a:pt x="2" y="3"/>
                  </a:lnTo>
                  <a:lnTo>
                    <a:pt x="3" y="10"/>
                  </a:lnTo>
                  <a:lnTo>
                    <a:pt x="6" y="19"/>
                  </a:lnTo>
                  <a:lnTo>
                    <a:pt x="11" y="29"/>
                  </a:lnTo>
                  <a:lnTo>
                    <a:pt x="19" y="38"/>
                  </a:lnTo>
                  <a:lnTo>
                    <a:pt x="31" y="45"/>
                  </a:lnTo>
                  <a:lnTo>
                    <a:pt x="47" y="48"/>
                  </a:lnTo>
                  <a:lnTo>
                    <a:pt x="47" y="135"/>
                  </a:lnTo>
                  <a:lnTo>
                    <a:pt x="47" y="132"/>
                  </a:lnTo>
                  <a:lnTo>
                    <a:pt x="46" y="126"/>
                  </a:lnTo>
                  <a:lnTo>
                    <a:pt x="42" y="118"/>
                  </a:lnTo>
                  <a:lnTo>
                    <a:pt x="35" y="110"/>
                  </a:lnTo>
                  <a:lnTo>
                    <a:pt x="26" y="103"/>
                  </a:lnTo>
                  <a:lnTo>
                    <a:pt x="12" y="100"/>
                  </a:lnTo>
                  <a:lnTo>
                    <a:pt x="12" y="103"/>
                  </a:lnTo>
                  <a:lnTo>
                    <a:pt x="14" y="108"/>
                  </a:lnTo>
                  <a:lnTo>
                    <a:pt x="16" y="116"/>
                  </a:lnTo>
                  <a:lnTo>
                    <a:pt x="20" y="124"/>
                  </a:lnTo>
                  <a:lnTo>
                    <a:pt x="26" y="132"/>
                  </a:lnTo>
                  <a:lnTo>
                    <a:pt x="35" y="139"/>
                  </a:lnTo>
                  <a:lnTo>
                    <a:pt x="47" y="141"/>
                  </a:lnTo>
                  <a:lnTo>
                    <a:pt x="47" y="228"/>
                  </a:lnTo>
                  <a:lnTo>
                    <a:pt x="53" y="228"/>
                  </a:lnTo>
                  <a:close/>
                </a:path>
              </a:pathLst>
            </a:custGeom>
            <a:solidFill>
              <a:srgbClr val="D7D7D7"/>
            </a:solidFill>
            <a:ln w="0">
              <a:solidFill>
                <a:srgbClr val="D7D7D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45" name="Freeform 21"/>
            <p:cNvSpPr>
              <a:spLocks/>
            </p:cNvSpPr>
            <p:nvPr/>
          </p:nvSpPr>
          <p:spPr bwMode="gray">
            <a:xfrm>
              <a:off x="2273" y="187"/>
              <a:ext cx="175" cy="402"/>
            </a:xfrm>
            <a:custGeom>
              <a:avLst/>
              <a:gdLst/>
              <a:ahLst/>
              <a:cxnLst>
                <a:cxn ang="0">
                  <a:pos x="93" y="309"/>
                </a:cxn>
                <a:cxn ang="0">
                  <a:pos x="101" y="309"/>
                </a:cxn>
                <a:cxn ang="0">
                  <a:pos x="118" y="304"/>
                </a:cxn>
                <a:cxn ang="0">
                  <a:pos x="138" y="292"/>
                </a:cxn>
                <a:cxn ang="0">
                  <a:pos x="152" y="266"/>
                </a:cxn>
                <a:cxn ang="0">
                  <a:pos x="152" y="247"/>
                </a:cxn>
                <a:cxn ang="0">
                  <a:pos x="138" y="250"/>
                </a:cxn>
                <a:cxn ang="0">
                  <a:pos x="120" y="259"/>
                </a:cxn>
                <a:cxn ang="0">
                  <a:pos x="99" y="285"/>
                </a:cxn>
                <a:cxn ang="0">
                  <a:pos x="93" y="207"/>
                </a:cxn>
                <a:cxn ang="0">
                  <a:pos x="102" y="205"/>
                </a:cxn>
                <a:cxn ang="0">
                  <a:pos x="122" y="200"/>
                </a:cxn>
                <a:cxn ang="0">
                  <a:pos x="147" y="185"/>
                </a:cxn>
                <a:cxn ang="0">
                  <a:pos x="163" y="155"/>
                </a:cxn>
                <a:cxn ang="0">
                  <a:pos x="163" y="134"/>
                </a:cxn>
                <a:cxn ang="0">
                  <a:pos x="149" y="135"/>
                </a:cxn>
                <a:cxn ang="0">
                  <a:pos x="129" y="142"/>
                </a:cxn>
                <a:cxn ang="0">
                  <a:pos x="107" y="162"/>
                </a:cxn>
                <a:cxn ang="0">
                  <a:pos x="93" y="201"/>
                </a:cxn>
                <a:cxn ang="0">
                  <a:pos x="95" y="83"/>
                </a:cxn>
                <a:cxn ang="0">
                  <a:pos x="110" y="81"/>
                </a:cxn>
                <a:cxn ang="0">
                  <a:pos x="134" y="73"/>
                </a:cxn>
                <a:cxn ang="0">
                  <a:pos x="157" y="54"/>
                </a:cxn>
                <a:cxn ang="0">
                  <a:pos x="174" y="23"/>
                </a:cxn>
                <a:cxn ang="0">
                  <a:pos x="174" y="0"/>
                </a:cxn>
                <a:cxn ang="0">
                  <a:pos x="157" y="2"/>
                </a:cxn>
                <a:cxn ang="0">
                  <a:pos x="133" y="10"/>
                </a:cxn>
                <a:cxn ang="0">
                  <a:pos x="107" y="33"/>
                </a:cxn>
                <a:cxn ang="0">
                  <a:pos x="87" y="77"/>
                </a:cxn>
                <a:cxn ang="0">
                  <a:pos x="85" y="68"/>
                </a:cxn>
                <a:cxn ang="0">
                  <a:pos x="75" y="46"/>
                </a:cxn>
                <a:cxn ang="0">
                  <a:pos x="55" y="21"/>
                </a:cxn>
                <a:cxn ang="0">
                  <a:pos x="22" y="3"/>
                </a:cxn>
                <a:cxn ang="0">
                  <a:pos x="1" y="3"/>
                </a:cxn>
                <a:cxn ang="0">
                  <a:pos x="4" y="18"/>
                </a:cxn>
                <a:cxn ang="0">
                  <a:pos x="12" y="42"/>
                </a:cxn>
                <a:cxn ang="0">
                  <a:pos x="31" y="65"/>
                </a:cxn>
                <a:cxn ang="0">
                  <a:pos x="62" y="81"/>
                </a:cxn>
                <a:cxn ang="0">
                  <a:pos x="82" y="238"/>
                </a:cxn>
                <a:cxn ang="0">
                  <a:pos x="80" y="228"/>
                </a:cxn>
                <a:cxn ang="0">
                  <a:pos x="72" y="207"/>
                </a:cxn>
                <a:cxn ang="0">
                  <a:pos x="55" y="185"/>
                </a:cxn>
                <a:cxn ang="0">
                  <a:pos x="21" y="176"/>
                </a:cxn>
                <a:cxn ang="0">
                  <a:pos x="22" y="185"/>
                </a:cxn>
                <a:cxn ang="0">
                  <a:pos x="28" y="205"/>
                </a:cxn>
                <a:cxn ang="0">
                  <a:pos x="41" y="230"/>
                </a:cxn>
                <a:cxn ang="0">
                  <a:pos x="66" y="246"/>
                </a:cxn>
                <a:cxn ang="0">
                  <a:pos x="82" y="402"/>
                </a:cxn>
              </a:cxnLst>
              <a:rect l="0" t="0" r="r" b="b"/>
              <a:pathLst>
                <a:path w="175" h="402">
                  <a:moveTo>
                    <a:pt x="93" y="402"/>
                  </a:moveTo>
                  <a:lnTo>
                    <a:pt x="93" y="309"/>
                  </a:lnTo>
                  <a:lnTo>
                    <a:pt x="95" y="309"/>
                  </a:lnTo>
                  <a:lnTo>
                    <a:pt x="101" y="309"/>
                  </a:lnTo>
                  <a:lnTo>
                    <a:pt x="109" y="308"/>
                  </a:lnTo>
                  <a:lnTo>
                    <a:pt x="118" y="304"/>
                  </a:lnTo>
                  <a:lnTo>
                    <a:pt x="129" y="298"/>
                  </a:lnTo>
                  <a:lnTo>
                    <a:pt x="138" y="292"/>
                  </a:lnTo>
                  <a:lnTo>
                    <a:pt x="147" y="281"/>
                  </a:lnTo>
                  <a:lnTo>
                    <a:pt x="152" y="266"/>
                  </a:lnTo>
                  <a:lnTo>
                    <a:pt x="155" y="247"/>
                  </a:lnTo>
                  <a:lnTo>
                    <a:pt x="152" y="247"/>
                  </a:lnTo>
                  <a:lnTo>
                    <a:pt x="147" y="249"/>
                  </a:lnTo>
                  <a:lnTo>
                    <a:pt x="138" y="250"/>
                  </a:lnTo>
                  <a:lnTo>
                    <a:pt x="129" y="253"/>
                  </a:lnTo>
                  <a:lnTo>
                    <a:pt x="120" y="259"/>
                  </a:lnTo>
                  <a:lnTo>
                    <a:pt x="109" y="270"/>
                  </a:lnTo>
                  <a:lnTo>
                    <a:pt x="99" y="285"/>
                  </a:lnTo>
                  <a:lnTo>
                    <a:pt x="93" y="304"/>
                  </a:lnTo>
                  <a:lnTo>
                    <a:pt x="93" y="207"/>
                  </a:lnTo>
                  <a:lnTo>
                    <a:pt x="95" y="207"/>
                  </a:lnTo>
                  <a:lnTo>
                    <a:pt x="102" y="205"/>
                  </a:lnTo>
                  <a:lnTo>
                    <a:pt x="111" y="204"/>
                  </a:lnTo>
                  <a:lnTo>
                    <a:pt x="122" y="200"/>
                  </a:lnTo>
                  <a:lnTo>
                    <a:pt x="134" y="195"/>
                  </a:lnTo>
                  <a:lnTo>
                    <a:pt x="147" y="185"/>
                  </a:lnTo>
                  <a:lnTo>
                    <a:pt x="156" y="173"/>
                  </a:lnTo>
                  <a:lnTo>
                    <a:pt x="163" y="155"/>
                  </a:lnTo>
                  <a:lnTo>
                    <a:pt x="165" y="134"/>
                  </a:lnTo>
                  <a:lnTo>
                    <a:pt x="163" y="134"/>
                  </a:lnTo>
                  <a:lnTo>
                    <a:pt x="157" y="134"/>
                  </a:lnTo>
                  <a:lnTo>
                    <a:pt x="149" y="135"/>
                  </a:lnTo>
                  <a:lnTo>
                    <a:pt x="140" y="137"/>
                  </a:lnTo>
                  <a:lnTo>
                    <a:pt x="129" y="142"/>
                  </a:lnTo>
                  <a:lnTo>
                    <a:pt x="118" y="150"/>
                  </a:lnTo>
                  <a:lnTo>
                    <a:pt x="107" y="162"/>
                  </a:lnTo>
                  <a:lnTo>
                    <a:pt x="99" y="178"/>
                  </a:lnTo>
                  <a:lnTo>
                    <a:pt x="93" y="201"/>
                  </a:lnTo>
                  <a:lnTo>
                    <a:pt x="93" y="83"/>
                  </a:lnTo>
                  <a:lnTo>
                    <a:pt x="95" y="83"/>
                  </a:lnTo>
                  <a:lnTo>
                    <a:pt x="101" y="83"/>
                  </a:lnTo>
                  <a:lnTo>
                    <a:pt x="110" y="81"/>
                  </a:lnTo>
                  <a:lnTo>
                    <a:pt x="122" y="77"/>
                  </a:lnTo>
                  <a:lnTo>
                    <a:pt x="134" y="73"/>
                  </a:lnTo>
                  <a:lnTo>
                    <a:pt x="147" y="65"/>
                  </a:lnTo>
                  <a:lnTo>
                    <a:pt x="157" y="54"/>
                  </a:lnTo>
                  <a:lnTo>
                    <a:pt x="167" y="41"/>
                  </a:lnTo>
                  <a:lnTo>
                    <a:pt x="174" y="23"/>
                  </a:lnTo>
                  <a:lnTo>
                    <a:pt x="175" y="0"/>
                  </a:lnTo>
                  <a:lnTo>
                    <a:pt x="174" y="0"/>
                  </a:lnTo>
                  <a:lnTo>
                    <a:pt x="167" y="0"/>
                  </a:lnTo>
                  <a:lnTo>
                    <a:pt x="157" y="2"/>
                  </a:lnTo>
                  <a:lnTo>
                    <a:pt x="145" y="4"/>
                  </a:lnTo>
                  <a:lnTo>
                    <a:pt x="133" y="10"/>
                  </a:lnTo>
                  <a:lnTo>
                    <a:pt x="120" y="19"/>
                  </a:lnTo>
                  <a:lnTo>
                    <a:pt x="107" y="33"/>
                  </a:lnTo>
                  <a:lnTo>
                    <a:pt x="97" y="52"/>
                  </a:lnTo>
                  <a:lnTo>
                    <a:pt x="87" y="77"/>
                  </a:lnTo>
                  <a:lnTo>
                    <a:pt x="87" y="75"/>
                  </a:lnTo>
                  <a:lnTo>
                    <a:pt x="85" y="68"/>
                  </a:lnTo>
                  <a:lnTo>
                    <a:pt x="80" y="58"/>
                  </a:lnTo>
                  <a:lnTo>
                    <a:pt x="75" y="46"/>
                  </a:lnTo>
                  <a:lnTo>
                    <a:pt x="66" y="33"/>
                  </a:lnTo>
                  <a:lnTo>
                    <a:pt x="55" y="21"/>
                  </a:lnTo>
                  <a:lnTo>
                    <a:pt x="40" y="10"/>
                  </a:lnTo>
                  <a:lnTo>
                    <a:pt x="22" y="3"/>
                  </a:lnTo>
                  <a:lnTo>
                    <a:pt x="0" y="0"/>
                  </a:lnTo>
                  <a:lnTo>
                    <a:pt x="1" y="3"/>
                  </a:lnTo>
                  <a:lnTo>
                    <a:pt x="1" y="10"/>
                  </a:lnTo>
                  <a:lnTo>
                    <a:pt x="4" y="18"/>
                  </a:lnTo>
                  <a:lnTo>
                    <a:pt x="6" y="30"/>
                  </a:lnTo>
                  <a:lnTo>
                    <a:pt x="12" y="42"/>
                  </a:lnTo>
                  <a:lnTo>
                    <a:pt x="20" y="54"/>
                  </a:lnTo>
                  <a:lnTo>
                    <a:pt x="31" y="65"/>
                  </a:lnTo>
                  <a:lnTo>
                    <a:pt x="44" y="75"/>
                  </a:lnTo>
                  <a:lnTo>
                    <a:pt x="62" y="81"/>
                  </a:lnTo>
                  <a:lnTo>
                    <a:pt x="82" y="83"/>
                  </a:lnTo>
                  <a:lnTo>
                    <a:pt x="82" y="238"/>
                  </a:lnTo>
                  <a:lnTo>
                    <a:pt x="82" y="235"/>
                  </a:lnTo>
                  <a:lnTo>
                    <a:pt x="80" y="228"/>
                  </a:lnTo>
                  <a:lnTo>
                    <a:pt x="78" y="217"/>
                  </a:lnTo>
                  <a:lnTo>
                    <a:pt x="72" y="207"/>
                  </a:lnTo>
                  <a:lnTo>
                    <a:pt x="66" y="196"/>
                  </a:lnTo>
                  <a:lnTo>
                    <a:pt x="55" y="185"/>
                  </a:lnTo>
                  <a:lnTo>
                    <a:pt x="40" y="178"/>
                  </a:lnTo>
                  <a:lnTo>
                    <a:pt x="21" y="176"/>
                  </a:lnTo>
                  <a:lnTo>
                    <a:pt x="21" y="178"/>
                  </a:lnTo>
                  <a:lnTo>
                    <a:pt x="22" y="185"/>
                  </a:lnTo>
                  <a:lnTo>
                    <a:pt x="24" y="195"/>
                  </a:lnTo>
                  <a:lnTo>
                    <a:pt x="28" y="205"/>
                  </a:lnTo>
                  <a:lnTo>
                    <a:pt x="33" y="217"/>
                  </a:lnTo>
                  <a:lnTo>
                    <a:pt x="41" y="230"/>
                  </a:lnTo>
                  <a:lnTo>
                    <a:pt x="52" y="239"/>
                  </a:lnTo>
                  <a:lnTo>
                    <a:pt x="66" y="246"/>
                  </a:lnTo>
                  <a:lnTo>
                    <a:pt x="82" y="247"/>
                  </a:lnTo>
                  <a:lnTo>
                    <a:pt x="82" y="402"/>
                  </a:lnTo>
                  <a:lnTo>
                    <a:pt x="93" y="402"/>
                  </a:lnTo>
                  <a:close/>
                </a:path>
              </a:pathLst>
            </a:custGeom>
            <a:solidFill>
              <a:srgbClr val="D7D7D7"/>
            </a:solidFill>
            <a:ln w="0">
              <a:solidFill>
                <a:srgbClr val="D7D7D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46" name="Freeform 22"/>
            <p:cNvSpPr>
              <a:spLocks/>
            </p:cNvSpPr>
            <p:nvPr/>
          </p:nvSpPr>
          <p:spPr bwMode="gray">
            <a:xfrm>
              <a:off x="2161" y="216"/>
              <a:ext cx="97" cy="373"/>
            </a:xfrm>
            <a:custGeom>
              <a:avLst/>
              <a:gdLst/>
              <a:ahLst/>
              <a:cxnLst>
                <a:cxn ang="0">
                  <a:pos x="52" y="237"/>
                </a:cxn>
                <a:cxn ang="0">
                  <a:pos x="59" y="237"/>
                </a:cxn>
                <a:cxn ang="0">
                  <a:pos x="74" y="232"/>
                </a:cxn>
                <a:cxn ang="0">
                  <a:pos x="90" y="218"/>
                </a:cxn>
                <a:cxn ang="0">
                  <a:pos x="97" y="193"/>
                </a:cxn>
                <a:cxn ang="0">
                  <a:pos x="89" y="193"/>
                </a:cxn>
                <a:cxn ang="0">
                  <a:pos x="71" y="197"/>
                </a:cxn>
                <a:cxn ang="0">
                  <a:pos x="56" y="215"/>
                </a:cxn>
                <a:cxn ang="0">
                  <a:pos x="52" y="147"/>
                </a:cxn>
                <a:cxn ang="0">
                  <a:pos x="59" y="147"/>
                </a:cxn>
                <a:cxn ang="0">
                  <a:pos x="74" y="141"/>
                </a:cxn>
                <a:cxn ang="0">
                  <a:pos x="90" y="128"/>
                </a:cxn>
                <a:cxn ang="0">
                  <a:pos x="97" y="102"/>
                </a:cxn>
                <a:cxn ang="0">
                  <a:pos x="89" y="102"/>
                </a:cxn>
                <a:cxn ang="0">
                  <a:pos x="71" y="109"/>
                </a:cxn>
                <a:cxn ang="0">
                  <a:pos x="56" y="126"/>
                </a:cxn>
                <a:cxn ang="0">
                  <a:pos x="52" y="46"/>
                </a:cxn>
                <a:cxn ang="0">
                  <a:pos x="51" y="37"/>
                </a:cxn>
                <a:cxn ang="0">
                  <a:pos x="45" y="23"/>
                </a:cxn>
                <a:cxn ang="0">
                  <a:pos x="32" y="6"/>
                </a:cxn>
                <a:cxn ang="0">
                  <a:pos x="6" y="0"/>
                </a:cxn>
                <a:cxn ang="0">
                  <a:pos x="8" y="9"/>
                </a:cxn>
                <a:cxn ang="0">
                  <a:pos x="16" y="27"/>
                </a:cxn>
                <a:cxn ang="0">
                  <a:pos x="33" y="43"/>
                </a:cxn>
                <a:cxn ang="0">
                  <a:pos x="45" y="113"/>
                </a:cxn>
                <a:cxn ang="0">
                  <a:pos x="45" y="106"/>
                </a:cxn>
                <a:cxn ang="0">
                  <a:pos x="40" y="90"/>
                </a:cxn>
                <a:cxn ang="0">
                  <a:pos x="27" y="75"/>
                </a:cxn>
                <a:cxn ang="0">
                  <a:pos x="1" y="67"/>
                </a:cxn>
                <a:cxn ang="0">
                  <a:pos x="0" y="75"/>
                </a:cxn>
                <a:cxn ang="0">
                  <a:pos x="2" y="91"/>
                </a:cxn>
                <a:cxn ang="0">
                  <a:pos x="14" y="109"/>
                </a:cxn>
                <a:cxn ang="0">
                  <a:pos x="45" y="118"/>
                </a:cxn>
                <a:cxn ang="0">
                  <a:pos x="45" y="207"/>
                </a:cxn>
                <a:cxn ang="0">
                  <a:pos x="43" y="195"/>
                </a:cxn>
                <a:cxn ang="0">
                  <a:pos x="33" y="182"/>
                </a:cxn>
                <a:cxn ang="0">
                  <a:pos x="12" y="175"/>
                </a:cxn>
                <a:cxn ang="0">
                  <a:pos x="10" y="182"/>
                </a:cxn>
                <a:cxn ang="0">
                  <a:pos x="13" y="197"/>
                </a:cxn>
                <a:cxn ang="0">
                  <a:pos x="29" y="211"/>
                </a:cxn>
                <a:cxn ang="0">
                  <a:pos x="45" y="373"/>
                </a:cxn>
              </a:cxnLst>
              <a:rect l="0" t="0" r="r" b="b"/>
              <a:pathLst>
                <a:path w="97" h="373">
                  <a:moveTo>
                    <a:pt x="52" y="373"/>
                  </a:moveTo>
                  <a:lnTo>
                    <a:pt x="52" y="237"/>
                  </a:lnTo>
                  <a:lnTo>
                    <a:pt x="54" y="237"/>
                  </a:lnTo>
                  <a:lnTo>
                    <a:pt x="59" y="237"/>
                  </a:lnTo>
                  <a:lnTo>
                    <a:pt x="66" y="236"/>
                  </a:lnTo>
                  <a:lnTo>
                    <a:pt x="74" y="232"/>
                  </a:lnTo>
                  <a:lnTo>
                    <a:pt x="82" y="226"/>
                  </a:lnTo>
                  <a:lnTo>
                    <a:pt x="90" y="218"/>
                  </a:lnTo>
                  <a:lnTo>
                    <a:pt x="95" y="207"/>
                  </a:lnTo>
                  <a:lnTo>
                    <a:pt x="97" y="193"/>
                  </a:lnTo>
                  <a:lnTo>
                    <a:pt x="94" y="193"/>
                  </a:lnTo>
                  <a:lnTo>
                    <a:pt x="89" y="193"/>
                  </a:lnTo>
                  <a:lnTo>
                    <a:pt x="81" y="194"/>
                  </a:lnTo>
                  <a:lnTo>
                    <a:pt x="71" y="197"/>
                  </a:lnTo>
                  <a:lnTo>
                    <a:pt x="63" y="205"/>
                  </a:lnTo>
                  <a:lnTo>
                    <a:pt x="56" y="215"/>
                  </a:lnTo>
                  <a:lnTo>
                    <a:pt x="52" y="232"/>
                  </a:lnTo>
                  <a:lnTo>
                    <a:pt x="52" y="147"/>
                  </a:lnTo>
                  <a:lnTo>
                    <a:pt x="54" y="147"/>
                  </a:lnTo>
                  <a:lnTo>
                    <a:pt x="59" y="147"/>
                  </a:lnTo>
                  <a:lnTo>
                    <a:pt x="66" y="144"/>
                  </a:lnTo>
                  <a:lnTo>
                    <a:pt x="74" y="141"/>
                  </a:lnTo>
                  <a:lnTo>
                    <a:pt x="82" y="136"/>
                  </a:lnTo>
                  <a:lnTo>
                    <a:pt x="90" y="128"/>
                  </a:lnTo>
                  <a:lnTo>
                    <a:pt x="95" y="117"/>
                  </a:lnTo>
                  <a:lnTo>
                    <a:pt x="97" y="102"/>
                  </a:lnTo>
                  <a:lnTo>
                    <a:pt x="94" y="102"/>
                  </a:lnTo>
                  <a:lnTo>
                    <a:pt x="89" y="102"/>
                  </a:lnTo>
                  <a:lnTo>
                    <a:pt x="81" y="105"/>
                  </a:lnTo>
                  <a:lnTo>
                    <a:pt x="71" y="109"/>
                  </a:lnTo>
                  <a:lnTo>
                    <a:pt x="63" y="116"/>
                  </a:lnTo>
                  <a:lnTo>
                    <a:pt x="56" y="126"/>
                  </a:lnTo>
                  <a:lnTo>
                    <a:pt x="52" y="141"/>
                  </a:lnTo>
                  <a:lnTo>
                    <a:pt x="52" y="46"/>
                  </a:lnTo>
                  <a:lnTo>
                    <a:pt x="51" y="43"/>
                  </a:lnTo>
                  <a:lnTo>
                    <a:pt x="51" y="37"/>
                  </a:lnTo>
                  <a:lnTo>
                    <a:pt x="49" y="31"/>
                  </a:lnTo>
                  <a:lnTo>
                    <a:pt x="45" y="23"/>
                  </a:lnTo>
                  <a:lnTo>
                    <a:pt x="40" y="15"/>
                  </a:lnTo>
                  <a:lnTo>
                    <a:pt x="32" y="6"/>
                  </a:lnTo>
                  <a:lnTo>
                    <a:pt x="21" y="2"/>
                  </a:lnTo>
                  <a:lnTo>
                    <a:pt x="6" y="0"/>
                  </a:lnTo>
                  <a:lnTo>
                    <a:pt x="6" y="2"/>
                  </a:lnTo>
                  <a:lnTo>
                    <a:pt x="8" y="9"/>
                  </a:lnTo>
                  <a:lnTo>
                    <a:pt x="12" y="17"/>
                  </a:lnTo>
                  <a:lnTo>
                    <a:pt x="16" y="27"/>
                  </a:lnTo>
                  <a:lnTo>
                    <a:pt x="23" y="36"/>
                  </a:lnTo>
                  <a:lnTo>
                    <a:pt x="33" y="43"/>
                  </a:lnTo>
                  <a:lnTo>
                    <a:pt x="45" y="46"/>
                  </a:lnTo>
                  <a:lnTo>
                    <a:pt x="45" y="113"/>
                  </a:lnTo>
                  <a:lnTo>
                    <a:pt x="45" y="112"/>
                  </a:lnTo>
                  <a:lnTo>
                    <a:pt x="45" y="106"/>
                  </a:lnTo>
                  <a:lnTo>
                    <a:pt x="44" y="98"/>
                  </a:lnTo>
                  <a:lnTo>
                    <a:pt x="40" y="90"/>
                  </a:lnTo>
                  <a:lnTo>
                    <a:pt x="35" y="82"/>
                  </a:lnTo>
                  <a:lnTo>
                    <a:pt x="27" y="75"/>
                  </a:lnTo>
                  <a:lnTo>
                    <a:pt x="16" y="70"/>
                  </a:lnTo>
                  <a:lnTo>
                    <a:pt x="1" y="67"/>
                  </a:lnTo>
                  <a:lnTo>
                    <a:pt x="0" y="70"/>
                  </a:lnTo>
                  <a:lnTo>
                    <a:pt x="0" y="75"/>
                  </a:lnTo>
                  <a:lnTo>
                    <a:pt x="0" y="82"/>
                  </a:lnTo>
                  <a:lnTo>
                    <a:pt x="2" y="91"/>
                  </a:lnTo>
                  <a:lnTo>
                    <a:pt x="6" y="100"/>
                  </a:lnTo>
                  <a:lnTo>
                    <a:pt x="14" y="109"/>
                  </a:lnTo>
                  <a:lnTo>
                    <a:pt x="28" y="114"/>
                  </a:lnTo>
                  <a:lnTo>
                    <a:pt x="45" y="118"/>
                  </a:lnTo>
                  <a:lnTo>
                    <a:pt x="45" y="209"/>
                  </a:lnTo>
                  <a:lnTo>
                    <a:pt x="45" y="207"/>
                  </a:lnTo>
                  <a:lnTo>
                    <a:pt x="45" y="202"/>
                  </a:lnTo>
                  <a:lnTo>
                    <a:pt x="43" y="195"/>
                  </a:lnTo>
                  <a:lnTo>
                    <a:pt x="40" y="188"/>
                  </a:lnTo>
                  <a:lnTo>
                    <a:pt x="33" y="182"/>
                  </a:lnTo>
                  <a:lnTo>
                    <a:pt x="24" y="178"/>
                  </a:lnTo>
                  <a:lnTo>
                    <a:pt x="12" y="175"/>
                  </a:lnTo>
                  <a:lnTo>
                    <a:pt x="12" y="178"/>
                  </a:lnTo>
                  <a:lnTo>
                    <a:pt x="10" y="182"/>
                  </a:lnTo>
                  <a:lnTo>
                    <a:pt x="10" y="188"/>
                  </a:lnTo>
                  <a:lnTo>
                    <a:pt x="13" y="197"/>
                  </a:lnTo>
                  <a:lnTo>
                    <a:pt x="20" y="205"/>
                  </a:lnTo>
                  <a:lnTo>
                    <a:pt x="29" y="211"/>
                  </a:lnTo>
                  <a:lnTo>
                    <a:pt x="45" y="215"/>
                  </a:lnTo>
                  <a:lnTo>
                    <a:pt x="45" y="373"/>
                  </a:lnTo>
                  <a:lnTo>
                    <a:pt x="52" y="373"/>
                  </a:lnTo>
                  <a:close/>
                </a:path>
              </a:pathLst>
            </a:custGeom>
            <a:solidFill>
              <a:srgbClr val="D7D7D7"/>
            </a:solidFill>
            <a:ln w="0">
              <a:solidFill>
                <a:srgbClr val="D7D7D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47" name="Freeform 23"/>
            <p:cNvSpPr>
              <a:spLocks/>
            </p:cNvSpPr>
            <p:nvPr/>
          </p:nvSpPr>
          <p:spPr bwMode="gray">
            <a:xfrm>
              <a:off x="2708" y="216"/>
              <a:ext cx="97" cy="373"/>
            </a:xfrm>
            <a:custGeom>
              <a:avLst/>
              <a:gdLst/>
              <a:ahLst/>
              <a:cxnLst>
                <a:cxn ang="0">
                  <a:pos x="51" y="237"/>
                </a:cxn>
                <a:cxn ang="0">
                  <a:pos x="60" y="237"/>
                </a:cxn>
                <a:cxn ang="0">
                  <a:pos x="74" y="232"/>
                </a:cxn>
                <a:cxn ang="0">
                  <a:pos x="91" y="218"/>
                </a:cxn>
                <a:cxn ang="0">
                  <a:pos x="97" y="193"/>
                </a:cxn>
                <a:cxn ang="0">
                  <a:pos x="89" y="193"/>
                </a:cxn>
                <a:cxn ang="0">
                  <a:pos x="72" y="197"/>
                </a:cxn>
                <a:cxn ang="0">
                  <a:pos x="55" y="215"/>
                </a:cxn>
                <a:cxn ang="0">
                  <a:pos x="51" y="147"/>
                </a:cxn>
                <a:cxn ang="0">
                  <a:pos x="60" y="147"/>
                </a:cxn>
                <a:cxn ang="0">
                  <a:pos x="74" y="141"/>
                </a:cxn>
                <a:cxn ang="0">
                  <a:pos x="91" y="128"/>
                </a:cxn>
                <a:cxn ang="0">
                  <a:pos x="97" y="102"/>
                </a:cxn>
                <a:cxn ang="0">
                  <a:pos x="89" y="102"/>
                </a:cxn>
                <a:cxn ang="0">
                  <a:pos x="72" y="109"/>
                </a:cxn>
                <a:cxn ang="0">
                  <a:pos x="55" y="126"/>
                </a:cxn>
                <a:cxn ang="0">
                  <a:pos x="51" y="46"/>
                </a:cxn>
                <a:cxn ang="0">
                  <a:pos x="51" y="37"/>
                </a:cxn>
                <a:cxn ang="0">
                  <a:pos x="46" y="23"/>
                </a:cxn>
                <a:cxn ang="0">
                  <a:pos x="33" y="6"/>
                </a:cxn>
                <a:cxn ang="0">
                  <a:pos x="7" y="0"/>
                </a:cxn>
                <a:cxn ang="0">
                  <a:pos x="8" y="9"/>
                </a:cxn>
                <a:cxn ang="0">
                  <a:pos x="16" y="27"/>
                </a:cxn>
                <a:cxn ang="0">
                  <a:pos x="34" y="43"/>
                </a:cxn>
                <a:cxn ang="0">
                  <a:pos x="46" y="113"/>
                </a:cxn>
                <a:cxn ang="0">
                  <a:pos x="46" y="106"/>
                </a:cxn>
                <a:cxn ang="0">
                  <a:pos x="41" y="90"/>
                </a:cxn>
                <a:cxn ang="0">
                  <a:pos x="27" y="75"/>
                </a:cxn>
                <a:cxn ang="0">
                  <a:pos x="0" y="67"/>
                </a:cxn>
                <a:cxn ang="0">
                  <a:pos x="0" y="75"/>
                </a:cxn>
                <a:cxn ang="0">
                  <a:pos x="3" y="91"/>
                </a:cxn>
                <a:cxn ang="0">
                  <a:pos x="15" y="109"/>
                </a:cxn>
                <a:cxn ang="0">
                  <a:pos x="46" y="118"/>
                </a:cxn>
                <a:cxn ang="0">
                  <a:pos x="46" y="207"/>
                </a:cxn>
                <a:cxn ang="0">
                  <a:pos x="43" y="195"/>
                </a:cxn>
                <a:cxn ang="0">
                  <a:pos x="34" y="182"/>
                </a:cxn>
                <a:cxn ang="0">
                  <a:pos x="12" y="175"/>
                </a:cxn>
                <a:cxn ang="0">
                  <a:pos x="11" y="182"/>
                </a:cxn>
                <a:cxn ang="0">
                  <a:pos x="14" y="197"/>
                </a:cxn>
                <a:cxn ang="0">
                  <a:pos x="30" y="211"/>
                </a:cxn>
                <a:cxn ang="0">
                  <a:pos x="46" y="373"/>
                </a:cxn>
              </a:cxnLst>
              <a:rect l="0" t="0" r="r" b="b"/>
              <a:pathLst>
                <a:path w="97" h="373">
                  <a:moveTo>
                    <a:pt x="51" y="373"/>
                  </a:moveTo>
                  <a:lnTo>
                    <a:pt x="51" y="237"/>
                  </a:lnTo>
                  <a:lnTo>
                    <a:pt x="54" y="237"/>
                  </a:lnTo>
                  <a:lnTo>
                    <a:pt x="60" y="237"/>
                  </a:lnTo>
                  <a:lnTo>
                    <a:pt x="66" y="236"/>
                  </a:lnTo>
                  <a:lnTo>
                    <a:pt x="74" y="232"/>
                  </a:lnTo>
                  <a:lnTo>
                    <a:pt x="82" y="226"/>
                  </a:lnTo>
                  <a:lnTo>
                    <a:pt x="91" y="218"/>
                  </a:lnTo>
                  <a:lnTo>
                    <a:pt x="95" y="207"/>
                  </a:lnTo>
                  <a:lnTo>
                    <a:pt x="97" y="193"/>
                  </a:lnTo>
                  <a:lnTo>
                    <a:pt x="95" y="193"/>
                  </a:lnTo>
                  <a:lnTo>
                    <a:pt x="89" y="193"/>
                  </a:lnTo>
                  <a:lnTo>
                    <a:pt x="81" y="194"/>
                  </a:lnTo>
                  <a:lnTo>
                    <a:pt x="72" y="197"/>
                  </a:lnTo>
                  <a:lnTo>
                    <a:pt x="64" y="205"/>
                  </a:lnTo>
                  <a:lnTo>
                    <a:pt x="55" y="215"/>
                  </a:lnTo>
                  <a:lnTo>
                    <a:pt x="51" y="232"/>
                  </a:lnTo>
                  <a:lnTo>
                    <a:pt x="51" y="147"/>
                  </a:lnTo>
                  <a:lnTo>
                    <a:pt x="54" y="147"/>
                  </a:lnTo>
                  <a:lnTo>
                    <a:pt x="60" y="147"/>
                  </a:lnTo>
                  <a:lnTo>
                    <a:pt x="66" y="144"/>
                  </a:lnTo>
                  <a:lnTo>
                    <a:pt x="74" y="141"/>
                  </a:lnTo>
                  <a:lnTo>
                    <a:pt x="82" y="136"/>
                  </a:lnTo>
                  <a:lnTo>
                    <a:pt x="91" y="128"/>
                  </a:lnTo>
                  <a:lnTo>
                    <a:pt x="95" y="117"/>
                  </a:lnTo>
                  <a:lnTo>
                    <a:pt x="97" y="102"/>
                  </a:lnTo>
                  <a:lnTo>
                    <a:pt x="95" y="102"/>
                  </a:lnTo>
                  <a:lnTo>
                    <a:pt x="89" y="102"/>
                  </a:lnTo>
                  <a:lnTo>
                    <a:pt x="81" y="105"/>
                  </a:lnTo>
                  <a:lnTo>
                    <a:pt x="72" y="109"/>
                  </a:lnTo>
                  <a:lnTo>
                    <a:pt x="64" y="116"/>
                  </a:lnTo>
                  <a:lnTo>
                    <a:pt x="55" y="126"/>
                  </a:lnTo>
                  <a:lnTo>
                    <a:pt x="51" y="141"/>
                  </a:lnTo>
                  <a:lnTo>
                    <a:pt x="51" y="46"/>
                  </a:lnTo>
                  <a:lnTo>
                    <a:pt x="51" y="43"/>
                  </a:lnTo>
                  <a:lnTo>
                    <a:pt x="51" y="37"/>
                  </a:lnTo>
                  <a:lnTo>
                    <a:pt x="49" y="31"/>
                  </a:lnTo>
                  <a:lnTo>
                    <a:pt x="46" y="23"/>
                  </a:lnTo>
                  <a:lnTo>
                    <a:pt x="41" y="15"/>
                  </a:lnTo>
                  <a:lnTo>
                    <a:pt x="33" y="6"/>
                  </a:lnTo>
                  <a:lnTo>
                    <a:pt x="22" y="2"/>
                  </a:lnTo>
                  <a:lnTo>
                    <a:pt x="7" y="0"/>
                  </a:lnTo>
                  <a:lnTo>
                    <a:pt x="7" y="2"/>
                  </a:lnTo>
                  <a:lnTo>
                    <a:pt x="8" y="9"/>
                  </a:lnTo>
                  <a:lnTo>
                    <a:pt x="11" y="17"/>
                  </a:lnTo>
                  <a:lnTo>
                    <a:pt x="16" y="27"/>
                  </a:lnTo>
                  <a:lnTo>
                    <a:pt x="23" y="36"/>
                  </a:lnTo>
                  <a:lnTo>
                    <a:pt x="34" y="43"/>
                  </a:lnTo>
                  <a:lnTo>
                    <a:pt x="46" y="46"/>
                  </a:lnTo>
                  <a:lnTo>
                    <a:pt x="46" y="113"/>
                  </a:lnTo>
                  <a:lnTo>
                    <a:pt x="46" y="112"/>
                  </a:lnTo>
                  <a:lnTo>
                    <a:pt x="46" y="106"/>
                  </a:lnTo>
                  <a:lnTo>
                    <a:pt x="43" y="98"/>
                  </a:lnTo>
                  <a:lnTo>
                    <a:pt x="41" y="90"/>
                  </a:lnTo>
                  <a:lnTo>
                    <a:pt x="35" y="82"/>
                  </a:lnTo>
                  <a:lnTo>
                    <a:pt x="27" y="75"/>
                  </a:lnTo>
                  <a:lnTo>
                    <a:pt x="16" y="70"/>
                  </a:lnTo>
                  <a:lnTo>
                    <a:pt x="0" y="67"/>
                  </a:lnTo>
                  <a:lnTo>
                    <a:pt x="0" y="70"/>
                  </a:lnTo>
                  <a:lnTo>
                    <a:pt x="0" y="75"/>
                  </a:lnTo>
                  <a:lnTo>
                    <a:pt x="0" y="82"/>
                  </a:lnTo>
                  <a:lnTo>
                    <a:pt x="3" y="91"/>
                  </a:lnTo>
                  <a:lnTo>
                    <a:pt x="7" y="100"/>
                  </a:lnTo>
                  <a:lnTo>
                    <a:pt x="15" y="109"/>
                  </a:lnTo>
                  <a:lnTo>
                    <a:pt x="28" y="114"/>
                  </a:lnTo>
                  <a:lnTo>
                    <a:pt x="46" y="118"/>
                  </a:lnTo>
                  <a:lnTo>
                    <a:pt x="46" y="209"/>
                  </a:lnTo>
                  <a:lnTo>
                    <a:pt x="46" y="207"/>
                  </a:lnTo>
                  <a:lnTo>
                    <a:pt x="45" y="202"/>
                  </a:lnTo>
                  <a:lnTo>
                    <a:pt x="43" y="195"/>
                  </a:lnTo>
                  <a:lnTo>
                    <a:pt x="39" y="188"/>
                  </a:lnTo>
                  <a:lnTo>
                    <a:pt x="34" y="182"/>
                  </a:lnTo>
                  <a:lnTo>
                    <a:pt x="24" y="178"/>
                  </a:lnTo>
                  <a:lnTo>
                    <a:pt x="12" y="175"/>
                  </a:lnTo>
                  <a:lnTo>
                    <a:pt x="12" y="178"/>
                  </a:lnTo>
                  <a:lnTo>
                    <a:pt x="11" y="182"/>
                  </a:lnTo>
                  <a:lnTo>
                    <a:pt x="11" y="188"/>
                  </a:lnTo>
                  <a:lnTo>
                    <a:pt x="14" y="197"/>
                  </a:lnTo>
                  <a:lnTo>
                    <a:pt x="19" y="205"/>
                  </a:lnTo>
                  <a:lnTo>
                    <a:pt x="30" y="211"/>
                  </a:lnTo>
                  <a:lnTo>
                    <a:pt x="46" y="215"/>
                  </a:lnTo>
                  <a:lnTo>
                    <a:pt x="46" y="373"/>
                  </a:lnTo>
                  <a:lnTo>
                    <a:pt x="51" y="373"/>
                  </a:lnTo>
                  <a:close/>
                </a:path>
              </a:pathLst>
            </a:custGeom>
            <a:solidFill>
              <a:srgbClr val="D7D7D7"/>
            </a:solidFill>
            <a:ln w="0">
              <a:solidFill>
                <a:srgbClr val="D7D7D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1049" name="Freeform 25"/>
          <p:cNvSpPr>
            <a:spLocks/>
          </p:cNvSpPr>
          <p:nvPr/>
        </p:nvSpPr>
        <p:spPr bwMode="gray">
          <a:xfrm>
            <a:off x="95250" y="6446838"/>
            <a:ext cx="8970963" cy="314325"/>
          </a:xfrm>
          <a:custGeom>
            <a:avLst/>
            <a:gdLst/>
            <a:ahLst/>
            <a:cxnLst>
              <a:cxn ang="0">
                <a:pos x="4" y="198"/>
              </a:cxn>
              <a:cxn ang="0">
                <a:pos x="5651" y="198"/>
              </a:cxn>
              <a:cxn ang="0">
                <a:pos x="5646" y="94"/>
              </a:cxn>
              <a:cxn ang="0">
                <a:pos x="1491" y="94"/>
              </a:cxn>
              <a:cxn ang="0">
                <a:pos x="1343" y="2"/>
              </a:cxn>
              <a:cxn ang="0">
                <a:pos x="0" y="0"/>
              </a:cxn>
              <a:cxn ang="0">
                <a:pos x="4" y="198"/>
              </a:cxn>
            </a:cxnLst>
            <a:rect l="0" t="0" r="r" b="b"/>
            <a:pathLst>
              <a:path w="5651" h="198">
                <a:moveTo>
                  <a:pt x="4" y="198"/>
                </a:moveTo>
                <a:lnTo>
                  <a:pt x="5651" y="198"/>
                </a:lnTo>
                <a:lnTo>
                  <a:pt x="5646" y="94"/>
                </a:lnTo>
                <a:lnTo>
                  <a:pt x="1491" y="94"/>
                </a:lnTo>
                <a:lnTo>
                  <a:pt x="1343" y="2"/>
                </a:lnTo>
                <a:lnTo>
                  <a:pt x="0" y="0"/>
                </a:lnTo>
                <a:lnTo>
                  <a:pt x="4" y="198"/>
                </a:lnTo>
                <a:close/>
              </a:path>
            </a:pathLst>
          </a:custGeom>
          <a:solidFill>
            <a:schemeClr val="tx1"/>
          </a:soli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050" name="Freeform 26"/>
          <p:cNvSpPr>
            <a:spLocks/>
          </p:cNvSpPr>
          <p:nvPr/>
        </p:nvSpPr>
        <p:spPr bwMode="gray">
          <a:xfrm>
            <a:off x="95250" y="6491288"/>
            <a:ext cx="8975725" cy="279400"/>
          </a:xfrm>
          <a:custGeom>
            <a:avLst/>
            <a:gdLst/>
            <a:ahLst/>
            <a:cxnLst>
              <a:cxn ang="0">
                <a:pos x="0" y="176"/>
              </a:cxn>
              <a:cxn ang="0">
                <a:pos x="5650" y="169"/>
              </a:cxn>
              <a:cxn ang="0">
                <a:pos x="5646" y="95"/>
              </a:cxn>
              <a:cxn ang="0">
                <a:pos x="1478" y="95"/>
              </a:cxn>
              <a:cxn ang="0">
                <a:pos x="1317" y="3"/>
              </a:cxn>
              <a:cxn ang="0">
                <a:pos x="0" y="0"/>
              </a:cxn>
              <a:cxn ang="0">
                <a:pos x="0" y="176"/>
              </a:cxn>
            </a:cxnLst>
            <a:rect l="0" t="0" r="r" b="b"/>
            <a:pathLst>
              <a:path w="5650" h="176">
                <a:moveTo>
                  <a:pt x="0" y="176"/>
                </a:moveTo>
                <a:lnTo>
                  <a:pt x="5650" y="169"/>
                </a:lnTo>
                <a:lnTo>
                  <a:pt x="5646" y="95"/>
                </a:lnTo>
                <a:lnTo>
                  <a:pt x="1478" y="95"/>
                </a:lnTo>
                <a:lnTo>
                  <a:pt x="1317" y="3"/>
                </a:lnTo>
                <a:lnTo>
                  <a:pt x="0" y="0"/>
                </a:lnTo>
                <a:lnTo>
                  <a:pt x="0" y="176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051" name="Freeform 27" descr="Dark upward diagonal"/>
          <p:cNvSpPr>
            <a:spLocks/>
          </p:cNvSpPr>
          <p:nvPr/>
        </p:nvSpPr>
        <p:spPr bwMode="gray">
          <a:xfrm>
            <a:off x="92075" y="98425"/>
            <a:ext cx="8956675" cy="179388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5582" y="0"/>
              </a:cxn>
              <a:cxn ang="0">
                <a:pos x="5639" y="45"/>
              </a:cxn>
              <a:cxn ang="0">
                <a:pos x="5636" y="113"/>
              </a:cxn>
              <a:cxn ang="0">
                <a:pos x="0" y="113"/>
              </a:cxn>
              <a:cxn ang="0">
                <a:pos x="0" y="0"/>
              </a:cxn>
            </a:cxnLst>
            <a:rect l="0" t="0" r="r" b="b"/>
            <a:pathLst>
              <a:path w="5639" h="113">
                <a:moveTo>
                  <a:pt x="0" y="0"/>
                </a:moveTo>
                <a:lnTo>
                  <a:pt x="5582" y="0"/>
                </a:lnTo>
                <a:cubicBezTo>
                  <a:pt x="5630" y="3"/>
                  <a:pt x="5639" y="45"/>
                  <a:pt x="5639" y="45"/>
                </a:cubicBezTo>
                <a:lnTo>
                  <a:pt x="5636" y="113"/>
                </a:lnTo>
                <a:lnTo>
                  <a:pt x="0" y="113"/>
                </a:lnTo>
                <a:lnTo>
                  <a:pt x="0" y="0"/>
                </a:lnTo>
                <a:close/>
              </a:path>
            </a:pathLst>
          </a:custGeom>
          <a:pattFill prst="dkUpDiag">
            <a:fgClr>
              <a:schemeClr val="accent1"/>
            </a:fgClr>
            <a:bgClr>
              <a:schemeClr val="bg1"/>
            </a:bgClr>
          </a:patt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052" name="Freeform 28"/>
          <p:cNvSpPr>
            <a:spLocks/>
          </p:cNvSpPr>
          <p:nvPr/>
        </p:nvSpPr>
        <p:spPr bwMode="gray">
          <a:xfrm>
            <a:off x="92075" y="307975"/>
            <a:ext cx="8955088" cy="938213"/>
          </a:xfrm>
          <a:custGeom>
            <a:avLst/>
            <a:gdLst/>
            <a:ahLst/>
            <a:cxnLst>
              <a:cxn ang="0">
                <a:pos x="5446" y="0"/>
              </a:cxn>
              <a:cxn ang="0">
                <a:pos x="0" y="0"/>
              </a:cxn>
              <a:cxn ang="0">
                <a:pos x="2" y="470"/>
              </a:cxn>
              <a:cxn ang="0">
                <a:pos x="4078" y="474"/>
              </a:cxn>
              <a:cxn ang="0">
                <a:pos x="4178" y="527"/>
              </a:cxn>
              <a:cxn ang="0">
                <a:pos x="5446" y="531"/>
              </a:cxn>
              <a:cxn ang="0">
                <a:pos x="5446" y="0"/>
              </a:cxn>
            </a:cxnLst>
            <a:rect l="0" t="0" r="r" b="b"/>
            <a:pathLst>
              <a:path w="5446" h="531">
                <a:moveTo>
                  <a:pt x="5446" y="0"/>
                </a:moveTo>
                <a:lnTo>
                  <a:pt x="0" y="0"/>
                </a:lnTo>
                <a:lnTo>
                  <a:pt x="2" y="470"/>
                </a:lnTo>
                <a:lnTo>
                  <a:pt x="4078" y="474"/>
                </a:lnTo>
                <a:lnTo>
                  <a:pt x="4178" y="527"/>
                </a:lnTo>
                <a:lnTo>
                  <a:pt x="5446" y="531"/>
                </a:lnTo>
                <a:lnTo>
                  <a:pt x="5446" y="0"/>
                </a:lnTo>
                <a:close/>
              </a:path>
            </a:pathLst>
          </a:custGeom>
          <a:solidFill>
            <a:schemeClr val="tx1"/>
          </a:soli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053" name="Freeform 29"/>
          <p:cNvSpPr>
            <a:spLocks/>
          </p:cNvSpPr>
          <p:nvPr/>
        </p:nvSpPr>
        <p:spPr bwMode="gray">
          <a:xfrm>
            <a:off x="92075" y="306388"/>
            <a:ext cx="8955088" cy="836612"/>
          </a:xfrm>
          <a:custGeom>
            <a:avLst/>
            <a:gdLst/>
            <a:ahLst/>
            <a:cxnLst>
              <a:cxn ang="0">
                <a:pos x="5446" y="0"/>
              </a:cxn>
              <a:cxn ang="0">
                <a:pos x="0" y="0"/>
              </a:cxn>
              <a:cxn ang="0">
                <a:pos x="2" y="470"/>
              </a:cxn>
              <a:cxn ang="0">
                <a:pos x="4078" y="474"/>
              </a:cxn>
              <a:cxn ang="0">
                <a:pos x="4178" y="527"/>
              </a:cxn>
              <a:cxn ang="0">
                <a:pos x="5446" y="531"/>
              </a:cxn>
              <a:cxn ang="0">
                <a:pos x="5446" y="0"/>
              </a:cxn>
            </a:cxnLst>
            <a:rect l="0" t="0" r="r" b="b"/>
            <a:pathLst>
              <a:path w="5446" h="531">
                <a:moveTo>
                  <a:pt x="5446" y="0"/>
                </a:moveTo>
                <a:lnTo>
                  <a:pt x="0" y="0"/>
                </a:lnTo>
                <a:lnTo>
                  <a:pt x="2" y="470"/>
                </a:lnTo>
                <a:lnTo>
                  <a:pt x="4078" y="474"/>
                </a:lnTo>
                <a:lnTo>
                  <a:pt x="4178" y="527"/>
                </a:lnTo>
                <a:lnTo>
                  <a:pt x="5446" y="531"/>
                </a:lnTo>
                <a:lnTo>
                  <a:pt x="5446" y="0"/>
                </a:lnTo>
                <a:close/>
              </a:path>
            </a:pathLst>
          </a:custGeom>
          <a:gradFill rotWithShape="0">
            <a:gsLst>
              <a:gs pos="0">
                <a:schemeClr val="bg1"/>
              </a:gs>
              <a:gs pos="100000">
                <a:schemeClr val="bg1">
                  <a:gamma/>
                  <a:tint val="66667"/>
                  <a:invGamma/>
                </a:schemeClr>
              </a:gs>
            </a:gsLst>
            <a:lin ang="0" scaled="1"/>
          </a:gra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056" name="Rectangle 32"/>
          <p:cNvSpPr>
            <a:spLocks noChangeArrowheads="1"/>
          </p:cNvSpPr>
          <p:nvPr/>
        </p:nvSpPr>
        <p:spPr bwMode="gray">
          <a:xfrm flipV="1">
            <a:off x="95250" y="6723063"/>
            <a:ext cx="8977313" cy="55562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059" name="Freeform 35"/>
          <p:cNvSpPr>
            <a:spLocks/>
          </p:cNvSpPr>
          <p:nvPr/>
        </p:nvSpPr>
        <p:spPr bwMode="gray">
          <a:xfrm>
            <a:off x="6896100" y="1047750"/>
            <a:ext cx="2155825" cy="52388"/>
          </a:xfrm>
          <a:custGeom>
            <a:avLst/>
            <a:gdLst/>
            <a:ahLst/>
            <a:cxnLst>
              <a:cxn ang="0">
                <a:pos x="0" y="2"/>
              </a:cxn>
              <a:cxn ang="0">
                <a:pos x="1358" y="0"/>
              </a:cxn>
              <a:cxn ang="0">
                <a:pos x="1356" y="32"/>
              </a:cxn>
              <a:cxn ang="0">
                <a:pos x="60" y="33"/>
              </a:cxn>
              <a:cxn ang="0">
                <a:pos x="0" y="2"/>
              </a:cxn>
            </a:cxnLst>
            <a:rect l="0" t="0" r="r" b="b"/>
            <a:pathLst>
              <a:path w="1358" h="33">
                <a:moveTo>
                  <a:pt x="0" y="2"/>
                </a:moveTo>
                <a:lnTo>
                  <a:pt x="1358" y="0"/>
                </a:lnTo>
                <a:lnTo>
                  <a:pt x="1356" y="32"/>
                </a:lnTo>
                <a:lnTo>
                  <a:pt x="60" y="33"/>
                </a:lnTo>
                <a:lnTo>
                  <a:pt x="0" y="2"/>
                </a:lnTo>
                <a:close/>
              </a:path>
            </a:pathLst>
          </a:custGeom>
          <a:solidFill>
            <a:srgbClr val="FFFFFF">
              <a:alpha val="30000"/>
            </a:srgbClr>
          </a:soli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gray">
          <a:xfrm>
            <a:off x="457200" y="238125"/>
            <a:ext cx="6477000" cy="868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gray">
          <a:xfrm>
            <a:off x="457200" y="1438275"/>
            <a:ext cx="8229600" cy="473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gray">
          <a:xfrm>
            <a:off x="3048000" y="6311900"/>
            <a:ext cx="1712913" cy="290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>
                <a:solidFill>
                  <a:srgbClr val="000000"/>
                </a:solidFill>
              </a:defRPr>
            </a:lvl1pPr>
          </a:lstStyle>
          <a:p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gray">
          <a:xfrm>
            <a:off x="4830763" y="6323013"/>
            <a:ext cx="2311400" cy="290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>
                <a:solidFill>
                  <a:srgbClr val="000000"/>
                </a:solidFill>
              </a:defRPr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gray">
          <a:xfrm>
            <a:off x="7116763" y="6323013"/>
            <a:ext cx="1616075" cy="290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>
                <a:solidFill>
                  <a:srgbClr val="000000"/>
                </a:solidFill>
              </a:defRPr>
            </a:lvl1pPr>
          </a:lstStyle>
          <a:p>
            <a:fld id="{81E22C10-0DD7-4F2C-85A1-7A37DF0338A3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1061" name="Text Box 37"/>
          <p:cNvSpPr txBox="1">
            <a:spLocks noChangeArrowheads="1"/>
          </p:cNvSpPr>
          <p:nvPr/>
        </p:nvSpPr>
        <p:spPr bwMode="gray">
          <a:xfrm>
            <a:off x="144463" y="6454775"/>
            <a:ext cx="1495425" cy="26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100" i="1">
                <a:solidFill>
                  <a:srgbClr val="FFFFFF"/>
                </a:solidFill>
                <a:latin typeface="Times New Roman" pitchFamily="18" charset="0"/>
              </a:rPr>
              <a:t>www.themegallery.com</a:t>
            </a:r>
          </a:p>
        </p:txBody>
      </p:sp>
      <p:sp>
        <p:nvSpPr>
          <p:cNvPr id="1054" name="Rectangle 30" descr="7"/>
          <p:cNvSpPr>
            <a:spLocks noChangeArrowheads="1"/>
          </p:cNvSpPr>
          <p:nvPr/>
        </p:nvSpPr>
        <p:spPr bwMode="gray">
          <a:xfrm>
            <a:off x="8245475" y="415925"/>
            <a:ext cx="534988" cy="546100"/>
          </a:xfrm>
          <a:prstGeom prst="rect">
            <a:avLst/>
          </a:prstGeom>
          <a:blipFill dpi="0" rotWithShape="1">
            <a:blip r:embed="rId17" cstate="print"/>
            <a:srcRect/>
            <a:stretch>
              <a:fillRect/>
            </a:stretch>
          </a:blipFill>
          <a:ln w="9525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055" name="Rectangle 31" descr="4"/>
          <p:cNvSpPr>
            <a:spLocks noChangeArrowheads="1"/>
          </p:cNvSpPr>
          <p:nvPr/>
        </p:nvSpPr>
        <p:spPr bwMode="gray">
          <a:xfrm>
            <a:off x="7620000" y="415925"/>
            <a:ext cx="534988" cy="546100"/>
          </a:xfrm>
          <a:prstGeom prst="rect">
            <a:avLst/>
          </a:prstGeom>
          <a:blipFill dpi="0" rotWithShape="1">
            <a:blip r:embed="rId18" cstate="print"/>
            <a:srcRect/>
            <a:stretch>
              <a:fillRect/>
            </a:stretch>
          </a:blipFill>
          <a:ln w="9525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060" name="Rectangle 36"/>
          <p:cNvSpPr>
            <a:spLocks noChangeArrowheads="1"/>
          </p:cNvSpPr>
          <p:nvPr/>
        </p:nvSpPr>
        <p:spPr bwMode="gray">
          <a:xfrm>
            <a:off x="7000875" y="415925"/>
            <a:ext cx="534988" cy="546100"/>
          </a:xfrm>
          <a:prstGeom prst="rect">
            <a:avLst/>
          </a:prstGeom>
          <a:solidFill>
            <a:srgbClr val="FFFFFF">
              <a:alpha val="30000"/>
            </a:srgbClr>
          </a:solidFill>
          <a:ln w="9525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0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0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5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500"/>
                            </p:stCondLst>
                            <p:childTnLst>
                              <p:par>
                                <p:cTn id="2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6" grpId="0"/>
      <p:bldP spid="1054" grpId="0" animBg="1"/>
      <p:bldP spid="1055" grpId="0" animBg="1"/>
      <p:bldP spid="1060" grpId="0" animBg="1"/>
    </p:bldLst>
  </p:timing>
  <p:txStyles>
    <p:titleStyle>
      <a:lvl1pPr algn="l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FFFFFF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FFFFFF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FFFFFF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FFFFFF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FFFFFF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FFFFFF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FFFFFF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FFFFFF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FFFFFF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rgbClr val="000000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rgbClr val="000000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rgbClr val="000000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000000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000000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000000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000000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000000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5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643174" y="2500306"/>
            <a:ext cx="6072230" cy="1789119"/>
          </a:xfrm>
        </p:spPr>
        <p:txBody>
          <a:bodyPr/>
          <a:lstStyle/>
          <a:p>
            <a:r>
              <a:rPr lang="ru-RU" sz="2600" dirty="0" smtClean="0">
                <a:solidFill>
                  <a:schemeClr val="tx2"/>
                </a:solidFill>
              </a:rPr>
              <a:t>Формирование </a:t>
            </a:r>
            <a:r>
              <a:rPr lang="ru-RU" sz="2600" dirty="0">
                <a:solidFill>
                  <a:schemeClr val="tx2"/>
                </a:solidFill>
              </a:rPr>
              <a:t>познавательных универсальных учебных действий на уроке биологии в 5 классе.</a:t>
            </a:r>
            <a:br>
              <a:rPr lang="ru-RU" sz="2600" dirty="0">
                <a:solidFill>
                  <a:schemeClr val="tx2"/>
                </a:solidFill>
              </a:rPr>
            </a:br>
            <a:r>
              <a:rPr lang="ru-RU" sz="2600" dirty="0">
                <a:solidFill>
                  <a:schemeClr val="tx2">
                    <a:lumMod val="50000"/>
                  </a:schemeClr>
                </a:solidFill>
              </a:rPr>
              <a:t>Тема: «Бактерии: строение и жизнедеятельность» </a:t>
            </a:r>
          </a:p>
        </p:txBody>
      </p:sp>
      <p:sp>
        <p:nvSpPr>
          <p:cNvPr id="2052" name="Rectangle 4"/>
          <p:cNvSpPr>
            <a:spLocks noChangeArrowheads="1"/>
          </p:cNvSpPr>
          <p:nvPr/>
        </p:nvSpPr>
        <p:spPr bwMode="auto">
          <a:xfrm>
            <a:off x="4643438" y="4714884"/>
            <a:ext cx="4214842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Arial" pitchFamily="34" charset="0"/>
                <a:cs typeface="Arial" pitchFamily="34" charset="0"/>
              </a:rPr>
              <a:t>Учитель Васильева Л. Р.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Arial" pitchFamily="34" charset="0"/>
                <a:cs typeface="Arial" pitchFamily="34" charset="0"/>
              </a:rPr>
              <a:t>МБОУ г. Астрахани «СОШ №29»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rgbClr val="333333"/>
              </a:solidFill>
              <a:effectLst/>
              <a:latin typeface="Arial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42844" y="928670"/>
            <a:ext cx="1571636" cy="50006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1400" dirty="0" smtClean="0">
                <a:solidFill>
                  <a:schemeClr val="tx1">
                    <a:lumMod val="20000"/>
                    <a:lumOff val="80000"/>
                  </a:schemeClr>
                </a:solidFill>
              </a:rPr>
              <a:t>Формирование познавательных универсальных учебных действий на уроке биологии в 5 классе</a:t>
            </a:r>
            <a:endParaRPr lang="en-US" sz="1400" dirty="0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42844" y="1142984"/>
            <a:ext cx="8858312" cy="571504"/>
          </a:xfrm>
        </p:spPr>
        <p:txBody>
          <a:bodyPr/>
          <a:lstStyle/>
          <a:p>
            <a:pPr algn="ctr">
              <a:buNone/>
            </a:pPr>
            <a:r>
              <a:rPr lang="ru-RU" sz="2400" b="1" i="1" dirty="0" smtClean="0">
                <a:solidFill>
                  <a:schemeClr val="tx2">
                    <a:lumMod val="50000"/>
                  </a:schemeClr>
                </a:solidFill>
              </a:rPr>
              <a:t>Размножение бактерий</a:t>
            </a:r>
            <a:endParaRPr lang="ru-RU" sz="2400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64514" name="Rectangle 2"/>
          <p:cNvSpPr>
            <a:spLocks noChangeArrowheads="1"/>
          </p:cNvSpPr>
          <p:nvPr/>
        </p:nvSpPr>
        <p:spPr bwMode="auto">
          <a:xfrm>
            <a:off x="4857752" y="1785926"/>
            <a:ext cx="3786214" cy="20621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ru-RU" sz="1600" i="1" dirty="0" smtClean="0">
                <a:solidFill>
                  <a:schemeClr val="accent1">
                    <a:lumMod val="50000"/>
                  </a:schemeClr>
                </a:solidFill>
              </a:rPr>
              <a:t>В 1 г почвы – 3 млрд. бактерий</a:t>
            </a:r>
          </a:p>
          <a:p>
            <a:pPr>
              <a:buFont typeface="Arial" pitchFamily="34" charset="0"/>
              <a:buChar char="•"/>
            </a:pPr>
            <a:endParaRPr lang="ru-RU" sz="1600" i="1" dirty="0" smtClean="0">
              <a:solidFill>
                <a:schemeClr val="accent1">
                  <a:lumMod val="50000"/>
                </a:schemeClr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ru-RU" sz="1600" i="1" dirty="0" smtClean="0">
                <a:solidFill>
                  <a:schemeClr val="accent1">
                    <a:lumMod val="50000"/>
                  </a:schemeClr>
                </a:solidFill>
              </a:rPr>
              <a:t>В 1 г воды – 6 тысяч бактерий</a:t>
            </a:r>
          </a:p>
          <a:p>
            <a:pPr>
              <a:buFont typeface="Arial" pitchFamily="34" charset="0"/>
              <a:buChar char="•"/>
            </a:pPr>
            <a:endParaRPr lang="ru-RU" sz="1600" i="1" dirty="0" smtClean="0">
              <a:solidFill>
                <a:schemeClr val="accent1">
                  <a:lumMod val="50000"/>
                </a:schemeClr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ru-RU" sz="1600" i="1" dirty="0" smtClean="0">
                <a:solidFill>
                  <a:schemeClr val="accent1">
                    <a:lumMod val="50000"/>
                  </a:schemeClr>
                </a:solidFill>
              </a:rPr>
              <a:t>Почему их так много? </a:t>
            </a:r>
          </a:p>
          <a:p>
            <a:endParaRPr lang="ru-RU" sz="1600" i="1" dirty="0" smtClean="0">
              <a:solidFill>
                <a:schemeClr val="accent1">
                  <a:lumMod val="50000"/>
                </a:schemeClr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ru-RU" sz="1600" i="1" dirty="0" smtClean="0">
                <a:solidFill>
                  <a:schemeClr val="accent1">
                    <a:lumMod val="50000"/>
                  </a:schemeClr>
                </a:solidFill>
              </a:rPr>
              <a:t>Сделайте вывод о способе и скорости размножения бактерий</a:t>
            </a:r>
            <a:endParaRPr lang="ru-RU" sz="16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64516" name="Rectangle 4"/>
          <p:cNvSpPr>
            <a:spLocks noChangeArrowheads="1"/>
          </p:cNvSpPr>
          <p:nvPr/>
        </p:nvSpPr>
        <p:spPr bwMode="auto">
          <a:xfrm>
            <a:off x="285720" y="1714488"/>
            <a:ext cx="4143436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ru-RU" b="1" i="1" u="sng" dirty="0" smtClean="0">
                <a:solidFill>
                  <a:schemeClr val="bg1">
                    <a:lumMod val="50000"/>
                  </a:schemeClr>
                </a:solidFill>
              </a:rPr>
              <a:t>УУД:</a:t>
            </a:r>
            <a:r>
              <a:rPr lang="ru-RU" dirty="0" smtClean="0">
                <a:solidFill>
                  <a:schemeClr val="bg1">
                    <a:lumMod val="50000"/>
                  </a:schemeClr>
                </a:solidFill>
              </a:rPr>
              <a:t> установление причинно – следственных связей, построение логической цепи рассуждений</a:t>
            </a:r>
            <a:endParaRPr lang="ru-RU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92162" name="Picture 9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3071810"/>
            <a:ext cx="4038600" cy="302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Прямоугольник 7"/>
          <p:cNvSpPr/>
          <p:nvPr/>
        </p:nvSpPr>
        <p:spPr>
          <a:xfrm>
            <a:off x="142844" y="6500834"/>
            <a:ext cx="1500198" cy="21431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1400" dirty="0" smtClean="0">
                <a:solidFill>
                  <a:schemeClr val="tx1">
                    <a:lumMod val="20000"/>
                    <a:lumOff val="80000"/>
                  </a:schemeClr>
                </a:solidFill>
              </a:rPr>
              <a:t>Формирование познавательных универсальных учебных действий на уроке биологии в 5 классе</a:t>
            </a:r>
            <a:endParaRPr lang="en-US" sz="1400" dirty="0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42844" y="1285860"/>
            <a:ext cx="8858312" cy="714380"/>
          </a:xfrm>
        </p:spPr>
        <p:txBody>
          <a:bodyPr/>
          <a:lstStyle/>
          <a:p>
            <a:pPr algn="ctr">
              <a:buNone/>
            </a:pPr>
            <a:r>
              <a:rPr lang="ru-RU" sz="2800" b="1" i="1" dirty="0" smtClean="0">
                <a:solidFill>
                  <a:schemeClr val="tx2">
                    <a:lumMod val="50000"/>
                  </a:schemeClr>
                </a:solidFill>
              </a:rPr>
              <a:t>Питание бактерий</a:t>
            </a:r>
            <a:endParaRPr lang="ru-RU" sz="2800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8196" name="Rectangle 4"/>
          <p:cNvSpPr>
            <a:spLocks noChangeArrowheads="1"/>
          </p:cNvSpPr>
          <p:nvPr/>
        </p:nvSpPr>
        <p:spPr bwMode="auto">
          <a:xfrm>
            <a:off x="285720" y="1928802"/>
            <a:ext cx="5286412" cy="42780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ru-RU" sz="1600" b="1" i="1" dirty="0" smtClean="0">
                <a:solidFill>
                  <a:schemeClr val="accent1">
                    <a:lumMod val="50000"/>
                  </a:schemeClr>
                </a:solidFill>
              </a:rPr>
              <a:t>Постановка проблемы: </a:t>
            </a:r>
            <a:r>
              <a:rPr lang="ru-RU" sz="1600" dirty="0" smtClean="0">
                <a:solidFill>
                  <a:schemeClr val="accent1">
                    <a:lumMod val="50000"/>
                  </a:schemeClr>
                </a:solidFill>
              </a:rPr>
              <a:t>одна бактериальная клетка за сутки потребляет пищи в 30 раз больше своей массы, - это все равно, как если бы школьник массой 35-40 кг съедал бы в день более тонны пищи.</a:t>
            </a:r>
          </a:p>
          <a:p>
            <a:r>
              <a:rPr lang="ru-RU" sz="1600" b="1" i="1" dirty="0" smtClean="0">
                <a:solidFill>
                  <a:schemeClr val="accent1">
                    <a:lumMod val="50000"/>
                  </a:schemeClr>
                </a:solidFill>
              </a:rPr>
              <a:t>Задание</a:t>
            </a:r>
            <a:r>
              <a:rPr lang="ru-RU" sz="1600" b="1" i="1" dirty="0" smtClean="0">
                <a:solidFill>
                  <a:schemeClr val="accent1">
                    <a:lumMod val="50000"/>
                  </a:schemeClr>
                </a:solidFill>
              </a:rPr>
              <a:t>:</a:t>
            </a:r>
            <a:endParaRPr lang="ru-RU" sz="1600" dirty="0" smtClean="0">
              <a:solidFill>
                <a:schemeClr val="accent1">
                  <a:lumMod val="50000"/>
                </a:schemeClr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ru-RU" sz="1600" dirty="0" smtClean="0">
                <a:solidFill>
                  <a:schemeClr val="accent1">
                    <a:lumMod val="50000"/>
                  </a:schemeClr>
                </a:solidFill>
              </a:rPr>
              <a:t> Способны ли некоторые бактерии создавать органические вещества из неорганических?</a:t>
            </a:r>
          </a:p>
          <a:p>
            <a:pPr>
              <a:buFont typeface="Arial" pitchFamily="34" charset="0"/>
              <a:buChar char="•"/>
            </a:pPr>
            <a:r>
              <a:rPr lang="ru-RU" sz="1600" dirty="0" smtClean="0">
                <a:solidFill>
                  <a:schemeClr val="accent1">
                    <a:lumMod val="50000"/>
                  </a:schemeClr>
                </a:solidFill>
              </a:rPr>
              <a:t>Откуда получают органические вещества остальные бактерии?</a:t>
            </a:r>
          </a:p>
          <a:p>
            <a:pPr>
              <a:buFont typeface="Arial" pitchFamily="34" charset="0"/>
              <a:buChar char="•"/>
            </a:pPr>
            <a:r>
              <a:rPr lang="ru-RU" sz="1600" dirty="0" smtClean="0">
                <a:solidFill>
                  <a:schemeClr val="accent1">
                    <a:lumMod val="50000"/>
                  </a:schemeClr>
                </a:solidFill>
              </a:rPr>
              <a:t>Как называются эти бактерии?</a:t>
            </a:r>
          </a:p>
          <a:p>
            <a:r>
              <a:rPr lang="ru-RU" sz="1600" b="1" i="1" dirty="0" smtClean="0">
                <a:solidFill>
                  <a:schemeClr val="accent1">
                    <a:lumMod val="50000"/>
                  </a:schemeClr>
                </a:solidFill>
              </a:rPr>
              <a:t>Закончите схему:</a:t>
            </a:r>
          </a:p>
          <a:p>
            <a:r>
              <a:rPr lang="ru-RU" sz="1600" dirty="0" smtClean="0">
                <a:solidFill>
                  <a:schemeClr val="accent1">
                    <a:lumMod val="50000"/>
                  </a:schemeClr>
                </a:solidFill>
              </a:rPr>
              <a:t>         Бактерии</a:t>
            </a:r>
          </a:p>
          <a:p>
            <a:r>
              <a:rPr lang="ru-RU" sz="1600" dirty="0" smtClean="0">
                <a:solidFill>
                  <a:schemeClr val="accent1">
                    <a:lumMod val="50000"/>
                  </a:schemeClr>
                </a:solidFill>
              </a:rPr>
              <a:t>   (по типу питания)</a:t>
            </a:r>
          </a:p>
          <a:p>
            <a:r>
              <a:rPr lang="ru-RU" sz="1600" dirty="0" smtClean="0">
                <a:solidFill>
                  <a:schemeClr val="accent1">
                    <a:lumMod val="50000"/>
                  </a:schemeClr>
                </a:solidFill>
              </a:rPr>
              <a:t>                /            \</a:t>
            </a:r>
          </a:p>
          <a:p>
            <a:r>
              <a:rPr lang="ru-RU" sz="1600" dirty="0" smtClean="0">
                <a:solidFill>
                  <a:schemeClr val="accent1">
                    <a:lumMod val="50000"/>
                  </a:schemeClr>
                </a:solidFill>
              </a:rPr>
              <a:t>    автотрофы     гетеротрофы</a:t>
            </a:r>
          </a:p>
          <a:p>
            <a:r>
              <a:rPr lang="ru-RU" sz="1600" dirty="0" smtClean="0">
                <a:solidFill>
                  <a:schemeClr val="accent1">
                    <a:lumMod val="50000"/>
                  </a:schemeClr>
                </a:solidFill>
              </a:rPr>
              <a:t>             /                       \</a:t>
            </a:r>
          </a:p>
          <a:p>
            <a:endParaRPr lang="ru-RU" sz="16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5857884" y="2152046"/>
            <a:ext cx="3071834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i="1" u="sng" dirty="0" smtClean="0">
                <a:solidFill>
                  <a:schemeClr val="bg1">
                    <a:lumMod val="50000"/>
                  </a:schemeClr>
                </a:solidFill>
              </a:rPr>
              <a:t>УУД</a:t>
            </a:r>
            <a:r>
              <a:rPr lang="ru-RU" b="1" dirty="0" smtClean="0">
                <a:solidFill>
                  <a:schemeClr val="bg1">
                    <a:lumMod val="50000"/>
                  </a:schemeClr>
                </a:solidFill>
              </a:rPr>
              <a:t>: поиск и выделение необходимой информации, смысловое чтение и извлечение необходимой информации из прочитанного текста, определение основной и второстепенной информации.</a:t>
            </a:r>
            <a:endParaRPr lang="ru-RU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42844" y="6500834"/>
            <a:ext cx="1500198" cy="21431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1400" dirty="0" smtClean="0">
                <a:solidFill>
                  <a:schemeClr val="tx1">
                    <a:lumMod val="20000"/>
                    <a:lumOff val="80000"/>
                  </a:schemeClr>
                </a:solidFill>
              </a:rPr>
              <a:t>Формирование познавательных универсальных учебных действий на уроке биологии в 5 классе</a:t>
            </a:r>
            <a:endParaRPr lang="en-US" sz="1400" dirty="0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42844" y="1285860"/>
            <a:ext cx="8858312" cy="714380"/>
          </a:xfrm>
        </p:spPr>
        <p:txBody>
          <a:bodyPr/>
          <a:lstStyle/>
          <a:p>
            <a:pPr algn="ctr">
              <a:buNone/>
            </a:pPr>
            <a:r>
              <a:rPr lang="ru-RU" sz="2400" b="1" i="1" dirty="0" smtClean="0">
                <a:solidFill>
                  <a:schemeClr val="tx2">
                    <a:lumMod val="50000"/>
                  </a:schemeClr>
                </a:solidFill>
              </a:rPr>
              <a:t>Приспособленность бактерий к выживанию в неблагоприятных условиях</a:t>
            </a:r>
            <a:endParaRPr lang="ru-RU" sz="2400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8196" name="Rectangle 4"/>
          <p:cNvSpPr>
            <a:spLocks noChangeArrowheads="1"/>
          </p:cNvSpPr>
          <p:nvPr/>
        </p:nvSpPr>
        <p:spPr bwMode="auto">
          <a:xfrm>
            <a:off x="285720" y="2071678"/>
            <a:ext cx="5286412" cy="46474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ru-RU" sz="1600" i="1" dirty="0" smtClean="0"/>
              <a:t> </a:t>
            </a:r>
            <a:r>
              <a:rPr lang="ru-RU" sz="1400" i="1" dirty="0" smtClean="0">
                <a:solidFill>
                  <a:schemeClr val="accent1">
                    <a:lumMod val="50000"/>
                  </a:schemeClr>
                </a:solidFill>
              </a:rPr>
              <a:t>В настоящее время бактерий можно встретить практически везде. Даже там, где другие живые организмы выжить не могут. Их находят в струях гейзеров с температурой около 105° С, в вечной мерзлоте Арктики, где они пробыли 2-3 </a:t>
            </a:r>
            <a:r>
              <a:rPr lang="ru-RU" sz="1400" i="1" dirty="0" err="1" smtClean="0">
                <a:solidFill>
                  <a:schemeClr val="accent1">
                    <a:lumMod val="50000"/>
                  </a:schemeClr>
                </a:solidFill>
              </a:rPr>
              <a:t>млн</a:t>
            </a:r>
            <a:r>
              <a:rPr lang="ru-RU" sz="1400" i="1" dirty="0" smtClean="0">
                <a:solidFill>
                  <a:schemeClr val="accent1">
                    <a:lumMod val="50000"/>
                  </a:schemeClr>
                </a:solidFill>
              </a:rPr>
              <a:t> лет. В океане, на глубине 11 км; на высоте 41 км в атмосфере; в недрах земной коры на глубине в несколько километров. Бактерии прекрасно себя чувствуют в воде, охлаждающей ядерные реакторы; остаются жизнеспособными, получив дозу радиации, в 10 тыс. раз превышающую смертельную для человека. Они выдерживали двухнедельное пребывание в глубоком вакууме; не погибали в открытом космосе, помещённые туда на 18 ч, под смертоносным воздействием солнечной радиации.  Но как и любые живые организмы они предпочитают определённые условия: влажность, небольшое количество света, высокие температуры, нестерильные условия.</a:t>
            </a:r>
          </a:p>
          <a:p>
            <a:endParaRPr lang="ru-RU" sz="1400" i="1" dirty="0" smtClean="0">
              <a:solidFill>
                <a:schemeClr val="accent1">
                  <a:lumMod val="50000"/>
                </a:schemeClr>
              </a:solidFill>
            </a:endParaRPr>
          </a:p>
          <a:p>
            <a:r>
              <a:rPr lang="ru-RU" sz="1400" i="1" dirty="0" smtClean="0">
                <a:solidFill>
                  <a:schemeClr val="bg1">
                    <a:lumMod val="50000"/>
                  </a:schemeClr>
                </a:solidFill>
              </a:rPr>
              <a:t>Для чего могут пригодиться вам знания об условиях обитания бактерий?</a:t>
            </a:r>
          </a:p>
          <a:p>
            <a:endParaRPr lang="ru-RU" sz="14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5857884" y="2152046"/>
            <a:ext cx="3071834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 smtClean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ru-RU" b="1" i="1" u="sng" dirty="0" smtClean="0">
                <a:solidFill>
                  <a:schemeClr val="bg1">
                    <a:lumMod val="50000"/>
                  </a:schemeClr>
                </a:solidFill>
              </a:rPr>
              <a:t>УУД: </a:t>
            </a:r>
            <a:r>
              <a:rPr lang="ru-RU" dirty="0" smtClean="0">
                <a:solidFill>
                  <a:schemeClr val="bg1">
                    <a:lumMod val="50000"/>
                  </a:schemeClr>
                </a:solidFill>
              </a:rPr>
              <a:t>извлекают информацию и ориентируются в своей системе знаний</a:t>
            </a:r>
            <a:endParaRPr lang="ru-RU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42844" y="6500834"/>
            <a:ext cx="1500198" cy="21431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1400" dirty="0" smtClean="0">
                <a:solidFill>
                  <a:schemeClr val="tx1">
                    <a:lumMod val="20000"/>
                    <a:lumOff val="80000"/>
                  </a:schemeClr>
                </a:solidFill>
              </a:rPr>
              <a:t>Формирование познавательных универсальных учебных действий на уроке биологии в 5 классе</a:t>
            </a:r>
            <a:endParaRPr lang="en-US" sz="1400" dirty="0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42844" y="1142984"/>
            <a:ext cx="8858312" cy="571504"/>
          </a:xfrm>
        </p:spPr>
        <p:txBody>
          <a:bodyPr/>
          <a:lstStyle/>
          <a:p>
            <a:pPr algn="ctr">
              <a:buNone/>
            </a:pPr>
            <a:r>
              <a:rPr lang="ru-RU" sz="2400" b="1" i="1" dirty="0" smtClean="0">
                <a:solidFill>
                  <a:schemeClr val="tx2">
                    <a:lumMod val="50000"/>
                  </a:schemeClr>
                </a:solidFill>
              </a:rPr>
              <a:t>4. Закрепление нового</a:t>
            </a:r>
            <a:endParaRPr lang="ru-RU" sz="2400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64514" name="Rectangle 2"/>
          <p:cNvSpPr>
            <a:spLocks noChangeArrowheads="1"/>
          </p:cNvSpPr>
          <p:nvPr/>
        </p:nvSpPr>
        <p:spPr bwMode="auto">
          <a:xfrm>
            <a:off x="5000628" y="2571744"/>
            <a:ext cx="3786214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ru-RU" sz="2000" b="1" i="1" dirty="0" smtClean="0">
                <a:solidFill>
                  <a:schemeClr val="bg1">
                    <a:lumMod val="50000"/>
                  </a:schemeClr>
                </a:solidFill>
              </a:rPr>
              <a:t>УУД: </a:t>
            </a:r>
            <a:r>
              <a:rPr lang="ru-RU" sz="2000" dirty="0" smtClean="0">
                <a:solidFill>
                  <a:schemeClr val="bg1">
                    <a:lumMod val="50000"/>
                  </a:schemeClr>
                </a:solidFill>
              </a:rPr>
              <a:t>структурируют знания. Выделяют объекты и процессы с точки зрения целого и частей.</a:t>
            </a:r>
            <a:endParaRPr lang="ru-RU" sz="2000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95234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10800000" flipH="1" flipV="1">
            <a:off x="357158" y="2500306"/>
            <a:ext cx="4638675" cy="2730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Прямоугольник 7"/>
          <p:cNvSpPr/>
          <p:nvPr/>
        </p:nvSpPr>
        <p:spPr>
          <a:xfrm>
            <a:off x="142844" y="6500834"/>
            <a:ext cx="1500198" cy="21431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1400" dirty="0" smtClean="0">
                <a:solidFill>
                  <a:schemeClr val="tx1">
                    <a:lumMod val="20000"/>
                    <a:lumOff val="80000"/>
                  </a:schemeClr>
                </a:solidFill>
              </a:rPr>
              <a:t>Формирование познавательных универсальных учебных действий на уроке биологии в 5 классе</a:t>
            </a:r>
            <a:endParaRPr lang="en-US" sz="1400" dirty="0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42844" y="1285860"/>
            <a:ext cx="8858312" cy="714380"/>
          </a:xfrm>
        </p:spPr>
        <p:txBody>
          <a:bodyPr/>
          <a:lstStyle/>
          <a:p>
            <a:pPr algn="ctr">
              <a:buNone/>
            </a:pPr>
            <a:r>
              <a:rPr lang="ru-RU" sz="2800" b="1" i="1" dirty="0" smtClean="0">
                <a:solidFill>
                  <a:schemeClr val="tx2">
                    <a:lumMod val="50000"/>
                  </a:schemeClr>
                </a:solidFill>
              </a:rPr>
              <a:t>5. Контролирующее задание</a:t>
            </a:r>
            <a:endParaRPr lang="ru-RU" sz="2800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8196" name="Rectangle 4"/>
          <p:cNvSpPr>
            <a:spLocks noChangeArrowheads="1"/>
          </p:cNvSpPr>
          <p:nvPr/>
        </p:nvSpPr>
        <p:spPr bwMode="auto">
          <a:xfrm>
            <a:off x="285720" y="1928802"/>
            <a:ext cx="5286412" cy="304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ru-RU" sz="1600" dirty="0" smtClean="0">
                <a:solidFill>
                  <a:schemeClr val="accent1">
                    <a:lumMod val="50000"/>
                  </a:schemeClr>
                </a:solidFill>
              </a:rPr>
              <a:t>Задание: закончите предложения, используя текст параграфа.</a:t>
            </a:r>
          </a:p>
          <a:p>
            <a:endParaRPr lang="ru-RU" sz="1600" dirty="0" smtClean="0">
              <a:solidFill>
                <a:schemeClr val="accent1">
                  <a:lumMod val="50000"/>
                </a:schemeClr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ru-RU" sz="1600" dirty="0" smtClean="0">
                <a:solidFill>
                  <a:schemeClr val="accent1">
                    <a:lumMod val="50000"/>
                  </a:schemeClr>
                </a:solidFill>
              </a:rPr>
              <a:t>Бактерии называют микроорганизмами, потому что…</a:t>
            </a:r>
          </a:p>
          <a:p>
            <a:pPr>
              <a:buFont typeface="Arial" pitchFamily="34" charset="0"/>
              <a:buChar char="•"/>
            </a:pPr>
            <a:r>
              <a:rPr lang="ru-RU" sz="1600" dirty="0" smtClean="0">
                <a:solidFill>
                  <a:schemeClr val="accent1">
                    <a:lumMod val="50000"/>
                  </a:schemeClr>
                </a:solidFill>
              </a:rPr>
              <a:t>Бактерии, имеющие округлую форму называются…</a:t>
            </a:r>
          </a:p>
          <a:p>
            <a:pPr>
              <a:buFont typeface="Arial" pitchFamily="34" charset="0"/>
              <a:buChar char="•"/>
            </a:pPr>
            <a:r>
              <a:rPr lang="ru-RU" sz="1600" dirty="0" smtClean="0">
                <a:solidFill>
                  <a:schemeClr val="accent1">
                    <a:lumMod val="50000"/>
                  </a:schemeClr>
                </a:solidFill>
              </a:rPr>
              <a:t>Клетки, в которых отсутствует ядро…</a:t>
            </a:r>
          </a:p>
          <a:p>
            <a:pPr>
              <a:buFont typeface="Arial" pitchFamily="34" charset="0"/>
              <a:buChar char="•"/>
            </a:pPr>
            <a:r>
              <a:rPr lang="ru-RU" sz="1600" dirty="0" smtClean="0">
                <a:solidFill>
                  <a:schemeClr val="accent1">
                    <a:lumMod val="50000"/>
                  </a:schemeClr>
                </a:solidFill>
              </a:rPr>
              <a:t>Бактерии размножаются путем…</a:t>
            </a:r>
          </a:p>
          <a:p>
            <a:pPr>
              <a:buFont typeface="Arial" pitchFamily="34" charset="0"/>
              <a:buChar char="•"/>
            </a:pPr>
            <a:r>
              <a:rPr lang="ru-RU" sz="1600" dirty="0" smtClean="0">
                <a:solidFill>
                  <a:schemeClr val="accent1">
                    <a:lumMod val="50000"/>
                  </a:schemeClr>
                </a:solidFill>
              </a:rPr>
              <a:t>Бациллами называют бактерии, у которых…</a:t>
            </a:r>
          </a:p>
          <a:p>
            <a:pPr>
              <a:buFont typeface="Arial" pitchFamily="34" charset="0"/>
              <a:buChar char="•"/>
            </a:pPr>
            <a:r>
              <a:rPr lang="ru-RU" sz="1600" dirty="0" smtClean="0">
                <a:solidFill>
                  <a:schemeClr val="accent1">
                    <a:lumMod val="50000"/>
                  </a:schemeClr>
                </a:solidFill>
              </a:rPr>
              <a:t>Бактерии, способные образовывать органические вещества из неорганических</a:t>
            </a:r>
            <a:r>
              <a:rPr lang="ru-RU" sz="1600" dirty="0" smtClean="0"/>
              <a:t>…</a:t>
            </a:r>
          </a:p>
          <a:p>
            <a:endParaRPr lang="ru-RU" sz="16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5857884" y="2152046"/>
            <a:ext cx="3071834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i="1" dirty="0" smtClean="0">
                <a:solidFill>
                  <a:schemeClr val="bg1">
                    <a:lumMod val="50000"/>
                  </a:schemeClr>
                </a:solidFill>
              </a:rPr>
              <a:t>УУД:</a:t>
            </a:r>
            <a:r>
              <a:rPr lang="ru-RU" dirty="0" smtClean="0">
                <a:solidFill>
                  <a:schemeClr val="bg1">
                    <a:lumMod val="50000"/>
                  </a:schemeClr>
                </a:solidFill>
              </a:rPr>
              <a:t> структурируют знания. Анализируют объект, выделяя существенные признаки. Извлекают информацию, ориентируются в своей системе знаний.</a:t>
            </a:r>
            <a:endParaRPr lang="ru-RU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42844" y="6500834"/>
            <a:ext cx="1500198" cy="21431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1400" dirty="0" smtClean="0">
                <a:solidFill>
                  <a:schemeClr val="tx1">
                    <a:lumMod val="20000"/>
                    <a:lumOff val="80000"/>
                  </a:schemeClr>
                </a:solidFill>
              </a:rPr>
              <a:t>Формирование познавательных универсальных учебных действий на уроке биологии в 5 классе</a:t>
            </a:r>
            <a:endParaRPr lang="en-US" sz="1400" dirty="0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42844" y="1285860"/>
            <a:ext cx="8858312" cy="714380"/>
          </a:xfrm>
        </p:spPr>
        <p:txBody>
          <a:bodyPr/>
          <a:lstStyle/>
          <a:p>
            <a:pPr algn="ctr">
              <a:buNone/>
            </a:pPr>
            <a:r>
              <a:rPr lang="ru-RU" sz="2400" b="1" i="1" dirty="0" smtClean="0">
                <a:solidFill>
                  <a:schemeClr val="bg1">
                    <a:lumMod val="50000"/>
                  </a:schemeClr>
                </a:solidFill>
              </a:rPr>
              <a:t>Соотнести определения с изученными терминами и понятиями:</a:t>
            </a:r>
            <a:r>
              <a:rPr lang="ru-RU" sz="2400" b="1" i="1" dirty="0" smtClean="0"/>
              <a:t/>
            </a:r>
            <a:br>
              <a:rPr lang="ru-RU" sz="2400" b="1" i="1" dirty="0" smtClean="0"/>
            </a:br>
            <a:endParaRPr lang="ru-RU" sz="2400" dirty="0"/>
          </a:p>
        </p:txBody>
      </p:sp>
      <p:sp>
        <p:nvSpPr>
          <p:cNvPr id="8196" name="Rectangle 4"/>
          <p:cNvSpPr>
            <a:spLocks noChangeArrowheads="1"/>
          </p:cNvSpPr>
          <p:nvPr/>
        </p:nvSpPr>
        <p:spPr bwMode="auto">
          <a:xfrm>
            <a:off x="285720" y="2143116"/>
            <a:ext cx="2571768" cy="41395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ru-RU" sz="2100" b="1" dirty="0" smtClean="0">
                <a:solidFill>
                  <a:schemeClr val="bg1">
                    <a:lumMod val="50000"/>
                  </a:schemeClr>
                </a:solidFill>
              </a:rPr>
              <a:t>Термины:</a:t>
            </a:r>
          </a:p>
          <a:p>
            <a:r>
              <a:rPr lang="ru-RU" sz="2100" dirty="0" smtClean="0">
                <a:solidFill>
                  <a:schemeClr val="bg1">
                    <a:lumMod val="50000"/>
                  </a:schemeClr>
                </a:solidFill>
              </a:rPr>
              <a:t>А) автотрофы</a:t>
            </a:r>
          </a:p>
          <a:p>
            <a:r>
              <a:rPr lang="ru-RU" sz="2100" dirty="0" smtClean="0">
                <a:solidFill>
                  <a:schemeClr val="bg1">
                    <a:lumMod val="50000"/>
                  </a:schemeClr>
                </a:solidFill>
              </a:rPr>
              <a:t>Б) гетеротрофы</a:t>
            </a:r>
          </a:p>
          <a:p>
            <a:r>
              <a:rPr lang="ru-RU" sz="2100" dirty="0" smtClean="0">
                <a:solidFill>
                  <a:schemeClr val="bg1">
                    <a:lumMod val="50000"/>
                  </a:schemeClr>
                </a:solidFill>
              </a:rPr>
              <a:t>В) </a:t>
            </a:r>
            <a:r>
              <a:rPr lang="ru-RU" sz="2100" dirty="0" err="1" smtClean="0">
                <a:solidFill>
                  <a:schemeClr val="bg1">
                    <a:lumMod val="50000"/>
                  </a:schemeClr>
                </a:solidFill>
              </a:rPr>
              <a:t>сапротрофы</a:t>
            </a:r>
            <a:endParaRPr lang="ru-RU" sz="2100" dirty="0" smtClean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ru-RU" sz="2100" dirty="0" smtClean="0">
                <a:solidFill>
                  <a:schemeClr val="bg1">
                    <a:lumMod val="50000"/>
                  </a:schemeClr>
                </a:solidFill>
              </a:rPr>
              <a:t>Г) паразиты</a:t>
            </a:r>
          </a:p>
          <a:p>
            <a:r>
              <a:rPr lang="ru-RU" sz="2100" dirty="0" smtClean="0">
                <a:solidFill>
                  <a:schemeClr val="bg1">
                    <a:lumMod val="50000"/>
                  </a:schemeClr>
                </a:solidFill>
              </a:rPr>
              <a:t>Д) </a:t>
            </a:r>
            <a:r>
              <a:rPr lang="ru-RU" sz="2100" dirty="0" err="1" smtClean="0">
                <a:solidFill>
                  <a:schemeClr val="bg1">
                    <a:lumMod val="50000"/>
                  </a:schemeClr>
                </a:solidFill>
              </a:rPr>
              <a:t>цианобактерии</a:t>
            </a:r>
            <a:endParaRPr lang="ru-RU" sz="2100" dirty="0" smtClean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ru-RU" sz="2100" dirty="0" smtClean="0">
                <a:solidFill>
                  <a:schemeClr val="bg1">
                    <a:lumMod val="50000"/>
                  </a:schemeClr>
                </a:solidFill>
              </a:rPr>
              <a:t>Е) аэробы</a:t>
            </a:r>
          </a:p>
          <a:p>
            <a:r>
              <a:rPr lang="ru-RU" sz="2100" dirty="0" smtClean="0">
                <a:solidFill>
                  <a:schemeClr val="bg1">
                    <a:lumMod val="50000"/>
                  </a:schemeClr>
                </a:solidFill>
              </a:rPr>
              <a:t>Ж) анаэробы</a:t>
            </a:r>
          </a:p>
          <a:p>
            <a:r>
              <a:rPr lang="ru-RU" sz="2100" dirty="0" smtClean="0">
                <a:solidFill>
                  <a:schemeClr val="bg1">
                    <a:lumMod val="50000"/>
                  </a:schemeClr>
                </a:solidFill>
              </a:rPr>
              <a:t>З) прокариоты</a:t>
            </a:r>
          </a:p>
          <a:p>
            <a:r>
              <a:rPr lang="ru-RU" sz="2100" dirty="0" smtClean="0">
                <a:solidFill>
                  <a:schemeClr val="bg1">
                    <a:lumMod val="50000"/>
                  </a:schemeClr>
                </a:solidFill>
              </a:rPr>
              <a:t>И) эукариоты</a:t>
            </a:r>
          </a:p>
          <a:p>
            <a:r>
              <a:rPr lang="ru-RU" sz="2100" dirty="0" smtClean="0">
                <a:solidFill>
                  <a:schemeClr val="bg1">
                    <a:lumMod val="50000"/>
                  </a:schemeClr>
                </a:solidFill>
              </a:rPr>
              <a:t>К) фотосинтез</a:t>
            </a:r>
          </a:p>
          <a:p>
            <a:pPr>
              <a:buFont typeface="Arial" pitchFamily="34" charset="0"/>
              <a:buChar char="•"/>
            </a:pPr>
            <a:r>
              <a:rPr lang="ru-RU" sz="1600" dirty="0" smtClean="0"/>
              <a:t>…</a:t>
            </a:r>
          </a:p>
          <a:p>
            <a:endParaRPr lang="ru-RU" sz="16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143240" y="2214554"/>
            <a:ext cx="5786478" cy="40780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100" b="1" dirty="0" smtClean="0">
                <a:solidFill>
                  <a:schemeClr val="bg1">
                    <a:lumMod val="50000"/>
                  </a:schemeClr>
                </a:solidFill>
              </a:rPr>
              <a:t>Понятия:</a:t>
            </a:r>
          </a:p>
          <a:p>
            <a:r>
              <a:rPr lang="ru-RU" sz="1400" dirty="0" smtClean="0">
                <a:solidFill>
                  <a:schemeClr val="accent1">
                    <a:lumMod val="50000"/>
                  </a:schemeClr>
                </a:solidFill>
              </a:rPr>
              <a:t>1) Организмы, в клетках которых отсутствует ядро</a:t>
            </a:r>
          </a:p>
          <a:p>
            <a:r>
              <a:rPr lang="ru-RU" sz="1400" dirty="0" smtClean="0">
                <a:solidFill>
                  <a:schemeClr val="accent1">
                    <a:lumMod val="50000"/>
                  </a:schemeClr>
                </a:solidFill>
              </a:rPr>
              <a:t>2) Бактерии, которым для дыхания необходим кислород</a:t>
            </a:r>
          </a:p>
          <a:p>
            <a:r>
              <a:rPr lang="ru-RU" sz="1400" dirty="0" smtClean="0">
                <a:solidFill>
                  <a:schemeClr val="accent1">
                    <a:lumMod val="50000"/>
                  </a:schemeClr>
                </a:solidFill>
              </a:rPr>
              <a:t>3) Организмы, в клетках которых отсутствует ядро</a:t>
            </a:r>
          </a:p>
          <a:p>
            <a:r>
              <a:rPr lang="ru-RU" sz="1400" dirty="0" smtClean="0">
                <a:solidFill>
                  <a:schemeClr val="accent1">
                    <a:lumMod val="50000"/>
                  </a:schemeClr>
                </a:solidFill>
              </a:rPr>
              <a:t>4)  Бактерии и другие организмы, способные образовывать органические вещества из неорганических веществ</a:t>
            </a:r>
          </a:p>
          <a:p>
            <a:r>
              <a:rPr lang="ru-RU" sz="1400" dirty="0" smtClean="0">
                <a:solidFill>
                  <a:schemeClr val="accent1">
                    <a:lumMod val="50000"/>
                  </a:schemeClr>
                </a:solidFill>
              </a:rPr>
              <a:t>5) Бактерии, способные к фотосинтезу</a:t>
            </a:r>
          </a:p>
          <a:p>
            <a:r>
              <a:rPr lang="ru-RU" sz="1400" dirty="0" smtClean="0">
                <a:solidFill>
                  <a:schemeClr val="accent1">
                    <a:lumMod val="50000"/>
                  </a:schemeClr>
                </a:solidFill>
              </a:rPr>
              <a:t>6) Бактерии, которым не нужен кислород для жизнедеятельности.</a:t>
            </a:r>
          </a:p>
          <a:p>
            <a:r>
              <a:rPr lang="ru-RU" sz="1400" dirty="0" smtClean="0">
                <a:solidFill>
                  <a:schemeClr val="accent1">
                    <a:lumMod val="50000"/>
                  </a:schemeClr>
                </a:solidFill>
              </a:rPr>
              <a:t>7) Бактерии и другие организмы, которые потребляют готовые органические вещества</a:t>
            </a:r>
          </a:p>
          <a:p>
            <a:r>
              <a:rPr lang="ru-RU" sz="1400" dirty="0" smtClean="0">
                <a:solidFill>
                  <a:schemeClr val="accent1">
                    <a:lumMod val="50000"/>
                  </a:schemeClr>
                </a:solidFill>
              </a:rPr>
              <a:t>8) Бактерии и другие организмы, которые поглощают питательные вещества  из мёртвого и разлагающегося органического материала.</a:t>
            </a:r>
          </a:p>
          <a:p>
            <a:r>
              <a:rPr lang="ru-RU" sz="1400" dirty="0" smtClean="0">
                <a:solidFill>
                  <a:schemeClr val="accent1">
                    <a:lumMod val="50000"/>
                  </a:schemeClr>
                </a:solidFill>
              </a:rPr>
              <a:t>9) Бактерии и другие организмы, которые поглощают органические вещества живых существ, нанося им вред</a:t>
            </a:r>
          </a:p>
          <a:p>
            <a:r>
              <a:rPr lang="ru-RU" sz="1400" dirty="0" smtClean="0">
                <a:solidFill>
                  <a:schemeClr val="accent1">
                    <a:lumMod val="50000"/>
                  </a:schemeClr>
                </a:solidFill>
              </a:rPr>
              <a:t>10) Процесс образования органических веществ из неорганических, который происходит  с участием хлорофилла под влиянием солнечного света. </a:t>
            </a:r>
            <a:endParaRPr lang="ru-RU" sz="14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42844" y="6500834"/>
            <a:ext cx="1500198" cy="21431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1400" dirty="0" smtClean="0">
                <a:solidFill>
                  <a:schemeClr val="tx1">
                    <a:lumMod val="20000"/>
                    <a:lumOff val="80000"/>
                  </a:schemeClr>
                </a:solidFill>
              </a:rPr>
              <a:t>Формирование познавательных универсальных учебных действий на уроке биологии в 5 классе</a:t>
            </a:r>
            <a:endParaRPr lang="en-US" sz="1400" dirty="0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42844" y="1285860"/>
            <a:ext cx="8858312" cy="714380"/>
          </a:xfrm>
        </p:spPr>
        <p:txBody>
          <a:bodyPr/>
          <a:lstStyle/>
          <a:p>
            <a:pPr algn="ctr">
              <a:buNone/>
            </a:pPr>
            <a:r>
              <a:rPr lang="ru-RU" sz="2400" b="1" i="1" dirty="0" smtClean="0">
                <a:solidFill>
                  <a:schemeClr val="tx2">
                    <a:lumMod val="50000"/>
                  </a:schemeClr>
                </a:solidFill>
              </a:rPr>
              <a:t>6. Рефлексия учебной деятельности на уроке</a:t>
            </a:r>
            <a:endParaRPr lang="ru-RU" sz="2400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8196" name="Rectangle 4"/>
          <p:cNvSpPr>
            <a:spLocks noChangeArrowheads="1"/>
          </p:cNvSpPr>
          <p:nvPr/>
        </p:nvSpPr>
        <p:spPr bwMode="auto">
          <a:xfrm>
            <a:off x="285720" y="1928802"/>
            <a:ext cx="4214842" cy="43901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ru-RU" sz="1600" b="1" i="1" dirty="0" smtClean="0">
                <a:solidFill>
                  <a:schemeClr val="accent1">
                    <a:lumMod val="50000"/>
                  </a:schemeClr>
                </a:solidFill>
              </a:rPr>
              <a:t>Работа в парах</a:t>
            </a:r>
          </a:p>
          <a:p>
            <a:r>
              <a:rPr lang="ru-RU" sz="1600" b="1" i="1" dirty="0" smtClean="0">
                <a:solidFill>
                  <a:schemeClr val="accent1">
                    <a:lumMod val="50000"/>
                  </a:schemeClr>
                </a:solidFill>
              </a:rPr>
              <a:t>Закончите предложения и оцените работу товарища по парте</a:t>
            </a:r>
            <a:r>
              <a:rPr lang="ru-RU" sz="1600" i="1" dirty="0" smtClean="0">
                <a:solidFill>
                  <a:schemeClr val="accent1">
                    <a:lumMod val="50000"/>
                  </a:schemeClr>
                </a:solidFill>
              </a:rPr>
              <a:t>:</a:t>
            </a:r>
          </a:p>
          <a:p>
            <a:r>
              <a:rPr lang="ru-RU" sz="1600" dirty="0" smtClean="0">
                <a:solidFill>
                  <a:schemeClr val="accent1">
                    <a:lumMod val="50000"/>
                  </a:schemeClr>
                </a:solidFill>
              </a:rPr>
              <a:t>1)      А вы знаете, что сегодня на уроке я…</a:t>
            </a:r>
          </a:p>
          <a:p>
            <a:r>
              <a:rPr lang="ru-RU" sz="1600" dirty="0" smtClean="0">
                <a:solidFill>
                  <a:schemeClr val="accent1">
                    <a:lumMod val="50000"/>
                  </a:schemeClr>
                </a:solidFill>
              </a:rPr>
              <a:t>2)      Больше всего мне понравилось…</a:t>
            </a:r>
          </a:p>
          <a:p>
            <a:r>
              <a:rPr lang="ru-RU" sz="1600" dirty="0" smtClean="0">
                <a:solidFill>
                  <a:schemeClr val="accent1">
                    <a:lumMod val="50000"/>
                  </a:schemeClr>
                </a:solidFill>
              </a:rPr>
              <a:t>3)      Самым интересным сегодня на уроке было…</a:t>
            </a:r>
          </a:p>
          <a:p>
            <a:r>
              <a:rPr lang="ru-RU" sz="1600" dirty="0" smtClean="0">
                <a:solidFill>
                  <a:schemeClr val="accent1">
                    <a:lumMod val="50000"/>
                  </a:schemeClr>
                </a:solidFill>
              </a:rPr>
              <a:t>4)      Самым сложным для меня сегодня было…</a:t>
            </a:r>
          </a:p>
          <a:p>
            <a:r>
              <a:rPr lang="ru-RU" sz="1600" dirty="0" smtClean="0">
                <a:solidFill>
                  <a:schemeClr val="accent1">
                    <a:lumMod val="50000"/>
                  </a:schemeClr>
                </a:solidFill>
              </a:rPr>
              <a:t>5)      Сегодня на уроке я почувствовал</a:t>
            </a:r>
          </a:p>
          <a:p>
            <a:r>
              <a:rPr lang="ru-RU" sz="1600" dirty="0" smtClean="0">
                <a:solidFill>
                  <a:schemeClr val="accent1">
                    <a:lumMod val="50000"/>
                  </a:schemeClr>
                </a:solidFill>
              </a:rPr>
              <a:t>6)       Сегодня я понял…</a:t>
            </a:r>
          </a:p>
          <a:p>
            <a:r>
              <a:rPr lang="ru-RU" sz="1600" dirty="0" smtClean="0">
                <a:solidFill>
                  <a:schemeClr val="accent1">
                    <a:lumMod val="50000"/>
                  </a:schemeClr>
                </a:solidFill>
              </a:rPr>
              <a:t>7)       Сегодня я научился…</a:t>
            </a:r>
          </a:p>
          <a:p>
            <a:r>
              <a:rPr lang="ru-RU" sz="1600" dirty="0" smtClean="0">
                <a:solidFill>
                  <a:schemeClr val="accent1">
                    <a:lumMod val="50000"/>
                  </a:schemeClr>
                </a:solidFill>
              </a:rPr>
              <a:t>8)       Сегодня я задумался….</a:t>
            </a:r>
          </a:p>
          <a:p>
            <a:r>
              <a:rPr lang="ru-RU" sz="1600" dirty="0" smtClean="0">
                <a:solidFill>
                  <a:schemeClr val="accent1">
                    <a:lumMod val="50000"/>
                  </a:schemeClr>
                </a:solidFill>
              </a:rPr>
              <a:t>9)       Сегодняшний урок показал мне</a:t>
            </a:r>
          </a:p>
          <a:p>
            <a:r>
              <a:rPr lang="ru-RU" sz="1600" dirty="0" smtClean="0">
                <a:solidFill>
                  <a:schemeClr val="accent1">
                    <a:lumMod val="50000"/>
                  </a:schemeClr>
                </a:solidFill>
              </a:rPr>
              <a:t>10) На будущее мне надо иметь в виду</a:t>
            </a:r>
          </a:p>
          <a:p>
            <a:endParaRPr lang="ru-RU" sz="14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857752" y="1928802"/>
            <a:ext cx="4071966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/>
            <a:r>
              <a:rPr lang="ru-RU" sz="1600" b="1" i="1" dirty="0" smtClean="0">
                <a:solidFill>
                  <a:schemeClr val="bg1">
                    <a:lumMod val="50000"/>
                  </a:schemeClr>
                </a:solidFill>
              </a:rPr>
              <a:t>УУД</a:t>
            </a:r>
            <a:r>
              <a:rPr lang="ru-RU" sz="1600" dirty="0" smtClean="0">
                <a:solidFill>
                  <a:schemeClr val="bg1">
                    <a:lumMod val="50000"/>
                  </a:schemeClr>
                </a:solidFill>
              </a:rPr>
              <a:t>: рефлексия способов и условий действий; контроль и оценка процесса и результатов деятельности.</a:t>
            </a:r>
          </a:p>
          <a:p>
            <a:pPr eaLnBrk="1" hangingPunct="1">
              <a:buFontTx/>
              <a:buNone/>
            </a:pPr>
            <a:r>
              <a:rPr lang="ru-RU" sz="1600" dirty="0" smtClean="0">
                <a:solidFill>
                  <a:schemeClr val="bg1">
                    <a:lumMod val="50000"/>
                  </a:schemeClr>
                </a:solidFill>
              </a:rPr>
              <a:t>        а так же:</a:t>
            </a:r>
          </a:p>
          <a:p>
            <a:pPr eaLnBrk="1" hangingPunct="1">
              <a:buFontTx/>
              <a:buNone/>
            </a:pPr>
            <a:r>
              <a:rPr lang="ru-RU" sz="1600" dirty="0" smtClean="0">
                <a:solidFill>
                  <a:schemeClr val="bg1">
                    <a:lumMod val="50000"/>
                  </a:schemeClr>
                </a:solidFill>
              </a:rPr>
              <a:t>    Формирование коммуникативных, регулятивных и личностных универсальных учебных действий.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42844" y="6500834"/>
            <a:ext cx="1500198" cy="21431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1400" dirty="0" smtClean="0">
                <a:solidFill>
                  <a:schemeClr val="tx1">
                    <a:lumMod val="20000"/>
                    <a:lumOff val="80000"/>
                  </a:schemeClr>
                </a:solidFill>
              </a:rPr>
              <a:t>Формирование познавательных универсальных учебных действий на уроке биологии в 5 классе</a:t>
            </a:r>
            <a:endParaRPr lang="en-US" sz="1400" dirty="0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42844" y="1285860"/>
            <a:ext cx="8858312" cy="928694"/>
          </a:xfrm>
        </p:spPr>
        <p:txBody>
          <a:bodyPr/>
          <a:lstStyle/>
          <a:p>
            <a:pPr algn="ctr">
              <a:buNone/>
            </a:pPr>
            <a:r>
              <a:rPr lang="en-US" sz="2400" b="1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sz="2800" b="1" i="1" dirty="0" smtClean="0">
                <a:solidFill>
                  <a:schemeClr val="tx2">
                    <a:lumMod val="50000"/>
                  </a:schemeClr>
                </a:solidFill>
              </a:rPr>
              <a:t>Развитие личности в системе образования обеспечивается через формирование универсальных учебных действий</a:t>
            </a:r>
            <a:endParaRPr lang="ru-RU" sz="2800" b="1" dirty="0" smtClean="0">
              <a:solidFill>
                <a:schemeClr val="tx2">
                  <a:lumMod val="50000"/>
                </a:schemeClr>
              </a:solidFill>
            </a:endParaRPr>
          </a:p>
          <a:p>
            <a:pPr algn="ctr">
              <a:buNone/>
            </a:pPr>
            <a:endParaRPr lang="ru-RU" sz="2400" b="1" dirty="0" smtClean="0">
              <a:solidFill>
                <a:schemeClr val="tx2">
                  <a:lumMod val="50000"/>
                </a:schemeClr>
              </a:solidFill>
            </a:endParaRPr>
          </a:p>
          <a:p>
            <a:pPr>
              <a:buNone/>
            </a:pPr>
            <a:endParaRPr lang="en-US" sz="2400" b="1" dirty="0"/>
          </a:p>
        </p:txBody>
      </p:sp>
      <p:sp>
        <p:nvSpPr>
          <p:cNvPr id="8196" name="Rectangle 4"/>
          <p:cNvSpPr>
            <a:spLocks noChangeArrowheads="1"/>
          </p:cNvSpPr>
          <p:nvPr/>
        </p:nvSpPr>
        <p:spPr bwMode="auto">
          <a:xfrm>
            <a:off x="714348" y="3500438"/>
            <a:ext cx="7143800" cy="1631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</a:rPr>
              <a:t>«Овладение учащимися универсальными учебными действиями создает возможность самостоятельного успешного усвоения новых знаний, умений и компетентностей, включая организацию усвоения, то есть </a:t>
            </a:r>
            <a:r>
              <a:rPr lang="ru-RU" sz="2000" b="1" i="1" u="sng" dirty="0" smtClean="0">
                <a:solidFill>
                  <a:schemeClr val="accent1">
                    <a:lumMod val="50000"/>
                  </a:schemeClr>
                </a:solidFill>
              </a:rPr>
              <a:t>умения учиться.</a:t>
            </a:r>
            <a:endParaRPr lang="ru-RU" sz="2000" b="1" i="1" u="sng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42844" y="6500834"/>
            <a:ext cx="1500198" cy="21431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6" name="Rectangle 4"/>
          <p:cNvSpPr>
            <a:spLocks noGrp="1" noChangeArrowheads="1"/>
          </p:cNvSpPr>
          <p:nvPr>
            <p:ph type="ctrTitle"/>
          </p:nvPr>
        </p:nvSpPr>
        <p:spPr>
          <a:xfrm>
            <a:off x="2285984" y="2928934"/>
            <a:ext cx="6553216" cy="1857388"/>
          </a:xfrm>
        </p:spPr>
        <p:txBody>
          <a:bodyPr/>
          <a:lstStyle/>
          <a:p>
            <a:pPr algn="ctr"/>
            <a:r>
              <a:rPr lang="ru-RU" sz="5400" dirty="0" smtClean="0">
                <a:solidFill>
                  <a:schemeClr val="tx2">
                    <a:lumMod val="50000"/>
                  </a:schemeClr>
                </a:solidFill>
              </a:rPr>
              <a:t>Спасибо за внимание!</a:t>
            </a:r>
            <a:r>
              <a:rPr lang="ru-RU" sz="6000" dirty="0" smtClean="0"/>
              <a:t/>
            </a:r>
            <a:br>
              <a:rPr lang="ru-RU" sz="6000" dirty="0" smtClean="0"/>
            </a:br>
            <a:endParaRPr lang="en-US" sz="60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42844" y="928670"/>
            <a:ext cx="1571636" cy="50006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1400" dirty="0" smtClean="0">
                <a:solidFill>
                  <a:schemeClr val="tx1">
                    <a:lumMod val="20000"/>
                    <a:lumOff val="80000"/>
                  </a:schemeClr>
                </a:solidFill>
              </a:rPr>
              <a:t>Формирование познавательных универсальных учебных действий на уроке биологии в 5 классе</a:t>
            </a:r>
            <a:endParaRPr lang="en-US" sz="1400" dirty="0">
              <a:solidFill>
                <a:schemeClr val="tx1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9219" name="AutoShape 3"/>
          <p:cNvSpPr>
            <a:spLocks noChangeArrowheads="1"/>
          </p:cNvSpPr>
          <p:nvPr/>
        </p:nvSpPr>
        <p:spPr bwMode="gray">
          <a:xfrm>
            <a:off x="5418138" y="2957513"/>
            <a:ext cx="2849562" cy="1900247"/>
          </a:xfrm>
          <a:prstGeom prst="roundRect">
            <a:avLst>
              <a:gd name="adj" fmla="val 8014"/>
            </a:avLst>
          </a:prstGeom>
          <a:solidFill>
            <a:srgbClr val="F8F8F8"/>
          </a:solidFill>
          <a:ln w="9525">
            <a:solidFill>
              <a:schemeClr val="accent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9220" name="AutoShape 4"/>
          <p:cNvSpPr>
            <a:spLocks noChangeArrowheads="1"/>
          </p:cNvSpPr>
          <p:nvPr/>
        </p:nvSpPr>
        <p:spPr bwMode="gray">
          <a:xfrm>
            <a:off x="5481638" y="3022600"/>
            <a:ext cx="2703512" cy="1763722"/>
          </a:xfrm>
          <a:prstGeom prst="roundRect">
            <a:avLst>
              <a:gd name="adj" fmla="val 7912"/>
            </a:avLst>
          </a:prstGeom>
          <a:gradFill rotWithShape="1">
            <a:gsLst>
              <a:gs pos="0">
                <a:schemeClr val="accent1">
                  <a:gamma/>
                  <a:tint val="38039"/>
                  <a:invGamma/>
                </a:schemeClr>
              </a:gs>
              <a:gs pos="100000">
                <a:schemeClr val="accent1">
                  <a:alpha val="50000"/>
                </a:schemeClr>
              </a:gs>
            </a:gsLst>
            <a:lin ang="5400000" scaled="1"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grpSp>
        <p:nvGrpSpPr>
          <p:cNvPr id="9221" name="Group 5"/>
          <p:cNvGrpSpPr>
            <a:grpSpLocks/>
          </p:cNvGrpSpPr>
          <p:nvPr/>
        </p:nvGrpSpPr>
        <p:grpSpPr bwMode="auto">
          <a:xfrm>
            <a:off x="1000100" y="5143512"/>
            <a:ext cx="2857500" cy="466725"/>
            <a:chOff x="752" y="1413"/>
            <a:chExt cx="1321" cy="294"/>
          </a:xfrm>
        </p:grpSpPr>
        <p:sp>
          <p:nvSpPr>
            <p:cNvPr id="9222" name="AutoShape 6"/>
            <p:cNvSpPr>
              <a:spLocks noChangeArrowheads="1"/>
            </p:cNvSpPr>
            <p:nvPr/>
          </p:nvSpPr>
          <p:spPr bwMode="gray">
            <a:xfrm>
              <a:off x="752" y="1413"/>
              <a:ext cx="1321" cy="294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accent2">
                    <a:gamma/>
                    <a:shade val="79216"/>
                    <a:invGamma/>
                  </a:schemeClr>
                </a:gs>
                <a:gs pos="50000">
                  <a:schemeClr val="accent2"/>
                </a:gs>
                <a:gs pos="100000">
                  <a:schemeClr val="accent2">
                    <a:gamma/>
                    <a:shade val="79216"/>
                    <a:invGamma/>
                  </a:schemeClr>
                </a:gs>
              </a:gsLst>
              <a:lin ang="0" scaled="1"/>
            </a:gradFill>
            <a:ln w="12700">
              <a:noFill/>
              <a:round/>
              <a:headEnd/>
              <a:tailEnd/>
            </a:ln>
            <a:effectLst>
              <a:outerShdw dist="53882" dir="2700000" algn="ctr" rotWithShape="0">
                <a:srgbClr val="292929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9223" name="AutoShape 7"/>
            <p:cNvSpPr>
              <a:spLocks noChangeArrowheads="1"/>
            </p:cNvSpPr>
            <p:nvPr/>
          </p:nvSpPr>
          <p:spPr bwMode="gray">
            <a:xfrm flipH="1">
              <a:off x="2007" y="1457"/>
              <a:ext cx="59" cy="204"/>
            </a:xfrm>
            <a:prstGeom prst="moon">
              <a:avLst>
                <a:gd name="adj" fmla="val 22032"/>
              </a:avLst>
            </a:prstGeom>
            <a:gradFill rotWithShape="1">
              <a:gsLst>
                <a:gs pos="0">
                  <a:srgbClr val="FFFFFF">
                    <a:gamma/>
                    <a:shade val="46275"/>
                    <a:invGamma/>
                    <a:alpha val="0"/>
                  </a:srgbClr>
                </a:gs>
                <a:gs pos="50000">
                  <a:srgbClr val="FFFFFF">
                    <a:alpha val="84000"/>
                  </a:srgbClr>
                </a:gs>
                <a:gs pos="100000">
                  <a:srgbClr val="FFFFFF">
                    <a:gamma/>
                    <a:shade val="46275"/>
                    <a:invGamma/>
                    <a:alpha val="0"/>
                  </a:srgb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9224" name="AutoShape 8"/>
            <p:cNvSpPr>
              <a:spLocks noChangeArrowheads="1"/>
            </p:cNvSpPr>
            <p:nvPr/>
          </p:nvSpPr>
          <p:spPr bwMode="gray">
            <a:xfrm>
              <a:off x="766" y="1457"/>
              <a:ext cx="59" cy="204"/>
            </a:xfrm>
            <a:prstGeom prst="moon">
              <a:avLst>
                <a:gd name="adj" fmla="val 22032"/>
              </a:avLst>
            </a:prstGeom>
            <a:gradFill rotWithShape="1">
              <a:gsLst>
                <a:gs pos="0">
                  <a:srgbClr val="FFFFFF">
                    <a:gamma/>
                    <a:shade val="46275"/>
                    <a:invGamma/>
                    <a:alpha val="0"/>
                  </a:srgbClr>
                </a:gs>
                <a:gs pos="50000">
                  <a:srgbClr val="FFFFFF">
                    <a:alpha val="84000"/>
                  </a:srgbClr>
                </a:gs>
                <a:gs pos="100000">
                  <a:srgbClr val="FFFFFF">
                    <a:gamma/>
                    <a:shade val="46275"/>
                    <a:invGamma/>
                    <a:alpha val="0"/>
                  </a:srgb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</p:grpSp>
      <p:grpSp>
        <p:nvGrpSpPr>
          <p:cNvPr id="9225" name="Group 9"/>
          <p:cNvGrpSpPr>
            <a:grpSpLocks/>
          </p:cNvGrpSpPr>
          <p:nvPr/>
        </p:nvGrpSpPr>
        <p:grpSpPr bwMode="auto">
          <a:xfrm>
            <a:off x="5357818" y="5143512"/>
            <a:ext cx="2857500" cy="466725"/>
            <a:chOff x="3623" y="1413"/>
            <a:chExt cx="1321" cy="294"/>
          </a:xfrm>
        </p:grpSpPr>
        <p:sp>
          <p:nvSpPr>
            <p:cNvPr id="9226" name="AutoShape 10"/>
            <p:cNvSpPr>
              <a:spLocks noChangeArrowheads="1"/>
            </p:cNvSpPr>
            <p:nvPr/>
          </p:nvSpPr>
          <p:spPr bwMode="gray">
            <a:xfrm>
              <a:off x="3623" y="1413"/>
              <a:ext cx="1321" cy="294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accent1">
                    <a:gamma/>
                    <a:shade val="89020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89020"/>
                    <a:invGamma/>
                  </a:schemeClr>
                </a:gs>
              </a:gsLst>
              <a:lin ang="0" scaled="1"/>
            </a:gradFill>
            <a:ln w="12700">
              <a:solidFill>
                <a:schemeClr val="accent1"/>
              </a:solidFill>
              <a:round/>
              <a:headEnd/>
              <a:tailEnd/>
            </a:ln>
            <a:effectLst>
              <a:outerShdw dist="53882" dir="2700000" algn="ctr" rotWithShape="0">
                <a:srgbClr val="292929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9227" name="AutoShape 11"/>
            <p:cNvSpPr>
              <a:spLocks noChangeArrowheads="1"/>
            </p:cNvSpPr>
            <p:nvPr/>
          </p:nvSpPr>
          <p:spPr bwMode="gray">
            <a:xfrm flipH="1">
              <a:off x="4878" y="1457"/>
              <a:ext cx="59" cy="204"/>
            </a:xfrm>
            <a:prstGeom prst="moon">
              <a:avLst>
                <a:gd name="adj" fmla="val 22032"/>
              </a:avLst>
            </a:prstGeom>
            <a:gradFill rotWithShape="1">
              <a:gsLst>
                <a:gs pos="0">
                  <a:srgbClr val="FFFFFF">
                    <a:gamma/>
                    <a:shade val="46275"/>
                    <a:invGamma/>
                    <a:alpha val="0"/>
                  </a:srgbClr>
                </a:gs>
                <a:gs pos="50000">
                  <a:srgbClr val="FFFFFF">
                    <a:alpha val="84000"/>
                  </a:srgbClr>
                </a:gs>
                <a:gs pos="100000">
                  <a:srgbClr val="FFFFFF">
                    <a:gamma/>
                    <a:shade val="46275"/>
                    <a:invGamma/>
                    <a:alpha val="0"/>
                  </a:srgb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9228" name="AutoShape 12"/>
            <p:cNvSpPr>
              <a:spLocks noChangeArrowheads="1"/>
            </p:cNvSpPr>
            <p:nvPr/>
          </p:nvSpPr>
          <p:spPr bwMode="gray">
            <a:xfrm>
              <a:off x="3637" y="1457"/>
              <a:ext cx="59" cy="204"/>
            </a:xfrm>
            <a:prstGeom prst="moon">
              <a:avLst>
                <a:gd name="adj" fmla="val 22032"/>
              </a:avLst>
            </a:prstGeom>
            <a:gradFill rotWithShape="1">
              <a:gsLst>
                <a:gs pos="0">
                  <a:srgbClr val="FFFFFF">
                    <a:gamma/>
                    <a:shade val="46275"/>
                    <a:invGamma/>
                    <a:alpha val="0"/>
                  </a:srgbClr>
                </a:gs>
                <a:gs pos="50000">
                  <a:srgbClr val="FFFFFF">
                    <a:alpha val="84000"/>
                  </a:srgbClr>
                </a:gs>
                <a:gs pos="100000">
                  <a:srgbClr val="FFFFFF">
                    <a:gamma/>
                    <a:shade val="46275"/>
                    <a:invGamma/>
                    <a:alpha val="0"/>
                  </a:srgb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</p:grpSp>
      <p:sp>
        <p:nvSpPr>
          <p:cNvPr id="9229" name="AutoShape 13"/>
          <p:cNvSpPr>
            <a:spLocks noChangeArrowheads="1"/>
          </p:cNvSpPr>
          <p:nvPr/>
        </p:nvSpPr>
        <p:spPr bwMode="gray">
          <a:xfrm>
            <a:off x="928662" y="2928935"/>
            <a:ext cx="2849562" cy="1857387"/>
          </a:xfrm>
          <a:prstGeom prst="roundRect">
            <a:avLst>
              <a:gd name="adj" fmla="val 8014"/>
            </a:avLst>
          </a:prstGeom>
          <a:solidFill>
            <a:srgbClr val="F8F8F8"/>
          </a:solidFill>
          <a:ln w="9525">
            <a:solidFill>
              <a:schemeClr val="accent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9230" name="Text Box 18"/>
          <p:cNvSpPr txBox="1">
            <a:spLocks noChangeArrowheads="1"/>
          </p:cNvSpPr>
          <p:nvPr/>
        </p:nvSpPr>
        <p:spPr bwMode="white">
          <a:xfrm>
            <a:off x="1000100" y="5072074"/>
            <a:ext cx="2714644" cy="52322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>
            <a:outerShdw dist="17961" dir="2700000" algn="ctr" rotWithShape="0">
              <a:srgbClr val="000000"/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ru-RU" sz="1400" dirty="0">
                <a:solidFill>
                  <a:schemeClr val="tx1">
                    <a:lumMod val="20000"/>
                    <a:lumOff val="80000"/>
                  </a:schemeClr>
                </a:solidFill>
              </a:rPr>
              <a:t>Ключевая компетенция образования</a:t>
            </a:r>
          </a:p>
        </p:txBody>
      </p:sp>
      <p:sp>
        <p:nvSpPr>
          <p:cNvPr id="9231" name="Text Box 18"/>
          <p:cNvSpPr txBox="1">
            <a:spLocks noChangeArrowheads="1"/>
          </p:cNvSpPr>
          <p:nvPr/>
        </p:nvSpPr>
        <p:spPr bwMode="white">
          <a:xfrm>
            <a:off x="5572132" y="5143512"/>
            <a:ext cx="2238375" cy="33855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>
            <a:outerShdw dist="17961" dir="2700000" algn="ctr" rotWithShape="0">
              <a:srgbClr val="000000"/>
            </a:outerShdw>
          </a:effectLst>
        </p:spPr>
        <p:txBody>
          <a:bodyPr>
            <a:spAutoFit/>
          </a:bodyPr>
          <a:lstStyle/>
          <a:p>
            <a:r>
              <a:rPr lang="ru-RU" sz="1600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Научить учиться</a:t>
            </a:r>
          </a:p>
        </p:txBody>
      </p:sp>
      <p:sp>
        <p:nvSpPr>
          <p:cNvPr id="9232" name="AutoShape 16"/>
          <p:cNvSpPr>
            <a:spLocks noChangeArrowheads="1"/>
          </p:cNvSpPr>
          <p:nvPr/>
        </p:nvSpPr>
        <p:spPr bwMode="blackGray">
          <a:xfrm rot="-10793605" flipH="1" flipV="1">
            <a:off x="3829050" y="3503613"/>
            <a:ext cx="1446213" cy="755650"/>
          </a:xfrm>
          <a:prstGeom prst="rightArrow">
            <a:avLst>
              <a:gd name="adj1" fmla="val 46509"/>
              <a:gd name="adj2" fmla="val 42052"/>
            </a:avLst>
          </a:prstGeom>
          <a:gradFill rotWithShape="1">
            <a:gsLst>
              <a:gs pos="0">
                <a:schemeClr val="accent2">
                  <a:gamma/>
                  <a:tint val="0"/>
                  <a:invGamma/>
                  <a:alpha val="0"/>
                </a:schemeClr>
              </a:gs>
              <a:gs pos="100000">
                <a:schemeClr val="accent2"/>
              </a:gs>
            </a:gsLst>
            <a:lin ang="0" scaled="1"/>
          </a:gra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9233" name="Rectangle 17"/>
          <p:cNvSpPr>
            <a:spLocks noChangeArrowheads="1"/>
          </p:cNvSpPr>
          <p:nvPr/>
        </p:nvSpPr>
        <p:spPr bwMode="gray">
          <a:xfrm>
            <a:off x="5661025" y="3098800"/>
            <a:ext cx="1850699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buClr>
                <a:srgbClr val="FF0066"/>
              </a:buClr>
              <a:buSzPct val="75000"/>
            </a:pPr>
            <a:r>
              <a:rPr lang="en-US" sz="1600" b="1" dirty="0">
                <a:solidFill>
                  <a:schemeClr val="accent1">
                    <a:lumMod val="50000"/>
                  </a:schemeClr>
                </a:solidFill>
                <a:cs typeface="Arial" charset="0"/>
              </a:rPr>
              <a:t> </a:t>
            </a:r>
            <a:r>
              <a:rPr lang="ru-RU" sz="1600" dirty="0">
                <a:solidFill>
                  <a:schemeClr val="accent1">
                    <a:lumMod val="50000"/>
                  </a:schemeClr>
                </a:solidFill>
              </a:rPr>
              <a:t>Цели и </a:t>
            </a:r>
            <a:r>
              <a:rPr lang="ru-RU" sz="1600" dirty="0" smtClean="0">
                <a:solidFill>
                  <a:schemeClr val="accent1">
                    <a:lumMod val="50000"/>
                  </a:schemeClr>
                </a:solidFill>
              </a:rPr>
              <a:t>ценности</a:t>
            </a:r>
            <a:endParaRPr lang="en-US" sz="1600" b="1" dirty="0">
              <a:solidFill>
                <a:schemeClr val="bg1"/>
              </a:solidFill>
              <a:cs typeface="Arial" charset="0"/>
            </a:endParaRPr>
          </a:p>
        </p:txBody>
      </p:sp>
      <p:sp>
        <p:nvSpPr>
          <p:cNvPr id="9234" name="Rectangle 18"/>
          <p:cNvSpPr>
            <a:spLocks noChangeArrowheads="1"/>
          </p:cNvSpPr>
          <p:nvPr/>
        </p:nvSpPr>
        <p:spPr bwMode="gray">
          <a:xfrm>
            <a:off x="5857884" y="3643314"/>
            <a:ext cx="1441741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buClr>
                <a:srgbClr val="FF0066"/>
              </a:buClr>
              <a:buSzPct val="75000"/>
            </a:pPr>
            <a:r>
              <a:rPr lang="en-US" sz="1600" b="1" dirty="0">
                <a:solidFill>
                  <a:schemeClr val="accent1">
                    <a:lumMod val="50000"/>
                  </a:schemeClr>
                </a:solidFill>
                <a:cs typeface="Arial" charset="0"/>
              </a:rPr>
              <a:t> </a:t>
            </a:r>
            <a:r>
              <a:rPr lang="ru-RU" sz="1600" dirty="0" smtClean="0">
                <a:solidFill>
                  <a:schemeClr val="accent1">
                    <a:lumMod val="50000"/>
                  </a:schemeClr>
                </a:solidFill>
              </a:rPr>
              <a:t>Содержание</a:t>
            </a:r>
            <a:endParaRPr lang="ru-RU" sz="1600" dirty="0">
              <a:solidFill>
                <a:schemeClr val="accent1">
                  <a:lumMod val="50000"/>
                </a:schemeClr>
              </a:solidFill>
            </a:endParaRPr>
          </a:p>
        </p:txBody>
      </p:sp>
      <p:grpSp>
        <p:nvGrpSpPr>
          <p:cNvPr id="9237" name="Group 21"/>
          <p:cNvGrpSpPr>
            <a:grpSpLocks/>
          </p:cNvGrpSpPr>
          <p:nvPr/>
        </p:nvGrpSpPr>
        <p:grpSpPr bwMode="auto">
          <a:xfrm>
            <a:off x="5549900" y="3168650"/>
            <a:ext cx="168275" cy="168275"/>
            <a:chOff x="2928" y="2208"/>
            <a:chExt cx="262" cy="262"/>
          </a:xfrm>
        </p:grpSpPr>
        <p:sp>
          <p:nvSpPr>
            <p:cNvPr id="9238" name="Oval 22"/>
            <p:cNvSpPr>
              <a:spLocks noChangeArrowheads="1"/>
            </p:cNvSpPr>
            <p:nvPr/>
          </p:nvSpPr>
          <p:spPr bwMode="gray">
            <a:xfrm>
              <a:off x="2928" y="2208"/>
              <a:ext cx="262" cy="262"/>
            </a:xfrm>
            <a:prstGeom prst="ellipse">
              <a:avLst/>
            </a:prstGeom>
            <a:gradFill rotWithShape="1">
              <a:gsLst>
                <a:gs pos="0">
                  <a:srgbClr val="223864">
                    <a:gamma/>
                    <a:tint val="28627"/>
                    <a:invGamma/>
                  </a:srgbClr>
                </a:gs>
                <a:gs pos="100000">
                  <a:srgbClr val="223864"/>
                </a:gs>
              </a:gsLst>
              <a:lin ang="2700000" scaled="1"/>
            </a:gradFill>
            <a:ln w="12700">
              <a:solidFill>
                <a:srgbClr val="F8F8F8"/>
              </a:solidFill>
              <a:round/>
              <a:headEnd/>
              <a:tailEnd/>
            </a:ln>
            <a:effectLst>
              <a:outerShdw dist="35921" dir="2700000" algn="ctr" rotWithShape="0">
                <a:srgbClr val="1C1C1C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9239" name="Oval 23"/>
            <p:cNvSpPr>
              <a:spLocks noChangeArrowheads="1"/>
            </p:cNvSpPr>
            <p:nvPr/>
          </p:nvSpPr>
          <p:spPr bwMode="gray">
            <a:xfrm>
              <a:off x="2949" y="2230"/>
              <a:ext cx="218" cy="218"/>
            </a:xfrm>
            <a:prstGeom prst="ellipse">
              <a:avLst/>
            </a:prstGeom>
            <a:gradFill rotWithShape="1">
              <a:gsLst>
                <a:gs pos="0">
                  <a:schemeClr val="accent1"/>
                </a:gs>
                <a:gs pos="100000">
                  <a:schemeClr val="accent1">
                    <a:gamma/>
                    <a:tint val="63529"/>
                    <a:invGamma/>
                  </a:schemeClr>
                </a:gs>
              </a:gsLst>
              <a:lin ang="2700000" scaled="1"/>
            </a:gradFill>
            <a:ln w="12700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</p:grpSp>
      <p:grpSp>
        <p:nvGrpSpPr>
          <p:cNvPr id="9240" name="Group 24"/>
          <p:cNvGrpSpPr>
            <a:grpSpLocks/>
          </p:cNvGrpSpPr>
          <p:nvPr/>
        </p:nvGrpSpPr>
        <p:grpSpPr bwMode="auto">
          <a:xfrm>
            <a:off x="5572132" y="3714752"/>
            <a:ext cx="168275" cy="168275"/>
            <a:chOff x="2928" y="2208"/>
            <a:chExt cx="262" cy="262"/>
          </a:xfrm>
        </p:grpSpPr>
        <p:sp>
          <p:nvSpPr>
            <p:cNvPr id="9241" name="Oval 25"/>
            <p:cNvSpPr>
              <a:spLocks noChangeArrowheads="1"/>
            </p:cNvSpPr>
            <p:nvPr/>
          </p:nvSpPr>
          <p:spPr bwMode="gray">
            <a:xfrm>
              <a:off x="2928" y="2208"/>
              <a:ext cx="262" cy="262"/>
            </a:xfrm>
            <a:prstGeom prst="ellipse">
              <a:avLst/>
            </a:prstGeom>
            <a:gradFill rotWithShape="1">
              <a:gsLst>
                <a:gs pos="0">
                  <a:srgbClr val="223864">
                    <a:gamma/>
                    <a:tint val="28627"/>
                    <a:invGamma/>
                  </a:srgbClr>
                </a:gs>
                <a:gs pos="100000">
                  <a:srgbClr val="223864"/>
                </a:gs>
              </a:gsLst>
              <a:lin ang="2700000" scaled="1"/>
            </a:gradFill>
            <a:ln w="12700">
              <a:solidFill>
                <a:srgbClr val="F8F8F8"/>
              </a:solidFill>
              <a:round/>
              <a:headEnd/>
              <a:tailEnd/>
            </a:ln>
            <a:effectLst>
              <a:outerShdw dist="35921" dir="2700000" algn="ctr" rotWithShape="0">
                <a:srgbClr val="1C1C1C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9242" name="Oval 26"/>
            <p:cNvSpPr>
              <a:spLocks noChangeArrowheads="1"/>
            </p:cNvSpPr>
            <p:nvPr/>
          </p:nvSpPr>
          <p:spPr bwMode="gray">
            <a:xfrm>
              <a:off x="2949" y="2230"/>
              <a:ext cx="218" cy="218"/>
            </a:xfrm>
            <a:prstGeom prst="ellipse">
              <a:avLst/>
            </a:prstGeom>
            <a:gradFill rotWithShape="1">
              <a:gsLst>
                <a:gs pos="0">
                  <a:schemeClr val="accent1"/>
                </a:gs>
                <a:gs pos="100000">
                  <a:schemeClr val="accent1">
                    <a:gamma/>
                    <a:tint val="63529"/>
                    <a:invGamma/>
                  </a:schemeClr>
                </a:gs>
              </a:gsLst>
              <a:lin ang="2700000" scaled="1"/>
            </a:gradFill>
            <a:ln w="12700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</p:grpSp>
      <p:sp>
        <p:nvSpPr>
          <p:cNvPr id="9244" name="AutoShape 28"/>
          <p:cNvSpPr>
            <a:spLocks noChangeArrowheads="1"/>
          </p:cNvSpPr>
          <p:nvPr/>
        </p:nvSpPr>
        <p:spPr bwMode="gray">
          <a:xfrm>
            <a:off x="1000100" y="3000372"/>
            <a:ext cx="2698750" cy="428625"/>
          </a:xfrm>
          <a:prstGeom prst="roundRect">
            <a:avLst>
              <a:gd name="adj" fmla="val 50000"/>
            </a:avLst>
          </a:prstGeom>
          <a:solidFill>
            <a:schemeClr val="accent2">
              <a:alpha val="50000"/>
            </a:schemeClr>
          </a:solidFill>
          <a:ln w="57150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9245" name="AutoShape 29"/>
          <p:cNvSpPr>
            <a:spLocks noChangeArrowheads="1"/>
          </p:cNvSpPr>
          <p:nvPr/>
        </p:nvSpPr>
        <p:spPr bwMode="gray">
          <a:xfrm>
            <a:off x="1000100" y="3571876"/>
            <a:ext cx="2698750" cy="428625"/>
          </a:xfrm>
          <a:prstGeom prst="roundRect">
            <a:avLst>
              <a:gd name="adj" fmla="val 50000"/>
            </a:avLst>
          </a:prstGeom>
          <a:solidFill>
            <a:schemeClr val="accent2">
              <a:alpha val="50000"/>
            </a:schemeClr>
          </a:solidFill>
          <a:ln w="57150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9246" name="AutoShape 30"/>
          <p:cNvSpPr>
            <a:spLocks noChangeArrowheads="1"/>
          </p:cNvSpPr>
          <p:nvPr/>
        </p:nvSpPr>
        <p:spPr bwMode="gray">
          <a:xfrm>
            <a:off x="1000100" y="4143380"/>
            <a:ext cx="2698750" cy="428625"/>
          </a:xfrm>
          <a:prstGeom prst="roundRect">
            <a:avLst>
              <a:gd name="adj" fmla="val 50000"/>
            </a:avLst>
          </a:prstGeom>
          <a:solidFill>
            <a:schemeClr val="accent2">
              <a:alpha val="50000"/>
            </a:schemeClr>
          </a:solidFill>
          <a:ln w="57150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9247" name="Rectangle 31"/>
          <p:cNvSpPr>
            <a:spLocks noChangeArrowheads="1"/>
          </p:cNvSpPr>
          <p:nvPr/>
        </p:nvSpPr>
        <p:spPr bwMode="gray">
          <a:xfrm>
            <a:off x="1142976" y="3071811"/>
            <a:ext cx="1500198" cy="48013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buFont typeface="Wingdings" pitchFamily="2" charset="2"/>
              <a:buChar char="§"/>
            </a:pPr>
            <a:r>
              <a:rPr lang="en-US" sz="1400" dirty="0">
                <a:solidFill>
                  <a:srgbClr val="000000"/>
                </a:solidFill>
                <a:cs typeface="Arial" charset="0"/>
              </a:rPr>
              <a:t> </a:t>
            </a:r>
            <a:r>
              <a:rPr lang="ru-RU" sz="1400" dirty="0">
                <a:solidFill>
                  <a:srgbClr val="000000"/>
                </a:solidFill>
              </a:rPr>
              <a:t>Для чего?</a:t>
            </a:r>
          </a:p>
          <a:p>
            <a:pPr>
              <a:lnSpc>
                <a:spcPct val="90000"/>
              </a:lnSpc>
              <a:buFont typeface="Wingdings" pitchFamily="2" charset="2"/>
              <a:buChar char="§"/>
            </a:pPr>
            <a:endParaRPr lang="en-US" sz="1400" b="1" dirty="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9248" name="Rectangle 32"/>
          <p:cNvSpPr>
            <a:spLocks noChangeArrowheads="1"/>
          </p:cNvSpPr>
          <p:nvPr/>
        </p:nvSpPr>
        <p:spPr bwMode="gray">
          <a:xfrm>
            <a:off x="1142976" y="3643314"/>
            <a:ext cx="850297" cy="2862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lnSpc>
                <a:spcPct val="90000"/>
              </a:lnSpc>
              <a:buFont typeface="Wingdings" pitchFamily="2" charset="2"/>
              <a:buChar char="§"/>
            </a:pPr>
            <a:r>
              <a:rPr lang="ru-RU" sz="1400" dirty="0" smtClean="0">
                <a:solidFill>
                  <a:srgbClr val="000000"/>
                </a:solidFill>
              </a:rPr>
              <a:t> Чему?</a:t>
            </a:r>
            <a:endParaRPr lang="ru-RU" sz="1400" dirty="0">
              <a:solidFill>
                <a:srgbClr val="000000"/>
              </a:solidFill>
            </a:endParaRPr>
          </a:p>
        </p:txBody>
      </p:sp>
      <p:sp>
        <p:nvSpPr>
          <p:cNvPr id="9249" name="Rectangle 33"/>
          <p:cNvSpPr>
            <a:spLocks noChangeArrowheads="1"/>
          </p:cNvSpPr>
          <p:nvPr/>
        </p:nvSpPr>
        <p:spPr bwMode="gray">
          <a:xfrm>
            <a:off x="1142976" y="4214818"/>
            <a:ext cx="747320" cy="2862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lnSpc>
                <a:spcPct val="90000"/>
              </a:lnSpc>
              <a:buFont typeface="Wingdings" pitchFamily="2" charset="2"/>
              <a:buChar char="§"/>
            </a:pPr>
            <a:r>
              <a:rPr lang="ru-RU" sz="1400" b="1" dirty="0" smtClean="0">
                <a:solidFill>
                  <a:srgbClr val="000000"/>
                </a:solidFill>
                <a:cs typeface="Arial" charset="0"/>
              </a:rPr>
              <a:t> </a:t>
            </a:r>
            <a:r>
              <a:rPr lang="en-US" sz="1400" b="1" dirty="0" smtClean="0">
                <a:solidFill>
                  <a:srgbClr val="000000"/>
                </a:solidFill>
                <a:cs typeface="Arial" charset="0"/>
              </a:rPr>
              <a:t> </a:t>
            </a:r>
            <a:r>
              <a:rPr lang="ru-RU" sz="1400" dirty="0">
                <a:solidFill>
                  <a:srgbClr val="000000"/>
                </a:solidFill>
              </a:rPr>
              <a:t>Как</a:t>
            </a:r>
            <a:r>
              <a:rPr lang="ru-RU" sz="1400" dirty="0" smtClean="0">
                <a:solidFill>
                  <a:srgbClr val="000000"/>
                </a:solidFill>
              </a:rPr>
              <a:t>?</a:t>
            </a:r>
          </a:p>
        </p:txBody>
      </p:sp>
      <p:sp>
        <p:nvSpPr>
          <p:cNvPr id="9251" name="Text Box 9"/>
          <p:cNvSpPr txBox="1">
            <a:spLocks noChangeArrowheads="1"/>
          </p:cNvSpPr>
          <p:nvPr/>
        </p:nvSpPr>
        <p:spPr bwMode="gray">
          <a:xfrm>
            <a:off x="1811338" y="1492250"/>
            <a:ext cx="5867400" cy="707886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2000" b="1" i="1" dirty="0">
                <a:solidFill>
                  <a:srgbClr val="000000"/>
                </a:solidFill>
              </a:rPr>
              <a:t>Современное образование требует четких ответов на вопросы:</a:t>
            </a:r>
            <a:endParaRPr lang="ru-RU" sz="2000" dirty="0">
              <a:solidFill>
                <a:srgbClr val="000000"/>
              </a:solidFill>
            </a:endParaRPr>
          </a:p>
        </p:txBody>
      </p:sp>
      <p:grpSp>
        <p:nvGrpSpPr>
          <p:cNvPr id="40" name="Group 24"/>
          <p:cNvGrpSpPr>
            <a:grpSpLocks/>
          </p:cNvGrpSpPr>
          <p:nvPr/>
        </p:nvGrpSpPr>
        <p:grpSpPr bwMode="auto">
          <a:xfrm>
            <a:off x="5572132" y="4214818"/>
            <a:ext cx="168275" cy="168275"/>
            <a:chOff x="2928" y="2208"/>
            <a:chExt cx="262" cy="262"/>
          </a:xfrm>
        </p:grpSpPr>
        <p:sp>
          <p:nvSpPr>
            <p:cNvPr id="41" name="Oval 25"/>
            <p:cNvSpPr>
              <a:spLocks noChangeArrowheads="1"/>
            </p:cNvSpPr>
            <p:nvPr/>
          </p:nvSpPr>
          <p:spPr bwMode="gray">
            <a:xfrm>
              <a:off x="2928" y="2208"/>
              <a:ext cx="262" cy="262"/>
            </a:xfrm>
            <a:prstGeom prst="ellipse">
              <a:avLst/>
            </a:prstGeom>
            <a:gradFill rotWithShape="1">
              <a:gsLst>
                <a:gs pos="0">
                  <a:srgbClr val="223864">
                    <a:gamma/>
                    <a:tint val="28627"/>
                    <a:invGamma/>
                  </a:srgbClr>
                </a:gs>
                <a:gs pos="100000">
                  <a:srgbClr val="223864"/>
                </a:gs>
              </a:gsLst>
              <a:lin ang="2700000" scaled="1"/>
            </a:gradFill>
            <a:ln w="12700">
              <a:solidFill>
                <a:srgbClr val="F8F8F8"/>
              </a:solidFill>
              <a:round/>
              <a:headEnd/>
              <a:tailEnd/>
            </a:ln>
            <a:effectLst>
              <a:outerShdw dist="35921" dir="2700000" algn="ctr" rotWithShape="0">
                <a:srgbClr val="1C1C1C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42" name="Oval 26"/>
            <p:cNvSpPr>
              <a:spLocks noChangeArrowheads="1"/>
            </p:cNvSpPr>
            <p:nvPr/>
          </p:nvSpPr>
          <p:spPr bwMode="gray">
            <a:xfrm>
              <a:off x="2949" y="2230"/>
              <a:ext cx="218" cy="218"/>
            </a:xfrm>
            <a:prstGeom prst="ellipse">
              <a:avLst/>
            </a:prstGeom>
            <a:gradFill rotWithShape="1">
              <a:gsLst>
                <a:gs pos="0">
                  <a:schemeClr val="accent1"/>
                </a:gs>
                <a:gs pos="100000">
                  <a:schemeClr val="accent1">
                    <a:gamma/>
                    <a:tint val="63529"/>
                    <a:invGamma/>
                  </a:schemeClr>
                </a:gs>
              </a:gsLst>
              <a:lin ang="2700000" scaled="1"/>
            </a:gradFill>
            <a:ln w="12700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</p:grpSp>
      <p:sp>
        <p:nvSpPr>
          <p:cNvPr id="43" name="Rectangle 18"/>
          <p:cNvSpPr>
            <a:spLocks noChangeArrowheads="1"/>
          </p:cNvSpPr>
          <p:nvPr/>
        </p:nvSpPr>
        <p:spPr bwMode="gray">
          <a:xfrm>
            <a:off x="5857884" y="4143380"/>
            <a:ext cx="1333442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buClr>
                <a:srgbClr val="FF0066"/>
              </a:buClr>
              <a:buSzPct val="75000"/>
            </a:pPr>
            <a:r>
              <a:rPr lang="en-US" sz="1600" b="1" dirty="0">
                <a:solidFill>
                  <a:schemeClr val="accent1">
                    <a:lumMod val="50000"/>
                  </a:schemeClr>
                </a:solidFill>
                <a:cs typeface="Arial" charset="0"/>
              </a:rPr>
              <a:t> </a:t>
            </a:r>
            <a:r>
              <a:rPr lang="ru-RU" sz="1600" dirty="0" smtClean="0">
                <a:solidFill>
                  <a:schemeClr val="accent1">
                    <a:lumMod val="50000"/>
                  </a:schemeClr>
                </a:solidFill>
              </a:rPr>
              <a:t>Технологии</a:t>
            </a:r>
            <a:endParaRPr lang="ru-RU" sz="16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6" name="Прямоугольник 35"/>
          <p:cNvSpPr/>
          <p:nvPr/>
        </p:nvSpPr>
        <p:spPr>
          <a:xfrm>
            <a:off x="214282" y="6500834"/>
            <a:ext cx="1500198" cy="21431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1400" dirty="0" smtClean="0">
                <a:solidFill>
                  <a:schemeClr val="tx1">
                    <a:lumMod val="20000"/>
                    <a:lumOff val="80000"/>
                  </a:schemeClr>
                </a:solidFill>
              </a:rPr>
              <a:t>Формирование познавательных универсальных учебных действий на уроке биологии в 5 классе</a:t>
            </a:r>
            <a:endParaRPr lang="en-US" sz="1400" dirty="0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42844" y="1285860"/>
            <a:ext cx="8858312" cy="928694"/>
          </a:xfrm>
        </p:spPr>
        <p:txBody>
          <a:bodyPr/>
          <a:lstStyle/>
          <a:p>
            <a:pPr algn="ctr">
              <a:buNone/>
            </a:pPr>
            <a:r>
              <a:rPr lang="en-US" sz="2400" b="1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sz="2400" b="1" dirty="0">
                <a:solidFill>
                  <a:schemeClr val="tx2">
                    <a:lumMod val="50000"/>
                  </a:schemeClr>
                </a:solidFill>
              </a:rPr>
              <a:t>Задания для диагностики и </a:t>
            </a:r>
            <a:r>
              <a:rPr lang="ru-RU" sz="2400" b="1" dirty="0" smtClean="0">
                <a:solidFill>
                  <a:schemeClr val="tx2">
                    <a:lumMod val="50000"/>
                  </a:schemeClr>
                </a:solidFill>
              </a:rPr>
              <a:t>формирования познавательных</a:t>
            </a:r>
            <a:r>
              <a:rPr lang="ru-RU" sz="2400" b="1" i="1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sz="2400" b="1" dirty="0">
                <a:solidFill>
                  <a:schemeClr val="tx2">
                    <a:lumMod val="50000"/>
                  </a:schemeClr>
                </a:solidFill>
              </a:rPr>
              <a:t>универсальных </a:t>
            </a:r>
            <a:r>
              <a:rPr lang="ru-RU" sz="2400" b="1" dirty="0" smtClean="0">
                <a:solidFill>
                  <a:schemeClr val="tx2">
                    <a:lumMod val="50000"/>
                  </a:schemeClr>
                </a:solidFill>
              </a:rPr>
              <a:t>учебных действий</a:t>
            </a:r>
            <a:r>
              <a:rPr lang="ru-RU" sz="2400" b="1" dirty="0">
                <a:solidFill>
                  <a:schemeClr val="tx2">
                    <a:lumMod val="50000"/>
                  </a:schemeClr>
                </a:solidFill>
              </a:rPr>
              <a:t>:</a:t>
            </a:r>
            <a:endParaRPr lang="ru-RU" sz="2400" b="1" dirty="0" smtClean="0">
              <a:solidFill>
                <a:schemeClr val="tx2">
                  <a:lumMod val="50000"/>
                </a:schemeClr>
              </a:solidFill>
            </a:endParaRPr>
          </a:p>
          <a:p>
            <a:pPr>
              <a:buNone/>
            </a:pPr>
            <a:endParaRPr lang="en-US" sz="2400" b="1" dirty="0"/>
          </a:p>
        </p:txBody>
      </p:sp>
      <p:sp>
        <p:nvSpPr>
          <p:cNvPr id="8196" name="Rectangle 4"/>
          <p:cNvSpPr>
            <a:spLocks noChangeArrowheads="1"/>
          </p:cNvSpPr>
          <p:nvPr/>
        </p:nvSpPr>
        <p:spPr bwMode="auto">
          <a:xfrm>
            <a:off x="714348" y="2143116"/>
            <a:ext cx="7143800" cy="36933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«найди отличия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»</a:t>
            </a:r>
            <a:endParaRPr lang="ru-RU" dirty="0">
              <a:solidFill>
                <a:schemeClr val="accent1">
                  <a:lumMod val="50000"/>
                </a:schemeClr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«на что похоже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?»</a:t>
            </a:r>
            <a:endParaRPr lang="ru-RU" dirty="0">
              <a:solidFill>
                <a:schemeClr val="accent1">
                  <a:lumMod val="50000"/>
                </a:schemeClr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поиск 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лишнего</a:t>
            </a:r>
            <a:endParaRPr lang="ru-RU" dirty="0">
              <a:solidFill>
                <a:schemeClr val="accent1">
                  <a:lumMod val="50000"/>
                </a:schemeClr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«лабиринты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»</a:t>
            </a:r>
            <a:endParaRPr lang="ru-RU" dirty="0">
              <a:solidFill>
                <a:schemeClr val="accent1">
                  <a:lumMod val="50000"/>
                </a:schemeClr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«логические цепочки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»</a:t>
            </a:r>
            <a:endParaRPr lang="ru-RU" dirty="0">
              <a:solidFill>
                <a:schemeClr val="accent1">
                  <a:lumMod val="50000"/>
                </a:schemeClr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хитроумные 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решения</a:t>
            </a:r>
            <a:endParaRPr lang="ru-RU" dirty="0">
              <a:solidFill>
                <a:schemeClr val="accent1">
                  <a:lumMod val="50000"/>
                </a:schemeClr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составление схем-опор, схематических моделей с выделением существенных характеристик 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объекта</a:t>
            </a:r>
            <a:endParaRPr lang="ru-RU" dirty="0">
              <a:solidFill>
                <a:schemeClr val="accent1">
                  <a:lumMod val="50000"/>
                </a:schemeClr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работа с таблицами, преобразование информации из одного вида в другой (таблицу в текст и др.)</a:t>
            </a:r>
          </a:p>
          <a:p>
            <a:pPr>
              <a:buFont typeface="Arial" pitchFamily="34" charset="0"/>
              <a:buChar char="•"/>
            </a:pPr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составление и распознавание 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диаграмм</a:t>
            </a:r>
            <a:endParaRPr lang="ru-RU" dirty="0">
              <a:solidFill>
                <a:schemeClr val="accent1">
                  <a:lumMod val="50000"/>
                </a:schemeClr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работа со справочным материалом (словари, справочники, энциклопедии, ресурсы Интернета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)</a:t>
            </a:r>
            <a:endParaRPr lang="ru-RU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42844" y="6500834"/>
            <a:ext cx="1500198" cy="21431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1400" dirty="0" smtClean="0">
                <a:solidFill>
                  <a:schemeClr val="tx1">
                    <a:lumMod val="20000"/>
                    <a:lumOff val="80000"/>
                  </a:schemeClr>
                </a:solidFill>
              </a:rPr>
              <a:t>Формирование познавательных универсальных учебных действий на уроке биологии в 5 классе</a:t>
            </a:r>
            <a:endParaRPr lang="en-US" sz="1400" dirty="0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42844" y="1285860"/>
            <a:ext cx="8858312" cy="928694"/>
          </a:xfrm>
        </p:spPr>
        <p:txBody>
          <a:bodyPr/>
          <a:lstStyle/>
          <a:p>
            <a:pPr algn="ctr">
              <a:buNone/>
            </a:pPr>
            <a:r>
              <a:rPr lang="ru-RU" sz="2400" b="1" dirty="0">
                <a:solidFill>
                  <a:schemeClr val="tx2">
                    <a:lumMod val="50000"/>
                  </a:schemeClr>
                </a:solidFill>
              </a:rPr>
              <a:t>Задания для учащихся, выполнение которых приведет к достижению </a:t>
            </a:r>
            <a:r>
              <a:rPr lang="ru-RU" sz="2400" b="1" dirty="0" smtClean="0">
                <a:solidFill>
                  <a:schemeClr val="tx2">
                    <a:lumMod val="50000"/>
                  </a:schemeClr>
                </a:solidFill>
              </a:rPr>
              <a:t>запланированных результатов</a:t>
            </a:r>
          </a:p>
          <a:p>
            <a:pPr>
              <a:buNone/>
            </a:pPr>
            <a:endParaRPr lang="en-US" sz="2400" b="1" dirty="0"/>
          </a:p>
        </p:txBody>
      </p:sp>
      <p:pic>
        <p:nvPicPr>
          <p:cNvPr id="63490" name="Picture 7" descr="ТигрДНК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500694" y="2143116"/>
            <a:ext cx="3366975" cy="3809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Box 9"/>
          <p:cNvSpPr txBox="1"/>
          <p:nvPr/>
        </p:nvSpPr>
        <p:spPr>
          <a:xfrm>
            <a:off x="928662" y="3214686"/>
            <a:ext cx="307183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</a:rPr>
              <a:t>Формирование познавательных УУДов на разных этапах урока  </a:t>
            </a:r>
            <a:endParaRPr lang="ru-RU" sz="24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42844" y="6500834"/>
            <a:ext cx="1500198" cy="21431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1400" dirty="0" smtClean="0">
                <a:solidFill>
                  <a:schemeClr val="tx1">
                    <a:lumMod val="20000"/>
                    <a:lumOff val="80000"/>
                  </a:schemeClr>
                </a:solidFill>
              </a:rPr>
              <a:t>Формирование познавательных универсальных учебных действий на уроке биологии в 5 классе</a:t>
            </a:r>
            <a:endParaRPr lang="en-US" sz="1400" dirty="0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42844" y="1142984"/>
            <a:ext cx="8858312" cy="571504"/>
          </a:xfrm>
        </p:spPr>
        <p:txBody>
          <a:bodyPr/>
          <a:lstStyle/>
          <a:p>
            <a:pPr algn="ctr">
              <a:buNone/>
            </a:pPr>
            <a:r>
              <a:rPr lang="en-US" sz="2800" b="1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sz="2800" b="1" dirty="0">
                <a:solidFill>
                  <a:schemeClr val="tx2">
                    <a:lumMod val="50000"/>
                  </a:schemeClr>
                </a:solidFill>
              </a:rPr>
              <a:t>1. Мотивация к учебной деятельности</a:t>
            </a:r>
            <a:endParaRPr lang="ru-RU" sz="2800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64514" name="Rectangle 2"/>
          <p:cNvSpPr>
            <a:spLocks noChangeArrowheads="1"/>
          </p:cNvSpPr>
          <p:nvPr/>
        </p:nvSpPr>
        <p:spPr bwMode="auto">
          <a:xfrm>
            <a:off x="214282" y="1785926"/>
            <a:ext cx="4714908" cy="45797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533400" marR="0" lvl="0" indent="-53340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kumimoji="0" lang="ru-RU" b="0" i="1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Arial" pitchFamily="34" charset="0"/>
                <a:cs typeface="Arial" pitchFamily="34" charset="0"/>
              </a:rPr>
              <a:t>Посмотрите на слайд. К этим</a:t>
            </a:r>
            <a:r>
              <a:rPr kumimoji="0" lang="ru-RU" b="0" i="1" u="none" strike="noStrike" cap="none" normalizeH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ru-RU" b="0" i="1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Arial" pitchFamily="34" charset="0"/>
                <a:cs typeface="Arial" pitchFamily="34" charset="0"/>
              </a:rPr>
              <a:t>процессам причастны организмы одного из царств живой природы. Как вы думаете, кто они?</a:t>
            </a:r>
          </a:p>
          <a:p>
            <a:pPr marL="533400" marR="0" lvl="0" indent="-53340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ru-RU" b="0" i="1" u="none" strike="noStrike" cap="none" normalizeH="0" baseline="0" dirty="0" smtClean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533400" indent="-533400">
              <a:lnSpc>
                <a:spcPct val="90000"/>
              </a:lnSpc>
              <a:buFont typeface="Arial" pitchFamily="34" charset="0"/>
              <a:buChar char="•"/>
            </a:pPr>
            <a:r>
              <a:rPr lang="ru-RU" i="1" dirty="0">
                <a:solidFill>
                  <a:schemeClr val="accent1">
                    <a:lumMod val="50000"/>
                  </a:schemeClr>
                </a:solidFill>
              </a:rPr>
              <a:t>Какие ассоциации у вас возникают, когда говорят о бактериях</a:t>
            </a:r>
            <a:r>
              <a:rPr lang="ru-RU" i="1" dirty="0" smtClean="0">
                <a:solidFill>
                  <a:schemeClr val="accent1">
                    <a:lumMod val="50000"/>
                  </a:schemeClr>
                </a:solidFill>
              </a:rPr>
              <a:t>?</a:t>
            </a:r>
          </a:p>
          <a:p>
            <a:pPr marL="533400" indent="-533400">
              <a:lnSpc>
                <a:spcPct val="90000"/>
              </a:lnSpc>
              <a:buFont typeface="Arial" pitchFamily="34" charset="0"/>
              <a:buChar char="•"/>
            </a:pPr>
            <a:endParaRPr lang="ru-RU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marL="533400" indent="-533400">
              <a:lnSpc>
                <a:spcPct val="90000"/>
              </a:lnSpc>
              <a:buFont typeface="Arial" pitchFamily="34" charset="0"/>
              <a:buChar char="•"/>
            </a:pPr>
            <a:r>
              <a:rPr lang="ru-RU" i="1" dirty="0">
                <a:solidFill>
                  <a:schemeClr val="accent1">
                    <a:lumMod val="50000"/>
                  </a:schemeClr>
                </a:solidFill>
              </a:rPr>
              <a:t>Как вы думаете, бактерии: враги или друзья для человека</a:t>
            </a:r>
            <a:r>
              <a:rPr lang="ru-RU" i="1" dirty="0" smtClean="0">
                <a:solidFill>
                  <a:schemeClr val="accent1">
                    <a:lumMod val="50000"/>
                  </a:schemeClr>
                </a:solidFill>
              </a:rPr>
              <a:t>?</a:t>
            </a:r>
          </a:p>
          <a:p>
            <a:pPr marL="533400" indent="-533400">
              <a:lnSpc>
                <a:spcPct val="90000"/>
              </a:lnSpc>
            </a:pPr>
            <a:endParaRPr lang="ru-RU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marL="533400" lvl="0" indent="-533400">
              <a:lnSpc>
                <a:spcPct val="90000"/>
              </a:lnSpc>
              <a:buFont typeface="Arial" pitchFamily="34" charset="0"/>
              <a:buChar char="•"/>
            </a:pPr>
            <a:r>
              <a:rPr lang="ru-RU" i="1" dirty="0">
                <a:solidFill>
                  <a:schemeClr val="accent1">
                    <a:lumMod val="50000"/>
                  </a:schemeClr>
                </a:solidFill>
              </a:rPr>
              <a:t>Что должны знать люди об этих    организмах, чтобы противостоять бактериальным инфекциям, чтобы лечить возникшее заболевание, чтобы использовать бактерии в практической деятельности человека?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latin typeface="Arial" pitchFamily="34" charset="0"/>
            </a:endParaRPr>
          </a:p>
        </p:txBody>
      </p:sp>
      <p:pic>
        <p:nvPicPr>
          <p:cNvPr id="64515" name="Picture 1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72066" y="3143248"/>
            <a:ext cx="3809996" cy="28574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4516" name="Rectangle 4"/>
          <p:cNvSpPr>
            <a:spLocks noChangeArrowheads="1"/>
          </p:cNvSpPr>
          <p:nvPr/>
        </p:nvSpPr>
        <p:spPr bwMode="auto">
          <a:xfrm>
            <a:off x="4714844" y="1785926"/>
            <a:ext cx="4429156" cy="10895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i="1" u="sng" strike="noStrike" cap="none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Arial" pitchFamily="34" charset="0"/>
                <a:cs typeface="Arial" pitchFamily="34" charset="0"/>
              </a:rPr>
              <a:t>УУД</a:t>
            </a:r>
            <a:r>
              <a:rPr kumimoji="0" lang="ru-RU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Arial" pitchFamily="34" charset="0"/>
                <a:cs typeface="Arial" pitchFamily="34" charset="0"/>
              </a:rPr>
              <a:t>: самостоятельно</a:t>
            </a:r>
            <a:r>
              <a:rPr kumimoji="0" lang="ru-RU" i="0" u="none" strike="noStrike" cap="none" normalizeH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ru-RU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Arial" pitchFamily="34" charset="0"/>
                <a:cs typeface="Arial" pitchFamily="34" charset="0"/>
              </a:rPr>
              <a:t>предполагают какая</a:t>
            </a:r>
            <a:r>
              <a:rPr kumimoji="0" lang="ru-RU" i="0" u="none" strike="noStrike" cap="none" normalizeH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ru-RU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Arial" pitchFamily="34" charset="0"/>
                <a:cs typeface="Arial" pitchFamily="34" charset="0"/>
              </a:rPr>
              <a:t>информация нужна для</a:t>
            </a:r>
            <a:r>
              <a:rPr kumimoji="0" lang="ru-RU" i="0" u="none" strike="noStrike" cap="none" normalizeH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ru-RU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Arial" pitchFamily="34" charset="0"/>
                <a:cs typeface="Arial" pitchFamily="34" charset="0"/>
              </a:rPr>
              <a:t>решения предметной</a:t>
            </a:r>
            <a:r>
              <a:rPr kumimoji="0" lang="ru-RU" i="0" u="none" strike="noStrike" cap="none" normalizeH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ru-RU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Arial" pitchFamily="34" charset="0"/>
                <a:cs typeface="Arial" pitchFamily="34" charset="0"/>
              </a:rPr>
              <a:t>учебной задачи.</a:t>
            </a:r>
            <a:endParaRPr kumimoji="0" lang="ru-RU" i="0" u="none" strike="noStrike" cap="none" normalizeH="0" baseline="0" dirty="0" smtClean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latin typeface="Arial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42844" y="6500834"/>
            <a:ext cx="1500198" cy="21431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1400" dirty="0" smtClean="0">
                <a:solidFill>
                  <a:schemeClr val="tx1">
                    <a:lumMod val="20000"/>
                    <a:lumOff val="80000"/>
                  </a:schemeClr>
                </a:solidFill>
              </a:rPr>
              <a:t>Формирование познавательных универсальных учебных действий на уроке биологии в 5 классе</a:t>
            </a:r>
            <a:endParaRPr lang="en-US" sz="1400" dirty="0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42844" y="1142984"/>
            <a:ext cx="8858312" cy="571504"/>
          </a:xfrm>
        </p:spPr>
        <p:txBody>
          <a:bodyPr/>
          <a:lstStyle/>
          <a:p>
            <a:pPr algn="ctr">
              <a:buNone/>
            </a:pPr>
            <a:r>
              <a:rPr lang="ru-RU" sz="2400" b="1" dirty="0">
                <a:solidFill>
                  <a:schemeClr val="tx2">
                    <a:lumMod val="50000"/>
                  </a:schemeClr>
                </a:solidFill>
              </a:rPr>
              <a:t>2. Формулирование темы урока, постановка </a:t>
            </a:r>
            <a:r>
              <a:rPr lang="ru-RU" sz="2400" b="1" dirty="0" smtClean="0">
                <a:solidFill>
                  <a:schemeClr val="tx2">
                    <a:lumMod val="50000"/>
                  </a:schemeClr>
                </a:solidFill>
              </a:rPr>
              <a:t>цели</a:t>
            </a:r>
            <a:endParaRPr lang="ru-RU" sz="2400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64514" name="Rectangle 2"/>
          <p:cNvSpPr>
            <a:spLocks noChangeArrowheads="1"/>
          </p:cNvSpPr>
          <p:nvPr/>
        </p:nvSpPr>
        <p:spPr bwMode="auto">
          <a:xfrm>
            <a:off x="214282" y="1785926"/>
            <a:ext cx="4714908" cy="42780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just"/>
            <a:r>
              <a:rPr lang="ru-RU" sz="1600" dirty="0">
                <a:solidFill>
                  <a:schemeClr val="accent1">
                    <a:lumMod val="50000"/>
                  </a:schemeClr>
                </a:solidFill>
              </a:rPr>
              <a:t>В 1676 году голландец Левенгук изучал, почему корни некоторых растений столь едки и остры на вкус. Чтобы понять это он клал корни на некоторое время в воду, а затем наблюдал под микроскопом капельку полученного настоя. В ней он увидел маленьких «зверушек», которые сновали в воде и имели самые разные формы. Огромное множество таких необычайно быстро движущих «зверушек» он нашел и в зубном налете.</a:t>
            </a:r>
          </a:p>
          <a:p>
            <a:endParaRPr lang="ru-RU" sz="1600" dirty="0">
              <a:solidFill>
                <a:schemeClr val="accent1">
                  <a:lumMod val="50000"/>
                </a:schemeClr>
              </a:solidFill>
            </a:endParaRPr>
          </a:p>
          <a:p>
            <a:r>
              <a:rPr lang="ru-RU" sz="1600" b="1" i="1" dirty="0">
                <a:solidFill>
                  <a:schemeClr val="bg1">
                    <a:lumMod val="50000"/>
                  </a:schemeClr>
                </a:solidFill>
              </a:rPr>
              <a:t>Что же это за существа?</a:t>
            </a:r>
          </a:p>
          <a:p>
            <a:r>
              <a:rPr lang="ru-RU" sz="1600" b="1" i="1" dirty="0">
                <a:solidFill>
                  <a:schemeClr val="bg1">
                    <a:lumMod val="50000"/>
                  </a:schemeClr>
                </a:solidFill>
              </a:rPr>
              <a:t>Какие свойства и признаки организмов описаны в рассказе?</a:t>
            </a:r>
          </a:p>
          <a:p>
            <a:r>
              <a:rPr lang="ru-RU" sz="1600" b="1" i="1" dirty="0">
                <a:solidFill>
                  <a:schemeClr val="bg1">
                    <a:lumMod val="50000"/>
                  </a:schemeClr>
                </a:solidFill>
              </a:rPr>
              <a:t>Обрисуйте в общих чертах шаги, необходимые для изучения данных существ?</a:t>
            </a:r>
            <a:endParaRPr lang="ru-RU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4516" name="Rectangle 4"/>
          <p:cNvSpPr>
            <a:spLocks noChangeArrowheads="1"/>
          </p:cNvSpPr>
          <p:nvPr/>
        </p:nvSpPr>
        <p:spPr bwMode="auto">
          <a:xfrm>
            <a:off x="5000628" y="1785926"/>
            <a:ext cx="4000560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ru-RU" b="1" i="1" u="sng" dirty="0">
                <a:solidFill>
                  <a:schemeClr val="bg1">
                    <a:lumMod val="50000"/>
                  </a:schemeClr>
                </a:solidFill>
              </a:rPr>
              <a:t>УУД</a:t>
            </a:r>
            <a:r>
              <a:rPr lang="ru-RU" dirty="0">
                <a:solidFill>
                  <a:schemeClr val="bg1">
                    <a:lumMod val="50000"/>
                  </a:schemeClr>
                </a:solidFill>
              </a:rPr>
              <a:t>: Извлекают информацию, ориентируются в своей системе знаний</a:t>
            </a:r>
            <a:r>
              <a:rPr lang="ru-RU" i="1" dirty="0">
                <a:solidFill>
                  <a:schemeClr val="bg1">
                    <a:lumMod val="50000"/>
                  </a:schemeClr>
                </a:solidFill>
              </a:rPr>
              <a:t>.</a:t>
            </a:r>
          </a:p>
        </p:txBody>
      </p:sp>
      <p:pic>
        <p:nvPicPr>
          <p:cNvPr id="65538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929190" y="2928934"/>
            <a:ext cx="4000495" cy="30003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Прямоугольник 6"/>
          <p:cNvSpPr/>
          <p:nvPr/>
        </p:nvSpPr>
        <p:spPr>
          <a:xfrm>
            <a:off x="142844" y="6500834"/>
            <a:ext cx="1500198" cy="21431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1400" dirty="0" smtClean="0">
                <a:solidFill>
                  <a:schemeClr val="tx1">
                    <a:lumMod val="20000"/>
                    <a:lumOff val="80000"/>
                  </a:schemeClr>
                </a:solidFill>
              </a:rPr>
              <a:t>Формирование познавательных универсальных учебных действий на уроке биологии в 5 классе</a:t>
            </a:r>
            <a:endParaRPr lang="en-US" sz="1400" dirty="0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42844" y="1142984"/>
            <a:ext cx="8858312" cy="571504"/>
          </a:xfrm>
        </p:spPr>
        <p:txBody>
          <a:bodyPr/>
          <a:lstStyle/>
          <a:p>
            <a:pPr algn="ctr">
              <a:buNone/>
            </a:pPr>
            <a:r>
              <a:rPr lang="ru-RU" sz="2400" b="1" dirty="0">
                <a:solidFill>
                  <a:schemeClr val="tx2">
                    <a:lumMod val="50000"/>
                  </a:schemeClr>
                </a:solidFill>
              </a:rPr>
              <a:t>3. Изучение нового материала</a:t>
            </a:r>
          </a:p>
        </p:txBody>
      </p:sp>
      <p:sp>
        <p:nvSpPr>
          <p:cNvPr id="64514" name="Rectangle 2"/>
          <p:cNvSpPr>
            <a:spLocks noChangeArrowheads="1"/>
          </p:cNvSpPr>
          <p:nvPr/>
        </p:nvSpPr>
        <p:spPr bwMode="auto">
          <a:xfrm>
            <a:off x="214282" y="1571612"/>
            <a:ext cx="4857784" cy="20621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ru-RU" sz="1600" b="1" i="1" dirty="0" smtClean="0">
                <a:solidFill>
                  <a:schemeClr val="accent1">
                    <a:lumMod val="50000"/>
                  </a:schemeClr>
                </a:solidFill>
              </a:rPr>
              <a:t>Сравните </a:t>
            </a:r>
            <a:r>
              <a:rPr lang="ru-RU" sz="1600" b="1" i="1" dirty="0">
                <a:solidFill>
                  <a:schemeClr val="accent1">
                    <a:lumMod val="50000"/>
                  </a:schemeClr>
                </a:solidFill>
              </a:rPr>
              <a:t>клетки растений и бактерий. </a:t>
            </a:r>
            <a:r>
              <a:rPr lang="ru-RU" sz="1600" b="1" i="1" dirty="0" smtClean="0">
                <a:solidFill>
                  <a:schemeClr val="accent1">
                    <a:lumMod val="50000"/>
                  </a:schemeClr>
                </a:solidFill>
              </a:rPr>
              <a:t> В </a:t>
            </a:r>
            <a:r>
              <a:rPr lang="ru-RU" sz="1600" b="1" i="1" dirty="0">
                <a:solidFill>
                  <a:schemeClr val="accent1">
                    <a:lumMod val="50000"/>
                  </a:schemeClr>
                </a:solidFill>
              </a:rPr>
              <a:t>чем отличие клеток растений и бактерий?</a:t>
            </a:r>
          </a:p>
          <a:p>
            <a:pPr>
              <a:buFont typeface="Arial" pitchFamily="34" charset="0"/>
              <a:buChar char="•"/>
            </a:pPr>
            <a:r>
              <a:rPr lang="ru-RU" sz="1600" b="1" i="1" dirty="0">
                <a:solidFill>
                  <a:schemeClr val="accent1">
                    <a:lumMod val="50000"/>
                  </a:schemeClr>
                </a:solidFill>
              </a:rPr>
              <a:t>Найдите определение в учебнике как называются  клетки, в которых отсутствует ядро?</a:t>
            </a:r>
          </a:p>
          <a:p>
            <a:pPr>
              <a:buFont typeface="Arial" pitchFamily="34" charset="0"/>
              <a:buChar char="•"/>
            </a:pPr>
            <a:r>
              <a:rPr lang="ru-RU" sz="1600" b="1" i="1" dirty="0">
                <a:solidFill>
                  <a:schemeClr val="accent1">
                    <a:lumMod val="50000"/>
                  </a:schemeClr>
                </a:solidFill>
              </a:rPr>
              <a:t>Может ли бактериальная клетка образовывать органические вещества? Почему?</a:t>
            </a:r>
          </a:p>
        </p:txBody>
      </p:sp>
      <p:sp>
        <p:nvSpPr>
          <p:cNvPr id="64516" name="Rectangle 4"/>
          <p:cNvSpPr>
            <a:spLocks noChangeArrowheads="1"/>
          </p:cNvSpPr>
          <p:nvPr/>
        </p:nvSpPr>
        <p:spPr bwMode="auto">
          <a:xfrm>
            <a:off x="5214942" y="1785926"/>
            <a:ext cx="3786246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ru-RU" b="1" i="1" u="sng" dirty="0">
                <a:solidFill>
                  <a:schemeClr val="bg1">
                    <a:lumMod val="50000"/>
                  </a:schemeClr>
                </a:solidFill>
              </a:rPr>
              <a:t>УУД</a:t>
            </a:r>
            <a:r>
              <a:rPr lang="ru-RU" dirty="0">
                <a:solidFill>
                  <a:schemeClr val="bg1">
                    <a:lumMod val="50000"/>
                  </a:schemeClr>
                </a:solidFill>
              </a:rPr>
              <a:t>: Сопоставляют и отбирают информацию, полученную из различных источников</a:t>
            </a:r>
          </a:p>
        </p:txBody>
      </p:sp>
      <p:pic>
        <p:nvPicPr>
          <p:cNvPr id="66562" name="Picture 6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857224" y="3571876"/>
            <a:ext cx="3571900" cy="27423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5" descr="SANY078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14876" y="2857496"/>
            <a:ext cx="2071687" cy="1644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4" descr="275px-EscherichiaColi_NIAID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000892" y="4071942"/>
            <a:ext cx="1928813" cy="1785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Прямоугольник 8"/>
          <p:cNvSpPr/>
          <p:nvPr/>
        </p:nvSpPr>
        <p:spPr>
          <a:xfrm>
            <a:off x="142844" y="6500834"/>
            <a:ext cx="1500198" cy="21431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1400" dirty="0" smtClean="0">
                <a:solidFill>
                  <a:schemeClr val="tx1">
                    <a:lumMod val="20000"/>
                    <a:lumOff val="80000"/>
                  </a:schemeClr>
                </a:solidFill>
              </a:rPr>
              <a:t>Формирование познавательных универсальных учебных действий на уроке биологии в 5 классе</a:t>
            </a:r>
            <a:endParaRPr lang="en-US" sz="1400" dirty="0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42844" y="1285860"/>
            <a:ext cx="8858312" cy="714380"/>
          </a:xfrm>
        </p:spPr>
        <p:txBody>
          <a:bodyPr/>
          <a:lstStyle/>
          <a:p>
            <a:pPr algn="ctr">
              <a:buNone/>
            </a:pPr>
            <a:r>
              <a:rPr lang="en-US" sz="2800" b="1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sz="2800" b="1" dirty="0">
                <a:solidFill>
                  <a:schemeClr val="tx2">
                    <a:lumMod val="50000"/>
                  </a:schemeClr>
                </a:solidFill>
              </a:rPr>
              <a:t>Выполните задание:</a:t>
            </a:r>
          </a:p>
        </p:txBody>
      </p:sp>
      <p:sp>
        <p:nvSpPr>
          <p:cNvPr id="8196" name="Rectangle 4"/>
          <p:cNvSpPr>
            <a:spLocks noChangeArrowheads="1"/>
          </p:cNvSpPr>
          <p:nvPr/>
        </p:nvSpPr>
        <p:spPr bwMode="auto">
          <a:xfrm>
            <a:off x="714348" y="2143116"/>
            <a:ext cx="3714776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ru-RU" i="1" dirty="0">
                <a:solidFill>
                  <a:schemeClr val="accent1">
                    <a:lumMod val="50000"/>
                  </a:schemeClr>
                </a:solidFill>
              </a:rPr>
              <a:t>Выберите из списка организмы-прокариоты, организмы-эукариоты. </a:t>
            </a:r>
            <a:endParaRPr lang="ru-RU" i="1" dirty="0" smtClean="0">
              <a:solidFill>
                <a:schemeClr val="accent1">
                  <a:lumMod val="50000"/>
                </a:schemeClr>
              </a:solidFill>
            </a:endParaRPr>
          </a:p>
          <a:p>
            <a:endParaRPr lang="ru-RU" i="1" dirty="0">
              <a:solidFill>
                <a:schemeClr val="accent1">
                  <a:lumMod val="50000"/>
                </a:schemeClr>
              </a:solidFill>
            </a:endParaRPr>
          </a:p>
          <a:p>
            <a:r>
              <a:rPr lang="ru-RU" i="1" dirty="0" smtClean="0">
                <a:solidFill>
                  <a:schemeClr val="accent1">
                    <a:lumMod val="50000"/>
                  </a:schemeClr>
                </a:solidFill>
              </a:rPr>
              <a:t>Распределите </a:t>
            </a:r>
            <a:r>
              <a:rPr lang="ru-RU" i="1" dirty="0">
                <a:solidFill>
                  <a:schemeClr val="accent1">
                    <a:lumMod val="50000"/>
                  </a:schemeClr>
                </a:solidFill>
              </a:rPr>
              <a:t>их по следующим колонкам:</a:t>
            </a:r>
          </a:p>
          <a:p>
            <a:r>
              <a:rPr lang="ru-RU" i="1" dirty="0">
                <a:solidFill>
                  <a:schemeClr val="accent1">
                    <a:lumMod val="50000"/>
                  </a:schemeClr>
                </a:solidFill>
              </a:rPr>
              <a:t>А) прокариоты:</a:t>
            </a:r>
          </a:p>
          <a:p>
            <a:r>
              <a:rPr lang="ru-RU" i="1" dirty="0">
                <a:solidFill>
                  <a:schemeClr val="accent1">
                    <a:lumMod val="50000"/>
                  </a:schemeClr>
                </a:solidFill>
              </a:rPr>
              <a:t>Б) эукариоты: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5572125" y="2152046"/>
            <a:ext cx="2286000" cy="2406813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lvl="0" indent="-342900" eaLnBrk="0" hangingPunct="0">
              <a:spcBef>
                <a:spcPct val="20000"/>
              </a:spcBef>
            </a:pPr>
            <a:r>
              <a:rPr lang="ru-RU" sz="1600" b="1" i="1" dirty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Организмы:</a:t>
            </a:r>
            <a:r>
              <a:rPr lang="ru-RU" sz="1600" b="1" dirty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sz="1600" b="1" dirty="0" smtClean="0">
              <a:solidFill>
                <a:schemeClr val="bg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342900" lvl="0" indent="-342900" eaLnBrk="0" hangingPunct="0">
              <a:spcBef>
                <a:spcPct val="20000"/>
              </a:spcBef>
              <a:buFontTx/>
              <a:buChar char="•"/>
            </a:pPr>
            <a:r>
              <a:rPr lang="ru-RU" sz="1600" dirty="0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роза </a:t>
            </a:r>
          </a:p>
          <a:p>
            <a:pPr marL="342900" lvl="0" indent="-342900" eaLnBrk="0" hangingPunct="0">
              <a:spcBef>
                <a:spcPct val="20000"/>
              </a:spcBef>
              <a:buFontTx/>
              <a:buChar char="•"/>
            </a:pPr>
            <a:r>
              <a:rPr lang="ru-RU" sz="1600" dirty="0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кошка </a:t>
            </a:r>
          </a:p>
          <a:p>
            <a:pPr marL="342900" lvl="0" indent="-342900" eaLnBrk="0" hangingPunct="0">
              <a:spcBef>
                <a:spcPct val="20000"/>
              </a:spcBef>
              <a:buFontTx/>
              <a:buChar char="•"/>
            </a:pPr>
            <a:r>
              <a:rPr lang="ru-RU" sz="1600" dirty="0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кактус </a:t>
            </a:r>
          </a:p>
          <a:p>
            <a:pPr marL="342900" lvl="0" indent="-342900" eaLnBrk="0" hangingPunct="0">
              <a:spcBef>
                <a:spcPct val="20000"/>
              </a:spcBef>
              <a:buFontTx/>
              <a:buChar char="•"/>
            </a:pPr>
            <a:r>
              <a:rPr lang="ru-RU" sz="1600" dirty="0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шампиньон </a:t>
            </a:r>
          </a:p>
          <a:p>
            <a:pPr marL="342900" lvl="0" indent="-342900" eaLnBrk="0" hangingPunct="0">
              <a:spcBef>
                <a:spcPct val="20000"/>
              </a:spcBef>
              <a:buFontTx/>
              <a:buChar char="•"/>
            </a:pPr>
            <a:r>
              <a:rPr lang="ru-RU" sz="1600" dirty="0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стрептококк </a:t>
            </a:r>
          </a:p>
          <a:p>
            <a:pPr marL="342900" lvl="0" indent="-342900" eaLnBrk="0" hangingPunct="0">
              <a:spcBef>
                <a:spcPct val="20000"/>
              </a:spcBef>
              <a:buFontTx/>
              <a:buChar char="•"/>
            </a:pPr>
            <a:r>
              <a:rPr lang="ru-RU" sz="1600" dirty="0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дождевой червь </a:t>
            </a:r>
          </a:p>
          <a:p>
            <a:pPr marL="342900" lvl="0" indent="-342900" eaLnBrk="0" hangingPunct="0">
              <a:spcBef>
                <a:spcPct val="20000"/>
              </a:spcBef>
              <a:buFontTx/>
              <a:buChar char="•"/>
            </a:pPr>
            <a:r>
              <a:rPr lang="ru-RU" sz="1600" dirty="0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палочка Коха</a:t>
            </a:r>
            <a:endParaRPr lang="ru-RU" sz="1600" dirty="0">
              <a:solidFill>
                <a:schemeClr val="bg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42844" y="6500834"/>
            <a:ext cx="1500198" cy="21431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1400" dirty="0" smtClean="0">
                <a:solidFill>
                  <a:schemeClr val="tx1">
                    <a:lumMod val="20000"/>
                    <a:lumOff val="80000"/>
                  </a:schemeClr>
                </a:solidFill>
              </a:rPr>
              <a:t>Формирование познавательных универсальных учебных действий на уроке биологии в 5 классе</a:t>
            </a:r>
            <a:endParaRPr lang="en-US" sz="1400" dirty="0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42844" y="1142984"/>
            <a:ext cx="8858312" cy="571504"/>
          </a:xfrm>
        </p:spPr>
        <p:txBody>
          <a:bodyPr/>
          <a:lstStyle/>
          <a:p>
            <a:pPr algn="ctr">
              <a:buNone/>
            </a:pPr>
            <a:r>
              <a:rPr lang="ru-RU" sz="2400" b="1" i="1" dirty="0">
                <a:solidFill>
                  <a:schemeClr val="tx2">
                    <a:lumMod val="50000"/>
                  </a:schemeClr>
                </a:solidFill>
              </a:rPr>
              <a:t>Формы бактериальных клеток</a:t>
            </a:r>
            <a:endParaRPr lang="ru-RU" sz="2400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64514" name="Rectangle 2"/>
          <p:cNvSpPr>
            <a:spLocks noChangeArrowheads="1"/>
          </p:cNvSpPr>
          <p:nvPr/>
        </p:nvSpPr>
        <p:spPr bwMode="auto">
          <a:xfrm>
            <a:off x="214282" y="1785926"/>
            <a:ext cx="4357718" cy="3785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just"/>
            <a:r>
              <a:rPr lang="ru-RU" sz="1600" i="1" dirty="0">
                <a:solidFill>
                  <a:schemeClr val="accent1">
                    <a:lumMod val="50000"/>
                  </a:schemeClr>
                </a:solidFill>
              </a:rPr>
              <a:t>На доске представлены модели форм бактериальных клеток. На обратной стороне модели имеется буква. Если правильно подобрать пары - название и форма – получится слово, которое обозначает второе название бактерий (микробы).</a:t>
            </a:r>
          </a:p>
          <a:p>
            <a:pPr algn="just"/>
            <a:endParaRPr lang="ru-RU" sz="1600" i="1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algn="just"/>
            <a:r>
              <a:rPr lang="ru-RU" sz="1600" i="1" dirty="0" smtClean="0">
                <a:solidFill>
                  <a:schemeClr val="accent1">
                    <a:lumMod val="50000"/>
                  </a:schemeClr>
                </a:solidFill>
              </a:rPr>
              <a:t>Сопоставьте </a:t>
            </a:r>
            <a:r>
              <a:rPr lang="ru-RU" sz="1600" i="1" dirty="0">
                <a:solidFill>
                  <a:schemeClr val="accent1">
                    <a:lumMod val="50000"/>
                  </a:schemeClr>
                </a:solidFill>
              </a:rPr>
              <a:t>формы бактериальных клеток и их названия и составьте кластер</a:t>
            </a:r>
          </a:p>
          <a:p>
            <a:pPr algn="just"/>
            <a:endParaRPr lang="ru-RU" sz="1600" i="1" dirty="0">
              <a:solidFill>
                <a:schemeClr val="accent1">
                  <a:lumMod val="50000"/>
                </a:schemeClr>
              </a:solidFill>
            </a:endParaRPr>
          </a:p>
          <a:p>
            <a:pPr algn="just"/>
            <a:r>
              <a:rPr lang="ru-RU" sz="1600" i="1" dirty="0">
                <a:solidFill>
                  <a:schemeClr val="accent1">
                    <a:lumMod val="50000"/>
                  </a:schemeClr>
                </a:solidFill>
              </a:rPr>
              <a:t>              \       /</a:t>
            </a:r>
          </a:p>
          <a:p>
            <a:pPr algn="just"/>
            <a:r>
              <a:rPr lang="ru-RU" sz="1600" i="1" dirty="0">
                <a:solidFill>
                  <a:schemeClr val="accent1">
                    <a:lumMod val="50000"/>
                  </a:schemeClr>
                </a:solidFill>
              </a:rPr>
              <a:t>    --- Бактерии  ---</a:t>
            </a:r>
          </a:p>
          <a:p>
            <a:pPr algn="just"/>
            <a:r>
              <a:rPr lang="ru-RU" sz="1600" i="1" dirty="0">
                <a:solidFill>
                  <a:schemeClr val="accent1">
                    <a:lumMod val="50000"/>
                  </a:schemeClr>
                </a:solidFill>
              </a:rPr>
              <a:t>              /       \</a:t>
            </a:r>
          </a:p>
        </p:txBody>
      </p:sp>
      <p:sp>
        <p:nvSpPr>
          <p:cNvPr id="64516" name="Rectangle 4"/>
          <p:cNvSpPr>
            <a:spLocks noChangeArrowheads="1"/>
          </p:cNvSpPr>
          <p:nvPr/>
        </p:nvSpPr>
        <p:spPr bwMode="auto">
          <a:xfrm>
            <a:off x="4857752" y="1785926"/>
            <a:ext cx="4143436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ru-RU" b="1" i="1" u="sng" dirty="0">
                <a:solidFill>
                  <a:schemeClr val="bg1">
                    <a:lumMod val="50000"/>
                  </a:schemeClr>
                </a:solidFill>
              </a:rPr>
              <a:t>УУД:</a:t>
            </a:r>
            <a:r>
              <a:rPr lang="ru-RU" dirty="0">
                <a:solidFill>
                  <a:schemeClr val="bg1">
                    <a:lumMod val="50000"/>
                  </a:schemeClr>
                </a:solidFill>
              </a:rPr>
              <a:t> использование </a:t>
            </a:r>
            <a:r>
              <a:rPr lang="ru-RU" dirty="0" err="1">
                <a:solidFill>
                  <a:schemeClr val="bg1">
                    <a:lumMod val="50000"/>
                  </a:schemeClr>
                </a:solidFill>
              </a:rPr>
              <a:t>знаково</a:t>
            </a:r>
            <a:r>
              <a:rPr lang="ru-RU" dirty="0">
                <a:solidFill>
                  <a:schemeClr val="bg1">
                    <a:lumMod val="50000"/>
                  </a:schemeClr>
                </a:solidFill>
              </a:rPr>
              <a:t> – символических средств, выполнение действий по алгоритму</a:t>
            </a:r>
          </a:p>
        </p:txBody>
      </p:sp>
      <p:pic>
        <p:nvPicPr>
          <p:cNvPr id="68609" name="Picture 7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857752" y="2928934"/>
            <a:ext cx="4110038" cy="3082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Прямоугольник 6"/>
          <p:cNvSpPr/>
          <p:nvPr/>
        </p:nvSpPr>
        <p:spPr>
          <a:xfrm>
            <a:off x="142844" y="6500834"/>
            <a:ext cx="1500198" cy="21431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574TGp_natural_light_ani">
  <a:themeElements>
    <a:clrScheme name="Default Design 3">
      <a:dk1>
        <a:srgbClr val="808080"/>
      </a:dk1>
      <a:lt1>
        <a:srgbClr val="DDE89A"/>
      </a:lt1>
      <a:dk2>
        <a:srgbClr val="329A2A"/>
      </a:dk2>
      <a:lt2>
        <a:srgbClr val="185E25"/>
      </a:lt2>
      <a:accent1>
        <a:srgbClr val="80CB35"/>
      </a:accent1>
      <a:accent2>
        <a:srgbClr val="518CD3"/>
      </a:accent2>
      <a:accent3>
        <a:srgbClr val="ADCAAC"/>
      </a:accent3>
      <a:accent4>
        <a:srgbClr val="BDC683"/>
      </a:accent4>
      <a:accent5>
        <a:srgbClr val="C0E2AE"/>
      </a:accent5>
      <a:accent6>
        <a:srgbClr val="497EBF"/>
      </a:accent6>
      <a:hlink>
        <a:srgbClr val="E15D7C"/>
      </a:hlink>
      <a:folHlink>
        <a:srgbClr val="DB9153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808080"/>
        </a:dk1>
        <a:lt1>
          <a:srgbClr val="EADCC0"/>
        </a:lt1>
        <a:dk2>
          <a:srgbClr val="F97407"/>
        </a:dk2>
        <a:lt2>
          <a:srgbClr val="E65D00"/>
        </a:lt2>
        <a:accent1>
          <a:srgbClr val="FBCF2D"/>
        </a:accent1>
        <a:accent2>
          <a:srgbClr val="5C8CDA"/>
        </a:accent2>
        <a:accent3>
          <a:srgbClr val="FBBCAA"/>
        </a:accent3>
        <a:accent4>
          <a:srgbClr val="C8BCA4"/>
        </a:accent4>
        <a:accent5>
          <a:srgbClr val="FDE4AD"/>
        </a:accent5>
        <a:accent6>
          <a:srgbClr val="537EC5"/>
        </a:accent6>
        <a:hlink>
          <a:srgbClr val="87D242"/>
        </a:hlink>
        <a:folHlink>
          <a:srgbClr val="DA6478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808080"/>
        </a:dk1>
        <a:lt1>
          <a:srgbClr val="9BD3E5"/>
        </a:lt1>
        <a:dk2>
          <a:srgbClr val="357DA9"/>
        </a:dk2>
        <a:lt2>
          <a:srgbClr val="101C56"/>
        </a:lt2>
        <a:accent1>
          <a:srgbClr val="58BECC"/>
        </a:accent1>
        <a:accent2>
          <a:srgbClr val="8A5BDF"/>
        </a:accent2>
        <a:accent3>
          <a:srgbClr val="AEBFD1"/>
        </a:accent3>
        <a:accent4>
          <a:srgbClr val="84B4C3"/>
        </a:accent4>
        <a:accent5>
          <a:srgbClr val="B4DBE2"/>
        </a:accent5>
        <a:accent6>
          <a:srgbClr val="7D52CA"/>
        </a:accent6>
        <a:hlink>
          <a:srgbClr val="6ECC4C"/>
        </a:hlink>
        <a:folHlink>
          <a:srgbClr val="DD693B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808080"/>
        </a:dk1>
        <a:lt1>
          <a:srgbClr val="DDE89A"/>
        </a:lt1>
        <a:dk2>
          <a:srgbClr val="329A2A"/>
        </a:dk2>
        <a:lt2>
          <a:srgbClr val="185E25"/>
        </a:lt2>
        <a:accent1>
          <a:srgbClr val="80CB35"/>
        </a:accent1>
        <a:accent2>
          <a:srgbClr val="518CD3"/>
        </a:accent2>
        <a:accent3>
          <a:srgbClr val="ADCAAC"/>
        </a:accent3>
        <a:accent4>
          <a:srgbClr val="BDC683"/>
        </a:accent4>
        <a:accent5>
          <a:srgbClr val="C0E2AE"/>
        </a:accent5>
        <a:accent6>
          <a:srgbClr val="497EBF"/>
        </a:accent6>
        <a:hlink>
          <a:srgbClr val="E15D7C"/>
        </a:hlink>
        <a:folHlink>
          <a:srgbClr val="DB9153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574TGp_natural_light_ani</Template>
  <TotalTime>121</TotalTime>
  <Words>1388</Words>
  <Application>Microsoft Office PowerPoint</Application>
  <PresentationFormat>Экран (4:3)</PresentationFormat>
  <Paragraphs>171</Paragraphs>
  <Slides>18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574TGp_natural_light_ani</vt:lpstr>
      <vt:lpstr>Формирование познавательных универсальных учебных действий на уроке биологии в 5 классе. Тема: «Бактерии: строение и жизнедеятельность» </vt:lpstr>
      <vt:lpstr>Формирование познавательных универсальных учебных действий на уроке биологии в 5 классе</vt:lpstr>
      <vt:lpstr>Формирование познавательных универсальных учебных действий на уроке биологии в 5 классе</vt:lpstr>
      <vt:lpstr>Формирование познавательных универсальных учебных действий на уроке биологии в 5 классе</vt:lpstr>
      <vt:lpstr>Формирование познавательных универсальных учебных действий на уроке биологии в 5 классе</vt:lpstr>
      <vt:lpstr>Формирование познавательных универсальных учебных действий на уроке биологии в 5 классе</vt:lpstr>
      <vt:lpstr>Формирование познавательных универсальных учебных действий на уроке биологии в 5 классе</vt:lpstr>
      <vt:lpstr>Формирование познавательных универсальных учебных действий на уроке биологии в 5 классе</vt:lpstr>
      <vt:lpstr>Формирование познавательных универсальных учебных действий на уроке биологии в 5 классе</vt:lpstr>
      <vt:lpstr>Формирование познавательных универсальных учебных действий на уроке биологии в 5 классе</vt:lpstr>
      <vt:lpstr>Формирование познавательных универсальных учебных действий на уроке биологии в 5 классе</vt:lpstr>
      <vt:lpstr>Формирование познавательных универсальных учебных действий на уроке биологии в 5 классе</vt:lpstr>
      <vt:lpstr>Формирование познавательных универсальных учебных действий на уроке биологии в 5 классе</vt:lpstr>
      <vt:lpstr>Формирование познавательных универсальных учебных действий на уроке биологии в 5 классе</vt:lpstr>
      <vt:lpstr>Формирование познавательных универсальных учебных действий на уроке биологии в 5 классе</vt:lpstr>
      <vt:lpstr>Формирование познавательных универсальных учебных действий на уроке биологии в 5 классе</vt:lpstr>
      <vt:lpstr>Формирование познавательных универсальных учебных действий на уроке биологии в 5 классе</vt:lpstr>
      <vt:lpstr>Спасибо за внимание!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Формирование познавательных универсальных учебных действий на уроке биологии в 5 классе. Тема: «Бактерии: строение и жизнедеятельность»</dc:title>
  <dc:creator>1992</dc:creator>
  <cp:lastModifiedBy>1992</cp:lastModifiedBy>
  <cp:revision>29</cp:revision>
  <dcterms:created xsi:type="dcterms:W3CDTF">2012-11-29T20:43:03Z</dcterms:created>
  <dcterms:modified xsi:type="dcterms:W3CDTF">2013-01-20T17:46:25Z</dcterms:modified>
</cp:coreProperties>
</file>