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BEDBB-01AB-40A1-A1C4-99D32B8E3E7C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1C41C-57DE-4933-80A8-B27DBC885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1C41C-57DE-4933-80A8-B27DBC8857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en-US" sz="6600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Table Manners</a:t>
            </a:r>
            <a:endParaRPr lang="ru-RU" sz="6600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гыук\Pictures\table-manners.jpg"/>
          <p:cNvPicPr>
            <a:picLocks noChangeAspect="1" noChangeArrowheads="1"/>
          </p:cNvPicPr>
          <p:nvPr/>
        </p:nvPicPr>
        <p:blipFill>
          <a:blip r:embed="rId2" cstate="print"/>
          <a:srcRect t="35910" r="152" b="5501"/>
          <a:stretch>
            <a:fillRect/>
          </a:stretch>
        </p:blipFill>
        <p:spPr bwMode="auto">
          <a:xfrm>
            <a:off x="2699792" y="2132857"/>
            <a:ext cx="4680520" cy="3958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n-US" u="sng" dirty="0" smtClean="0"/>
              <a:t>Lesson Objectives </a:t>
            </a:r>
            <a:endParaRPr lang="ru-RU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To learn the table manners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To practice using lesson vocabulary</a:t>
            </a:r>
          </a:p>
          <a:p>
            <a:pPr>
              <a:buNone/>
            </a:pPr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US" sz="3200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Lesson Vocabulary</a:t>
            </a:r>
          </a:p>
          <a:p>
            <a:pPr>
              <a:buNone/>
            </a:pP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Nouns                                  Expressions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Dessert                                                                           To sit up straight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Dinner       spoon                                                            To eat with one’s fingers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Soup                                                                               To put one’s elbows on the table   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Dessert                                                                            To talk with one’s mouth full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Dinner       fork                                                               To lick one’s fingers   </a:t>
            </a:r>
          </a:p>
          <a:p>
            <a:pPr>
              <a:buNone/>
            </a:pPr>
            <a:r>
              <a:rPr lang="en-US" sz="1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Salad</a:t>
            </a:r>
          </a:p>
          <a:p>
            <a:pPr>
              <a:buNone/>
            </a:pPr>
            <a:r>
              <a:rPr lang="en-US" sz="16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Butter        knife</a:t>
            </a:r>
          </a:p>
          <a:p>
            <a:pPr>
              <a:buNone/>
            </a:pPr>
            <a:r>
              <a:rPr lang="en-US" sz="16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Dinner</a:t>
            </a:r>
          </a:p>
          <a:p>
            <a:pPr>
              <a:buNone/>
            </a:pPr>
            <a:r>
              <a:rPr lang="en-US" sz="16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Plate</a:t>
            </a:r>
          </a:p>
          <a:p>
            <a:pPr>
              <a:buNone/>
            </a:pPr>
            <a:r>
              <a:rPr lang="en-US" sz="1600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Napkin</a:t>
            </a:r>
          </a:p>
          <a:p>
            <a:pPr>
              <a:buNone/>
            </a:pPr>
            <a:endParaRPr lang="en-US" sz="1600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гыук\Pictures\imagesCAORIGS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4664"/>
            <a:ext cx="3017515" cy="2160240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>
            <a:off x="1187624" y="321297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87624" y="3501008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043608" y="364502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187624" y="4221088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115616" y="45091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1043608" y="4581128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115616" y="51571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187624" y="522920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dirty="0" smtClean="0"/>
              <a:t>Brainstorm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en-US" dirty="0" smtClean="0"/>
              <a:t>Say how to set the table.</a:t>
            </a:r>
          </a:p>
          <a:p>
            <a:pPr>
              <a:buNone/>
            </a:pPr>
            <a:r>
              <a:rPr lang="en-US" sz="1600" dirty="0" smtClean="0"/>
              <a:t>Example: 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030" name="Picture 6" descr="C:\Users\гыук\Pictures\imagesCALY4Y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6624736" cy="446449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827584" y="2204864"/>
            <a:ext cx="1800200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bg1"/>
                </a:solidFill>
              </a:rPr>
              <a:t>bbbjg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2768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Butter plate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3933056"/>
            <a:ext cx="151216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Napkin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5877272"/>
            <a:ext cx="1872208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Salad fork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5877272"/>
            <a:ext cx="1584176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Dinner fork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5301208"/>
            <a:ext cx="1656184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Soup spoon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80112" y="5661248"/>
            <a:ext cx="1800200" cy="4320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Dessert spoon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5877272"/>
            <a:ext cx="914400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Knife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4509120"/>
            <a:ext cx="864096" cy="36004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Plate</a:t>
            </a:r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72816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4716016" y="1772816"/>
            <a:ext cx="720080" cy="1800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1916832"/>
            <a:ext cx="1944216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Cup and saucer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75656" y="1484784"/>
            <a:ext cx="4968552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should put a knife to the right of the plate.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Grammar</a:t>
            </a:r>
          </a:p>
          <a:p>
            <a:pPr algn="ctr">
              <a:buNone/>
            </a:pPr>
            <a:r>
              <a:rPr lang="en-US" dirty="0" smtClean="0"/>
              <a:t>  Modal Verb  </a:t>
            </a:r>
            <a:r>
              <a:rPr lang="en-US" i="1" u="sng" dirty="0" smtClean="0">
                <a:solidFill>
                  <a:schemeClr val="accent1">
                    <a:lumMod val="75000"/>
                  </a:schemeClr>
                </a:solidFill>
              </a:rPr>
              <a:t>Should/shouldn’t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Fill in the blanks with   </a:t>
            </a:r>
            <a:r>
              <a:rPr lang="en-US" i="1" u="sng" dirty="0" smtClean="0">
                <a:solidFill>
                  <a:schemeClr val="accent1">
                    <a:lumMod val="75000"/>
                  </a:schemeClr>
                </a:solidFill>
              </a:rPr>
              <a:t>should/ shouldn’t</a:t>
            </a:r>
          </a:p>
          <a:p>
            <a:pPr marL="457200" indent="-457200">
              <a:buNone/>
            </a:pPr>
            <a:r>
              <a:rPr lang="en-US" sz="2000" dirty="0" smtClean="0"/>
              <a:t>1. You  ___________    wash your hands before eating.</a:t>
            </a:r>
          </a:p>
          <a:p>
            <a:pPr marL="457200" indent="-457200">
              <a:buNone/>
            </a:pPr>
            <a:r>
              <a:rPr lang="en-US" sz="2000" dirty="0" smtClean="0"/>
              <a:t>2. You  ___________    sit up straight.</a:t>
            </a:r>
          </a:p>
          <a:p>
            <a:pPr marL="457200" indent="-457200">
              <a:buNone/>
            </a:pPr>
            <a:r>
              <a:rPr lang="en-US" sz="2000" dirty="0" smtClean="0"/>
              <a:t>3. You  ___________    place your napkin on your lap .</a:t>
            </a:r>
          </a:p>
          <a:p>
            <a:pPr marL="457200" indent="-457200">
              <a:buNone/>
            </a:pPr>
            <a:r>
              <a:rPr lang="en-US" sz="2000" dirty="0" smtClean="0"/>
              <a:t>4. You   ___________   eat with your fingers.</a:t>
            </a:r>
          </a:p>
          <a:p>
            <a:pPr marL="457200" indent="-457200">
              <a:buNone/>
            </a:pPr>
            <a:r>
              <a:rPr lang="en-US" sz="2000" dirty="0" smtClean="0"/>
              <a:t>5. You   ___________   put your elbows on the table.</a:t>
            </a:r>
          </a:p>
          <a:p>
            <a:pPr marL="457200" indent="-457200">
              <a:buNone/>
            </a:pPr>
            <a:r>
              <a:rPr lang="en-US" sz="2000" dirty="0" smtClean="0"/>
              <a:t>6. You   ___________   ask for something to be passed to you.</a:t>
            </a:r>
          </a:p>
          <a:p>
            <a:pPr marL="457200" indent="-457200">
              <a:buNone/>
            </a:pPr>
            <a:r>
              <a:rPr lang="en-US" sz="2000" dirty="0" smtClean="0"/>
              <a:t>7. You  ___________    put your dirty knife, spoon on your table.</a:t>
            </a:r>
          </a:p>
          <a:p>
            <a:pPr marL="457200" indent="-457200">
              <a:buNone/>
            </a:pPr>
            <a:r>
              <a:rPr lang="en-US" sz="2000" dirty="0" smtClean="0"/>
              <a:t>8. You  ___________    talk with your mouth full.</a:t>
            </a:r>
          </a:p>
          <a:p>
            <a:pPr marL="457200" indent="-457200">
              <a:buNone/>
            </a:pPr>
            <a:r>
              <a:rPr lang="en-US" sz="2000" dirty="0" smtClean="0"/>
              <a:t>9. You  ___________    lick your fingers.</a:t>
            </a:r>
          </a:p>
          <a:p>
            <a:pPr marL="457200" indent="-457200">
              <a:buNone/>
            </a:pPr>
            <a:r>
              <a:rPr lang="en-US" sz="2000" dirty="0" smtClean="0"/>
              <a:t>10. You  __________    say “Thank you” after the meal. </a:t>
            </a:r>
            <a:endParaRPr lang="ru-RU" sz="2000" dirty="0"/>
          </a:p>
        </p:txBody>
      </p:sp>
      <p:pic>
        <p:nvPicPr>
          <p:cNvPr id="5" name="Picture 2" descr="C:\Users\гыук\Pictures\imagesCAIZ3XU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88640"/>
            <a:ext cx="1760786" cy="2247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dirty="0" smtClean="0">
                <a:solidFill>
                  <a:schemeClr val="accent6">
                    <a:lumMod val="75000"/>
                  </a:schemeClr>
                </a:solidFill>
              </a:rPr>
              <a:t>Dialogue</a:t>
            </a: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Pat and Anne want to make shortbread biscuits.</a:t>
            </a:r>
          </a:p>
          <a:p>
            <a:pPr algn="ctr">
              <a:buNone/>
            </a:pPr>
            <a:r>
              <a:rPr lang="en-US" sz="2000" i="1" u="sng" dirty="0" smtClean="0"/>
              <a:t>Put sentences A-E in the correct place.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OK. Have we got everything we need?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Anne</a:t>
            </a:r>
            <a:r>
              <a:rPr lang="en-US" sz="2000" dirty="0" smtClean="0"/>
              <a:t>: [   ]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[A] </a:t>
            </a:r>
            <a:r>
              <a:rPr lang="en-US" sz="2000" dirty="0" smtClean="0"/>
              <a:t>Well, we’ve got about half a kilo.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First, we need some sugar.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Anne</a:t>
            </a:r>
            <a:r>
              <a:rPr lang="en-US" sz="2000" dirty="0" smtClean="0"/>
              <a:t>: [   ]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[B] </a:t>
            </a:r>
            <a:r>
              <a:rPr lang="en-US" sz="2000" dirty="0" smtClean="0"/>
              <a:t>Butter. </a:t>
            </a:r>
            <a:r>
              <a:rPr lang="en-US" sz="2000" dirty="0" err="1" smtClean="0"/>
              <a:t>Er</a:t>
            </a:r>
            <a:r>
              <a:rPr lang="en-US" sz="2000" dirty="0" smtClean="0"/>
              <a:t> … Oh no! We haven’t                    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got any butter!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Good. And flour?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Anne</a:t>
            </a:r>
            <a:r>
              <a:rPr lang="en-US" sz="2000" dirty="0" smtClean="0"/>
              <a:t>: [   ]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[C] </a:t>
            </a:r>
            <a:r>
              <a:rPr lang="en-US" sz="2000" dirty="0" smtClean="0"/>
              <a:t>I don’t know. What do we need?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That’s fine!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Anne</a:t>
            </a:r>
            <a:r>
              <a:rPr lang="en-US" sz="2000" dirty="0" smtClean="0"/>
              <a:t>: [   ]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[D] </a:t>
            </a:r>
            <a:r>
              <a:rPr lang="en-US" sz="2000" dirty="0" smtClean="0"/>
              <a:t>We’ve got some milk and eggs. </a:t>
            </a:r>
          </a:p>
          <a:p>
            <a:pPr>
              <a:buNone/>
            </a:pPr>
            <a:r>
              <a:rPr lang="en-US" sz="2000" dirty="0" smtClean="0"/>
              <a:t>                                                     Do we need them?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No, we don’t. Butter. Is there any butter?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Anne</a:t>
            </a:r>
            <a:r>
              <a:rPr lang="en-US" sz="2000" dirty="0" smtClean="0"/>
              <a:t>: [   ]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[E] </a:t>
            </a:r>
            <a:r>
              <a:rPr lang="en-US" sz="2000" dirty="0" smtClean="0"/>
              <a:t>Yes. Yes. We’ve got lots of sugar.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Pat</a:t>
            </a:r>
            <a:r>
              <a:rPr lang="en-US" sz="2000" dirty="0" smtClean="0"/>
              <a:t>: Not again! Let’s go to the shop then.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– Reading Comprehension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burp – </a:t>
            </a:r>
            <a:r>
              <a:rPr lang="ru-RU" dirty="0" smtClean="0"/>
              <a:t>рыгать</a:t>
            </a:r>
            <a:endParaRPr lang="en-US" dirty="0" smtClean="0"/>
          </a:p>
          <a:p>
            <a:r>
              <a:rPr lang="en-US" dirty="0" smtClean="0"/>
              <a:t>To chuckle – </a:t>
            </a:r>
            <a:r>
              <a:rPr lang="ru-RU" dirty="0" smtClean="0"/>
              <a:t>хихикать</a:t>
            </a:r>
            <a:endParaRPr lang="en-US" dirty="0" smtClean="0"/>
          </a:p>
          <a:p>
            <a:r>
              <a:rPr lang="en-US" dirty="0" smtClean="0"/>
              <a:t>To growl – </a:t>
            </a:r>
            <a:r>
              <a:rPr lang="ru-RU" dirty="0" smtClean="0"/>
              <a:t>ворчать</a:t>
            </a:r>
            <a:endParaRPr lang="en-US" dirty="0" smtClean="0"/>
          </a:p>
          <a:p>
            <a:r>
              <a:rPr lang="en-US" dirty="0" smtClean="0"/>
              <a:t>Grumpily – </a:t>
            </a:r>
            <a:r>
              <a:rPr lang="ru-RU" dirty="0" smtClean="0"/>
              <a:t>сердито</a:t>
            </a:r>
            <a:endParaRPr lang="en-US" dirty="0" smtClean="0"/>
          </a:p>
          <a:p>
            <a:r>
              <a:rPr lang="en-US" dirty="0" smtClean="0"/>
              <a:t>To wipe – </a:t>
            </a:r>
            <a:r>
              <a:rPr lang="ru-RU" dirty="0" smtClean="0"/>
              <a:t>вытирать</a:t>
            </a:r>
            <a:endParaRPr lang="en-US" dirty="0" smtClean="0"/>
          </a:p>
          <a:p>
            <a:r>
              <a:rPr lang="en-US" dirty="0" smtClean="0"/>
              <a:t>To groan –</a:t>
            </a:r>
            <a:r>
              <a:rPr lang="ru-RU" dirty="0" smtClean="0"/>
              <a:t>тяжело вздыхать</a:t>
            </a:r>
            <a:endParaRPr lang="en-US" dirty="0" smtClean="0"/>
          </a:p>
          <a:p>
            <a:r>
              <a:rPr lang="en-US" dirty="0" smtClean="0"/>
              <a:t>To fidget – </a:t>
            </a:r>
            <a:r>
              <a:rPr lang="ru-RU" dirty="0" smtClean="0"/>
              <a:t>ёрзать</a:t>
            </a:r>
            <a:endParaRPr lang="en-US" dirty="0" smtClean="0"/>
          </a:p>
          <a:p>
            <a:r>
              <a:rPr lang="en-US" dirty="0" smtClean="0"/>
              <a:t>To grab – </a:t>
            </a:r>
            <a:r>
              <a:rPr lang="ru-RU" dirty="0" smtClean="0"/>
              <a:t>схватывать</a:t>
            </a:r>
            <a:endParaRPr lang="en-US" dirty="0" smtClean="0"/>
          </a:p>
          <a:p>
            <a:r>
              <a:rPr lang="en-US" dirty="0" smtClean="0"/>
              <a:t>To shovel up the food - </a:t>
            </a:r>
            <a:r>
              <a:rPr lang="ru-RU" dirty="0" smtClean="0"/>
              <a:t>уплетать</a:t>
            </a:r>
            <a:endParaRPr lang="en-US" dirty="0" smtClean="0"/>
          </a:p>
          <a:p>
            <a:r>
              <a:rPr lang="en-US" dirty="0" smtClean="0"/>
              <a:t>To whine – </a:t>
            </a:r>
            <a:r>
              <a:rPr lang="ru-RU" dirty="0" smtClean="0"/>
              <a:t>хныкать</a:t>
            </a:r>
            <a:endParaRPr lang="en-US" dirty="0" smtClean="0"/>
          </a:p>
          <a:p>
            <a:r>
              <a:rPr lang="en-US" dirty="0" smtClean="0"/>
              <a:t>Softly – </a:t>
            </a:r>
            <a:r>
              <a:rPr lang="ru-RU" dirty="0" smtClean="0"/>
              <a:t>тихо</a:t>
            </a:r>
            <a:endParaRPr lang="en-US" dirty="0" smtClean="0"/>
          </a:p>
          <a:p>
            <a:r>
              <a:rPr lang="en-US" dirty="0" smtClean="0"/>
              <a:t>To overload -  </a:t>
            </a:r>
            <a:r>
              <a:rPr lang="ru-RU" dirty="0" smtClean="0"/>
              <a:t>перегружать (здесь «</a:t>
            </a:r>
            <a:r>
              <a:rPr lang="ru-RU" smtClean="0"/>
              <a:t>класть много»)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Enjoy your meal!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sz="2400" dirty="0" smtClean="0"/>
              <a:t>Thank you </a:t>
            </a:r>
            <a:r>
              <a:rPr lang="en-US" sz="2400" smtClean="0"/>
              <a:t>for </a:t>
            </a:r>
            <a:r>
              <a:rPr lang="en-US" sz="2400" smtClean="0"/>
              <a:t>the </a:t>
            </a:r>
            <a:r>
              <a:rPr lang="en-US" sz="2400" dirty="0" smtClean="0"/>
              <a:t>lesson!</a:t>
            </a:r>
            <a:endParaRPr lang="ru-RU" sz="2400" dirty="0"/>
          </a:p>
        </p:txBody>
      </p:sp>
      <p:pic>
        <p:nvPicPr>
          <p:cNvPr id="1026" name="Picture 2" descr="C:\Users\гыук\Pictures\imagesCA7EWV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040559" cy="3732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468</TotalTime>
  <Words>451</Words>
  <Application>Microsoft Office PowerPoint</Application>
  <PresentationFormat>Экран (4:3)</PresentationFormat>
  <Paragraphs>80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Table Manners</vt:lpstr>
      <vt:lpstr>Lesson Objectives </vt:lpstr>
      <vt:lpstr>Brainstorm</vt:lpstr>
      <vt:lpstr>Слайд 4</vt:lpstr>
      <vt:lpstr>Слайд 5</vt:lpstr>
      <vt:lpstr>Skill – Reading Comprehension </vt:lpstr>
      <vt:lpstr> Enjoy your meal!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Manners</dc:title>
  <dc:creator>гыук</dc:creator>
  <cp:lastModifiedBy>Гульназ</cp:lastModifiedBy>
  <cp:revision>56</cp:revision>
  <dcterms:created xsi:type="dcterms:W3CDTF">2012-10-26T16:17:35Z</dcterms:created>
  <dcterms:modified xsi:type="dcterms:W3CDTF">2013-01-14T04:41:09Z</dcterms:modified>
</cp:coreProperties>
</file>