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Override7.xml" ContentType="application/vnd.openxmlformats-officedocument.themeOverride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Override10.xml" ContentType="application/vnd.openxmlformats-officedocument.themeOverride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Override3.xml" ContentType="application/vnd.openxmlformats-officedocument.themeOverride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Override8.xml" ContentType="application/vnd.openxmlformats-officedocument.themeOverride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Override4.xml" ContentType="application/vnd.openxmlformats-officedocument.themeOverride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theme/themeOverride9.xml" ContentType="application/vnd.openxmlformats-officedocument.themeOverride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Override5.xml" ContentType="application/vnd.openxmlformats-officedocument.themeOverride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theme/themeOverride2.xml" ContentType="application/vnd.openxmlformats-officedocument.themeOverride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9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5" r:id="rId4"/>
    <p:sldMasterId id="2147483709" r:id="rId5"/>
    <p:sldMasterId id="2147483721" r:id="rId6"/>
    <p:sldMasterId id="2147483733" r:id="rId7"/>
    <p:sldMasterId id="2147483745" r:id="rId8"/>
    <p:sldMasterId id="2147483758" r:id="rId9"/>
    <p:sldMasterId id="2147483771" r:id="rId10"/>
    <p:sldMasterId id="2147483783" r:id="rId11"/>
    <p:sldMasterId id="2147483795" r:id="rId12"/>
    <p:sldMasterId id="2147483807" r:id="rId13"/>
    <p:sldMasterId id="2147483819" r:id="rId14"/>
  </p:sldMasterIdLst>
  <p:notesMasterIdLst>
    <p:notesMasterId r:id="rId82"/>
  </p:notesMasterIdLst>
  <p:sldIdLst>
    <p:sldId id="256" r:id="rId15"/>
    <p:sldId id="257" r:id="rId16"/>
    <p:sldId id="258" r:id="rId17"/>
    <p:sldId id="264" r:id="rId18"/>
    <p:sldId id="266" r:id="rId19"/>
    <p:sldId id="267" r:id="rId20"/>
    <p:sldId id="268" r:id="rId21"/>
    <p:sldId id="269" r:id="rId22"/>
    <p:sldId id="260" r:id="rId23"/>
    <p:sldId id="259" r:id="rId24"/>
    <p:sldId id="294" r:id="rId25"/>
    <p:sldId id="284" r:id="rId26"/>
    <p:sldId id="285" r:id="rId27"/>
    <p:sldId id="286" r:id="rId28"/>
    <p:sldId id="287" r:id="rId29"/>
    <p:sldId id="288" r:id="rId30"/>
    <p:sldId id="298" r:id="rId31"/>
    <p:sldId id="291" r:id="rId32"/>
    <p:sldId id="296" r:id="rId33"/>
    <p:sldId id="297" r:id="rId34"/>
    <p:sldId id="261" r:id="rId35"/>
    <p:sldId id="301" r:id="rId36"/>
    <p:sldId id="302" r:id="rId37"/>
    <p:sldId id="303" r:id="rId38"/>
    <p:sldId id="304" r:id="rId39"/>
    <p:sldId id="305" r:id="rId40"/>
    <p:sldId id="306" r:id="rId41"/>
    <p:sldId id="307" r:id="rId42"/>
    <p:sldId id="325" r:id="rId43"/>
    <p:sldId id="326" r:id="rId44"/>
    <p:sldId id="327" r:id="rId45"/>
    <p:sldId id="328" r:id="rId46"/>
    <p:sldId id="262" r:id="rId47"/>
    <p:sldId id="309" r:id="rId48"/>
    <p:sldId id="310" r:id="rId49"/>
    <p:sldId id="311" r:id="rId50"/>
    <p:sldId id="315" r:id="rId51"/>
    <p:sldId id="312" r:id="rId52"/>
    <p:sldId id="314" r:id="rId53"/>
    <p:sldId id="313" r:id="rId54"/>
    <p:sldId id="317" r:id="rId55"/>
    <p:sldId id="316" r:id="rId56"/>
    <p:sldId id="318" r:id="rId57"/>
    <p:sldId id="263" r:id="rId58"/>
    <p:sldId id="279" r:id="rId59"/>
    <p:sldId id="280" r:id="rId60"/>
    <p:sldId id="281" r:id="rId61"/>
    <p:sldId id="282" r:id="rId62"/>
    <p:sldId id="283" r:id="rId63"/>
    <p:sldId id="299" r:id="rId64"/>
    <p:sldId id="300" r:id="rId65"/>
    <p:sldId id="319" r:id="rId66"/>
    <p:sldId id="320" r:id="rId67"/>
    <p:sldId id="321" r:id="rId68"/>
    <p:sldId id="322" r:id="rId69"/>
    <p:sldId id="323" r:id="rId70"/>
    <p:sldId id="324" r:id="rId71"/>
    <p:sldId id="265" r:id="rId72"/>
    <p:sldId id="270" r:id="rId73"/>
    <p:sldId id="271" r:id="rId74"/>
    <p:sldId id="272" r:id="rId75"/>
    <p:sldId id="273" r:id="rId76"/>
    <p:sldId id="274" r:id="rId77"/>
    <p:sldId id="275" r:id="rId78"/>
    <p:sldId id="276" r:id="rId79"/>
    <p:sldId id="277" r:id="rId80"/>
    <p:sldId id="278" r:id="rId8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0000FF"/>
    <a:srgbClr val="FFCC00"/>
    <a:srgbClr val="009E47"/>
    <a:srgbClr val="C7C71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21" autoAdjust="0"/>
    <p:restoredTop sz="94660"/>
  </p:normalViewPr>
  <p:slideViewPr>
    <p:cSldViewPr>
      <p:cViewPr varScale="1">
        <p:scale>
          <a:sx n="127" d="100"/>
          <a:sy n="127" d="100"/>
        </p:scale>
        <p:origin x="-11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35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76" Type="http://schemas.openxmlformats.org/officeDocument/2006/relationships/slide" Target="slides/slide62.xml"/><Relationship Id="rId8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66" Type="http://schemas.openxmlformats.org/officeDocument/2006/relationships/slide" Target="slides/slide52.xml"/><Relationship Id="rId74" Type="http://schemas.openxmlformats.org/officeDocument/2006/relationships/slide" Target="slides/slide60.xml"/><Relationship Id="rId79" Type="http://schemas.openxmlformats.org/officeDocument/2006/relationships/slide" Target="slides/slide65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7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56" Type="http://schemas.openxmlformats.org/officeDocument/2006/relationships/slide" Target="slides/slide42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77" Type="http://schemas.openxmlformats.org/officeDocument/2006/relationships/slide" Target="slides/slide63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slide" Target="slides/slide66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slide" Target="slides/slide61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slide" Target="slides/slide64.xml"/><Relationship Id="rId81" Type="http://schemas.openxmlformats.org/officeDocument/2006/relationships/slide" Target="slides/slide67.xml"/><Relationship Id="rId86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D1460E-CC96-47A0-B73E-6840D7306726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48C59-7149-426E-B28D-D092297CC79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35645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F13D99-26EE-4C6E-89BA-E43C9EE00D3B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93043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48C59-7149-426E-B28D-D092297CC79C}" type="slidenum">
              <a:rPr lang="ru-RU" smtClean="0"/>
              <a:pPr/>
              <a:t>52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2620832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E41042-7F79-4EFA-9710-E30411E0FDE4}" type="slidenum">
              <a:rPr lang="ru-RU" smtClean="0">
                <a:solidFill>
                  <a:prstClr val="black"/>
                </a:solidFill>
              </a:rPr>
              <a:pPr/>
              <a:t>55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4412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48C59-7149-426E-B28D-D092297CC79C}" type="slidenum">
              <a:rPr lang="ru-RU" smtClean="0"/>
              <a:pPr/>
              <a:t>61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63740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5.xml"/><Relationship Id="rId1" Type="http://schemas.openxmlformats.org/officeDocument/2006/relationships/themeOverride" Target="../theme/themeOverride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F87CA-9C2D-4ED3-A9DE-97E0210F8BA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459253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33974-E8D6-4430-9ADF-0B03072DE5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2627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76A5AC-13BC-4AE8-B251-801B8888A74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396784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E0BE434-49BA-46F2-BC1B-6D7F8E1B644C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2D1780-920F-4C7E-9711-DD1DB4D30D5A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9138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46325C9-8F86-4404-B5A7-7F435454F4C6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3D62AC-2FD4-4F75-81EB-11BDD2D907B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467557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4176BF-DC58-4F5E-B647-477F5B816603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754663-4000-4FED-83B3-11D5AA3E94AE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08872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F380B60-DE69-4DEB-B6B1-2F344AD4D9F0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9FC845-CA12-43CC-BDD0-BD68463D63F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5676265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588226-3154-45E3-8C58-DF2F5750D349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B6326B-A590-4C58-9FD7-1F38D1FD9E27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0259044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75071E8-5FAE-4A75-A556-BBB90765B9E4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45BB4D0-9482-4ECF-AA4A-A07567C3CAD8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161502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8B9E70-3CA0-43A5-A38C-ECD1C782DD4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4F835A-1571-4135-9516-30E6F8E91061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81260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EC3DBFD-1F24-4C0A-B30A-3D3C5F8A320A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pPr>
              <a:defRPr/>
            </a:pPr>
            <a:fld id="{7FB0A8AC-AB97-4695-A5C3-910E8112F34B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4461879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>
              <a:defRPr/>
            </a:pPr>
            <a:fld id="{5B02B20D-2263-43B5-B6F9-F25543E7A604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30E7076-EF95-4F00-BF60-7AEA4B15FEB5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552614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F13AF93-89C1-400E-BF7B-2917AD30036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FC512D-6B94-4E16-B42F-1344BFCDA4DE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961106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0C39AE-EB5D-4054-8640-C879263870DE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367049-CCE6-4442-812D-9AF30373EEBF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123996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893112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988639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20998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88988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0772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7696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629DA6-8FE6-4EC5-BC91-F358261D6E5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45306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373890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811894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55830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963987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172262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7093439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158658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983721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9665747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42222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CC0313-00C2-464E-8681-736405B1855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5119759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95811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85474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600606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4995180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101347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428274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F590-E0A0-49AC-BB22-D2AD215C2CBC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8ACED-7908-4754-B96C-71F275D12265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01423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F590-E0A0-49AC-BB22-D2AD215C2CBC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8ACED-7908-4754-B96C-71F275D1226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303669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F590-E0A0-49AC-BB22-D2AD215C2CBC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8ACED-7908-4754-B96C-71F275D12265}" type="slidenum">
              <a:rPr lang="ru-RU" smtClean="0">
                <a:solidFill>
                  <a:srgbClr val="DBF5F9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5223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F590-E0A0-49AC-BB22-D2AD215C2CBC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8ACED-7908-4754-B96C-71F275D1226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3864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14A2D8-D8C5-48B1-B9F2-A9CDCA9FA17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57220207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F590-E0A0-49AC-BB22-D2AD215C2CBC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8ACED-7908-4754-B96C-71F275D1226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7744704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F590-E0A0-49AC-BB22-D2AD215C2CBC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8ACED-7908-4754-B96C-71F275D1226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624067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F590-E0A0-49AC-BB22-D2AD215C2CBC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8ACED-7908-4754-B96C-71F275D1226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23385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F590-E0A0-49AC-BB22-D2AD215C2CBC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8ACED-7908-4754-B96C-71F275D1226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322348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F590-E0A0-49AC-BB22-D2AD215C2CBC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6668ACED-7908-4754-B96C-71F275D1226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616547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F590-E0A0-49AC-BB22-D2AD215C2CBC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8ACED-7908-4754-B96C-71F275D1226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636154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0F590-E0A0-49AC-BB22-D2AD215C2CBC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68ACED-7908-4754-B96C-71F275D1226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5369496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23606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007576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57089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EF990-3FF6-498F-AA38-CCBB7159F7B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8858761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45120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15086492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8270627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69389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81768843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8412179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613537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12653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3C518-3A42-433E-9A92-73A2373343D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87406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2FEAA5-D66C-434C-A37C-8A1506A16CF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40764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C4B5C4-C9D6-4552-B0F0-166C53FB562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093876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83944-F489-4F4B-ADA3-1939C17A7CB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42000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4C75E2-03FE-4BFD-BC56-A8325AC0CA6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88846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693DA-7ADF-486B-8C93-99E74846D3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828773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F3333F-6B3B-4331-ADC1-25AAED519FC0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76103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CDFFD14-7A39-4C7C-910E-D15045ED82F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86070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BE434-49BA-46F2-BC1B-6D7F8E1B644C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1780-920F-4C7E-9711-DD1DB4D30D5A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1958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325C9-8F86-4404-B5A7-7F435454F4C6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D62AC-2FD4-4F75-81EB-11BDD2D907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95887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176BF-DC58-4F5E-B647-477F5B816603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4663-4000-4FED-83B3-11D5AA3E94AE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53082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80B60-DE69-4DEB-B6B1-2F344AD4D9F0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FC845-CA12-43CC-BDD0-BD68463D63F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636320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88226-3154-45E3-8C58-DF2F5750D349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6326B-A590-4C58-9FD7-1F38D1FD9E2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826522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071E8-5FAE-4A75-A556-BBB90765B9E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B4D0-9482-4ECF-AA4A-A07567C3CAD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65523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B9E70-3CA0-43A5-A38C-ECD1C782DD4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F835A-1571-4135-9516-30E6F8E9106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71147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DBFD-1F24-4C0A-B30A-3D3C5F8A320A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0A8AC-AB97-4695-A5C3-910E8112F34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45079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B20D-2263-43B5-B6F9-F25543E7A60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7076-EF95-4F00-BF60-7AEA4B15FEB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05928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3AF93-89C1-400E-BF7B-2917AD300361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512D-6B94-4E16-B42F-1344BFCDA4D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366004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C39AE-EB5D-4054-8640-C879263870D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67049-CCE6-4442-812D-9AF30373EE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93832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BE434-49BA-46F2-BC1B-6D7F8E1B644C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1780-920F-4C7E-9711-DD1DB4D30D5A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0992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325C9-8F86-4404-B5A7-7F435454F4C6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D62AC-2FD4-4F75-81EB-11BDD2D907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42179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176BF-DC58-4F5E-B647-477F5B816603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4663-4000-4FED-83B3-11D5AA3E94AE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9537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80B60-DE69-4DEB-B6B1-2F344AD4D9F0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FC845-CA12-43CC-BDD0-BD68463D63F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73174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88226-3154-45E3-8C58-DF2F5750D349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6326B-A590-4C58-9FD7-1F38D1FD9E2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57953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071E8-5FAE-4A75-A556-BBB90765B9E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B4D0-9482-4ECF-AA4A-A07567C3CAD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15068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B9E70-3CA0-43A5-A38C-ECD1C782DD4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F835A-1571-4135-9516-30E6F8E9106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137684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DBFD-1F24-4C0A-B30A-3D3C5F8A320A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0A8AC-AB97-4695-A5C3-910E8112F34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2726279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B20D-2263-43B5-B6F9-F25543E7A60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7076-EF95-4F00-BF60-7AEA4B15FEB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6836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3AF93-89C1-400E-BF7B-2917AD300361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512D-6B94-4E16-B42F-1344BFCDA4D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8076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C39AE-EB5D-4054-8640-C879263870D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67049-CCE6-4442-812D-9AF30373EE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576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BE434-49BA-46F2-BC1B-6D7F8E1B644C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1780-920F-4C7E-9711-DD1DB4D30D5A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61757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325C9-8F86-4404-B5A7-7F435454F4C6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D62AC-2FD4-4F75-81EB-11BDD2D907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7128568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176BF-DC58-4F5E-B647-477F5B816603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4663-4000-4FED-83B3-11D5AA3E94AE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276919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80B60-DE69-4DEB-B6B1-2F344AD4D9F0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FC845-CA12-43CC-BDD0-BD68463D63F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0544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88226-3154-45E3-8C58-DF2F5750D349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6326B-A590-4C58-9FD7-1F38D1FD9E2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297099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071E8-5FAE-4A75-A556-BBB90765B9E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B4D0-9482-4ECF-AA4A-A07567C3CAD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060506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B9E70-3CA0-43A5-A38C-ECD1C782DD4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F835A-1571-4135-9516-30E6F8E9106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723993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DBFD-1F24-4C0A-B30A-3D3C5F8A320A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0A8AC-AB97-4695-A5C3-910E8112F34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88172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B20D-2263-43B5-B6F9-F25543E7A60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7076-EF95-4F00-BF60-7AEA4B15FEB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1531448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3AF93-89C1-400E-BF7B-2917AD300361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512D-6B94-4E16-B42F-1344BFCDA4D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77345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C39AE-EB5D-4054-8640-C879263870D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67049-CCE6-4442-812D-9AF30373EE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96612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BE434-49BA-46F2-BC1B-6D7F8E1B644C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1780-920F-4C7E-9711-DD1DB4D30D5A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249989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325C9-8F86-4404-B5A7-7F435454F4C6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D62AC-2FD4-4F75-81EB-11BDD2D907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0845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176BF-DC58-4F5E-B647-477F5B816603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4663-4000-4FED-83B3-11D5AA3E94AE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44756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80B60-DE69-4DEB-B6B1-2F344AD4D9F0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FC845-CA12-43CC-BDD0-BD68463D63F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670567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88226-3154-45E3-8C58-DF2F5750D349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6326B-A590-4C58-9FD7-1F38D1FD9E2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552400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071E8-5FAE-4A75-A556-BBB90765B9E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B4D0-9482-4ECF-AA4A-A07567C3CAD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319290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B9E70-3CA0-43A5-A38C-ECD1C782DD4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F835A-1571-4135-9516-30E6F8E9106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780137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DBFD-1F24-4C0A-B30A-3D3C5F8A320A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0A8AC-AB97-4695-A5C3-910E8112F34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718263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B20D-2263-43B5-B6F9-F25543E7A60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7076-EF95-4F00-BF60-7AEA4B15FEB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103316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3AF93-89C1-400E-BF7B-2917AD300361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512D-6B94-4E16-B42F-1344BFCDA4D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589109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C39AE-EB5D-4054-8640-C879263870D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67049-CCE6-4442-812D-9AF30373EE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84688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0BE434-49BA-46F2-BC1B-6D7F8E1B644C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1780-920F-4C7E-9711-DD1DB4D30D5A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3572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325C9-8F86-4404-B5A7-7F435454F4C6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D62AC-2FD4-4F75-81EB-11BDD2D907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8356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176BF-DC58-4F5E-B647-477F5B816603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754663-4000-4FED-83B3-11D5AA3E94AE}" type="slidenum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DBF5F9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1033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380B60-DE69-4DEB-B6B1-2F344AD4D9F0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FC845-CA12-43CC-BDD0-BD68463D63F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08015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88226-3154-45E3-8C58-DF2F5750D349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6326B-A590-4C58-9FD7-1F38D1FD9E27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4693490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5071E8-5FAE-4A75-A556-BBB90765B9E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5BB4D0-9482-4ECF-AA4A-A07567C3CAD8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072134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8B9E70-3CA0-43A5-A38C-ECD1C782DD4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F835A-1571-4135-9516-30E6F8E91061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65289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C3DBFD-1F24-4C0A-B30A-3D3C5F8A320A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0A8AC-AB97-4695-A5C3-910E8112F34B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77143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02B20D-2263-43B5-B6F9-F25543E7A60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0E7076-EF95-4F00-BF60-7AEA4B15FEB5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08719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3AF93-89C1-400E-BF7B-2917AD300361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C512D-6B94-4E16-B42F-1344BFCDA4DE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75608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C39AE-EB5D-4054-8640-C879263870DE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67049-CCE6-4442-812D-9AF30373EEBF}" type="slidenum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002513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4FDCC-AC9A-4BB1-8ABB-31EA48CBB8B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70025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DBFF8-10B2-4AAC-A23C-7768ADD21E6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358449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2351D-8D2E-4122-BAD2-1060BE1E245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185230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10FFA-D25D-4EB1-A51E-535EB00E426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25597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5000A-3A08-4D98-8619-88A53098B02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51214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B61A1-80F9-40D3-8EC4-8586CBB2FD3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55686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2C443-9887-4003-94B1-8F21455DE5E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160796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51C69-5D40-47E2-A163-0EBC6BBD79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813429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0B3AB-DFD4-4B34-A277-6B9C3D54720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4707864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0F87CA-9C2D-4ED3-A9DE-97E0210F8BA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298427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D33974-E8D6-4430-9ADF-0B03072DE51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1955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776A5AC-13BC-4AE8-B251-801B8888A74B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025306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4FDCC-AC9A-4BB1-8ABB-31EA48CBB8B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458596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9DBFF8-10B2-4AAC-A23C-7768ADD21E6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668765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72351D-8D2E-4122-BAD2-1060BE1E245E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9305552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A10FFA-D25D-4EB1-A51E-535EB00E426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116529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5000A-3A08-4D98-8619-88A53098B02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914250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5B61A1-80F9-40D3-8EC4-8586CBB2FD3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942211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D2C443-9887-4003-94B1-8F21455DE5E6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678669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B51C69-5D40-47E2-A163-0EBC6BBD7924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624631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0B3AB-DFD4-4B34-A277-6B9C3D54720D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303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3.xml"/><Relationship Id="rId3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42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4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image" Target="../media/image4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image" Target="../media/image4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01.06.2013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92FEFC-6ED6-4A59-A0F1-E634B3F66CE4}" type="datetimeFigureOut">
              <a:rPr lang="en-US" smtClean="0">
                <a:solidFill>
                  <a:srgbClr val="D4D2D0">
                    <a:shade val="5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6/1/2013</a:t>
            </a:fld>
            <a:endParaRPr lang="en-US" dirty="0">
              <a:solidFill>
                <a:srgbClr val="D4D2D0">
                  <a:shade val="5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D4D2D0">
                  <a:shade val="5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0DEFBB-3DA9-461F-9523-3794C9CD9ED0}" type="slidenum">
              <a:rPr lang="en-US" smtClean="0">
                <a:solidFill>
                  <a:srgbClr val="D4D2D0">
                    <a:shade val="5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  <a:latin typeface="Book Antiqu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15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35B12-7DAC-451F-B56A-0EBFEC856D3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2621A-32F7-4917-AE77-FFA8A25D354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737299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=""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defTabSz="457200"/>
                  <a:endParaRPr lang="en-US" dirty="0">
                    <a:solidFill>
                      <a:prstClr val="black"/>
                    </a:solidFill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B135B12-7DAC-451F-B56A-0EBFEC856D36}" type="datetimeFigureOut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01.06.2013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D852621A-32F7-4917-AE77-FFA8A25D3546}" type="slidenum">
              <a:rPr lang="ru-RU" smtClean="0">
                <a:solidFill>
                  <a:prstClr val="black">
                    <a:lumMod val="75000"/>
                    <a:lumOff val="2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48280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670F590-E0A0-49AC-BB22-D2AD215C2CBC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01.06.2013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6668ACED-7908-4754-B96C-71F275D12265}" type="slidenum">
              <a:rPr lang="ru-RU" smtClean="0">
                <a:solidFill>
                  <a:srgbClr val="04617B">
                    <a:shade val="9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4617B">
                  <a:shade val="90000"/>
                </a:srgb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75711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6/1/2013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543241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D0E7BC6-BD81-4BBB-8996-DA784D967202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793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92FEFC-6ED6-4A59-A0F1-E634B3F66CE4}" type="datetimeFigureOut">
              <a:rPr lang="en-US">
                <a:solidFill>
                  <a:srgbClr val="04617B">
                    <a:shade val="9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0DEFBB-3DA9-461F-9523-3794C9CD9ED0}" type="slidenum">
              <a:rPr lang="en-US">
                <a:solidFill>
                  <a:srgbClr val="04617B">
                    <a:shade val="9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Book Antiqua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39920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92FEFC-6ED6-4A59-A0F1-E634B3F66CE4}" type="datetimeFigureOut">
              <a:rPr lang="en-US">
                <a:solidFill>
                  <a:srgbClr val="04617B">
                    <a:shade val="9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0DEFBB-3DA9-461F-9523-3794C9CD9ED0}" type="slidenum">
              <a:rPr lang="en-US">
                <a:solidFill>
                  <a:srgbClr val="04617B">
                    <a:shade val="9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Book Antiqua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188640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92FEFC-6ED6-4A59-A0F1-E634B3F66CE4}" type="datetimeFigureOut">
              <a:rPr lang="en-US">
                <a:solidFill>
                  <a:srgbClr val="04617B">
                    <a:shade val="9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0DEFBB-3DA9-461F-9523-3794C9CD9ED0}" type="slidenum">
              <a:rPr lang="en-US">
                <a:solidFill>
                  <a:srgbClr val="04617B">
                    <a:shade val="9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Book Antiqua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08560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92FEFC-6ED6-4A59-A0F1-E634B3F66CE4}" type="datetimeFigureOut">
              <a:rPr lang="en-US">
                <a:solidFill>
                  <a:srgbClr val="04617B">
                    <a:shade val="9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0DEFBB-3DA9-461F-9523-3794C9CD9ED0}" type="slidenum">
              <a:rPr lang="en-US">
                <a:solidFill>
                  <a:srgbClr val="04617B">
                    <a:shade val="9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Book Antiqua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6260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92FEFC-6ED6-4A59-A0F1-E634B3F66CE4}" type="datetimeFigureOut">
              <a:rPr lang="en-US">
                <a:solidFill>
                  <a:srgbClr val="04617B">
                    <a:shade val="9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6/1/2013</a:t>
            </a:fld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 smtClean="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0DEFBB-3DA9-461F-9523-3794C9CD9ED0}" type="slidenum">
              <a:rPr lang="en-US">
                <a:solidFill>
                  <a:srgbClr val="04617B">
                    <a:shade val="90000"/>
                  </a:srgbClr>
                </a:solidFill>
                <a:latin typeface="Book Antiqua" pitchFamily="18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4617B">
                  <a:shade val="90000"/>
                </a:srgbClr>
              </a:solidFill>
              <a:latin typeface="Book Antiqua" pitchFamily="18" charset="0"/>
              <a:cs typeface="Arial" charset="0"/>
            </a:endParaRPr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Book Antiqua" pitchFamily="18" charset="0"/>
                <a:cs typeface="Arial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Book Antiqua" pitchFamily="18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926363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fontAlgn="base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fontAlgn="base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01DF1F-26DB-41AE-8DF7-DDE6835849A4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69946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01DF1F-26DB-41AE-8DF7-DDE6835849A4}" type="slidenum">
              <a:rPr lang="ru-RU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950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48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4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6.xml"/><Relationship Id="rId4" Type="http://schemas.openxmlformats.org/officeDocument/2006/relationships/image" Target="../media/image67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8.xml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7" Type="http://schemas.openxmlformats.org/officeDocument/2006/relationships/slide" Target="slide67.xml"/><Relationship Id="rId2" Type="http://schemas.openxmlformats.org/officeDocument/2006/relationships/slide" Target="slide6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4.xml"/><Relationship Id="rId5" Type="http://schemas.openxmlformats.org/officeDocument/2006/relationships/slide" Target="slide63.xml"/><Relationship Id="rId4" Type="http://schemas.openxmlformats.org/officeDocument/2006/relationships/slide" Target="slide6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60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" Target="slide6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988840"/>
            <a:ext cx="7416824" cy="2448272"/>
          </a:xfrm>
        </p:spPr>
        <p:txBody>
          <a:bodyPr>
            <a:noAutofit/>
          </a:bodyPr>
          <a:lstStyle/>
          <a:p>
            <a:r>
              <a:rPr lang="ru-RU" sz="8000" b="1" dirty="0" smtClean="0">
                <a:solidFill>
                  <a:srgbClr val="7030A0"/>
                </a:solidFill>
              </a:rPr>
              <a:t>Климат родного края</a:t>
            </a:r>
            <a:br>
              <a:rPr lang="ru-RU" sz="8000" b="1" dirty="0" smtClean="0">
                <a:solidFill>
                  <a:srgbClr val="7030A0"/>
                </a:solidFill>
              </a:rPr>
            </a:br>
            <a:endParaRPr lang="ru-RU" sz="18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4008" y="5373216"/>
            <a:ext cx="41044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7030A0"/>
                </a:solidFill>
              </a:rPr>
              <a:t>подготовила Власова В.Н.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учитель географии</a:t>
            </a:r>
            <a:br>
              <a:rPr lang="ru-RU" b="1" dirty="0" smtClean="0">
                <a:solidFill>
                  <a:srgbClr val="7030A0"/>
                </a:solidFill>
              </a:rPr>
            </a:br>
            <a:r>
              <a:rPr lang="ru-RU" b="1" dirty="0" smtClean="0">
                <a:solidFill>
                  <a:srgbClr val="7030A0"/>
                </a:solidFill>
              </a:rPr>
              <a:t>МОУ лицей г. Электрогорск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82929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24128" y="620688"/>
            <a:ext cx="3178696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7030A0"/>
                </a:solidFill>
              </a:rPr>
              <a:t>Зима</a:t>
            </a:r>
            <a:endParaRPr lang="ru-RU" sz="7200" b="1" dirty="0">
              <a:solidFill>
                <a:srgbClr val="7030A0"/>
              </a:solidFill>
            </a:endParaRPr>
          </a:p>
        </p:txBody>
      </p:sp>
      <p:pic>
        <p:nvPicPr>
          <p:cNvPr id="1026" name="Picture 2" descr="C:\Documents and Settings\Вера Николаевна\Рабочий стол\Московская область\обозначение зим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68530"/>
            <a:ext cx="2592288" cy="13827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141710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2000" y="5334000"/>
            <a:ext cx="8001000" cy="1295400"/>
          </a:xfrm>
        </p:spPr>
        <p:txBody>
          <a:bodyPr>
            <a:noAutofit/>
          </a:bodyPr>
          <a:lstStyle/>
          <a:p>
            <a:pPr marR="0" algn="l">
              <a:lnSpc>
                <a:spcPct val="80000"/>
              </a:lnSpc>
            </a:pPr>
            <a:r>
              <a:rPr lang="ru-RU" sz="2400" dirty="0" smtClean="0"/>
              <a:t>	</a:t>
            </a:r>
            <a:r>
              <a:rPr lang="ru-RU" sz="2000" b="1" dirty="0" smtClean="0">
                <a:solidFill>
                  <a:srgbClr val="7030A0"/>
                </a:solidFill>
              </a:rPr>
              <a:t>Зима́</a:t>
            </a:r>
            <a:r>
              <a:rPr lang="ru-RU" sz="2000" dirty="0" smtClean="0">
                <a:solidFill>
                  <a:srgbClr val="7030A0"/>
                </a:solidFill>
              </a:rPr>
              <a:t> </a:t>
            </a:r>
            <a:r>
              <a:rPr lang="ru-RU" sz="2000" dirty="0" smtClean="0">
                <a:solidFill>
                  <a:srgbClr val="FFFF00"/>
                </a:solidFill>
              </a:rPr>
              <a:t>— одно из четырёх времён года, между осенью и весной.</a:t>
            </a:r>
          </a:p>
          <a:p>
            <a:pPr marR="0" algn="l">
              <a:lnSpc>
                <a:spcPct val="80000"/>
              </a:lnSpc>
            </a:pPr>
            <a:r>
              <a:rPr lang="ru-RU" sz="2000" dirty="0" smtClean="0"/>
              <a:t>	</a:t>
            </a:r>
            <a:r>
              <a:rPr lang="ru-RU" sz="2000" b="1" dirty="0" smtClean="0">
                <a:solidFill>
                  <a:srgbClr val="FF0000"/>
                </a:solidFill>
              </a:rPr>
              <a:t>Основной признак этого времени года — </a:t>
            </a:r>
            <a:r>
              <a:rPr lang="ru-RU" sz="2000" dirty="0" smtClean="0">
                <a:solidFill>
                  <a:srgbClr val="FFFF00"/>
                </a:solidFill>
              </a:rPr>
              <a:t>устойчивая низкая температура (ниже 0 градусов по Цельсию).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34119" y="-76200"/>
            <a:ext cx="347576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7200" b="1" dirty="0" smtClean="0">
                <a:ln w="11430"/>
                <a:gradFill>
                  <a:gsLst>
                    <a:gs pos="0">
                      <a:srgbClr val="009DD9">
                        <a:tint val="70000"/>
                        <a:satMod val="245000"/>
                      </a:srgbClr>
                    </a:gs>
                    <a:gs pos="75000">
                      <a:srgbClr val="009DD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9DD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  <a:cs typeface="Arial" charset="0"/>
              </a:rPr>
              <a:t>Зима</a:t>
            </a:r>
            <a:endParaRPr lang="ru-RU" sz="7200" b="1" dirty="0">
              <a:ln w="11430"/>
              <a:gradFill>
                <a:gsLst>
                  <a:gs pos="0">
                    <a:srgbClr val="009DD9">
                      <a:tint val="70000"/>
                      <a:satMod val="245000"/>
                    </a:srgbClr>
                  </a:gs>
                  <a:gs pos="75000">
                    <a:srgbClr val="009DD9">
                      <a:tint val="90000"/>
                      <a:shade val="60000"/>
                      <a:satMod val="240000"/>
                    </a:srgbClr>
                  </a:gs>
                  <a:gs pos="100000">
                    <a:srgbClr val="009DD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  <a:cs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50762"/>
            <a:ext cx="5352256" cy="410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6712476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67400" y="2133600"/>
            <a:ext cx="2895600" cy="2057400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Официально зимний сезон в длится с 1 ноября по 15 апреля</a:t>
            </a:r>
            <a:endParaRPr lang="ru-RU" sz="32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" y="381000"/>
            <a:ext cx="5638800" cy="6019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150049996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1200" y="2667000"/>
            <a:ext cx="2895600" cy="3200400"/>
          </a:xfrm>
        </p:spPr>
        <p:txBody>
          <a:bodyPr/>
          <a:lstStyle/>
          <a:p>
            <a:pPr marR="0" algn="l"/>
            <a:r>
              <a:rPr lang="ru-RU" b="1" dirty="0" smtClean="0">
                <a:solidFill>
                  <a:schemeClr val="accent3">
                    <a:lumMod val="40000"/>
                    <a:lumOff val="60000"/>
                  </a:schemeClr>
                </a:solidFill>
              </a:rPr>
              <a:t>Зима в Москве умеренно холодная, но с оттепелями, которые могут составлять от 3-5 дней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828800"/>
            <a:ext cx="4808114" cy="487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827584" y="182250"/>
            <a:ext cx="741682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spc="300" dirty="0" smtClean="0">
                <a:ln w="11430" cmpd="sng">
                  <a:solidFill>
                    <a:srgbClr val="0F6FC6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0F6FC6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0F6FC6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0F6FC6">
                      <a:satMod val="220000"/>
                      <a:alpha val="35000"/>
                    </a:srgbClr>
                  </a:glow>
                </a:effectLst>
                <a:latin typeface="Book Antiqua" pitchFamily="18" charset="0"/>
                <a:cs typeface="Arial" charset="0"/>
              </a:rPr>
              <a:t>Зимний период климата  Подмосковья</a:t>
            </a:r>
            <a:endParaRPr lang="ru-RU" sz="4400" b="1" spc="300" dirty="0">
              <a:ln w="11430" cmpd="sng">
                <a:solidFill>
                  <a:srgbClr val="0F6FC6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0F6FC6">
                      <a:tint val="83000"/>
                      <a:shade val="100000"/>
                      <a:satMod val="200000"/>
                    </a:srgbClr>
                  </a:gs>
                  <a:gs pos="75000">
                    <a:srgbClr val="0F6FC6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0F6FC6">
                    <a:satMod val="220000"/>
                    <a:alpha val="35000"/>
                  </a:srgbClr>
                </a:glow>
              </a:effectLst>
              <a:latin typeface="Book Antiqu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0997414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200" y="5334000"/>
            <a:ext cx="7543800" cy="1168400"/>
          </a:xfrm>
        </p:spPr>
        <p:txBody>
          <a:bodyPr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7030A0"/>
                </a:solidFill>
              </a:rPr>
              <a:t>Снежный покров — устойчивый и обычно не превышает 60 см.</a:t>
            </a: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33600" y="381000"/>
            <a:ext cx="50673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527888194"/>
      </p:ext>
    </p:extLst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43600" y="2743200"/>
            <a:ext cx="3200400" cy="2895600"/>
          </a:xfrm>
        </p:spPr>
        <p:txBody>
          <a:bodyPr/>
          <a:lstStyle/>
          <a:p>
            <a:pPr marR="0" algn="l"/>
            <a:r>
              <a:rPr lang="ru-RU" dirty="0" smtClean="0">
                <a:solidFill>
                  <a:srgbClr val="FFC000"/>
                </a:solidFill>
              </a:rPr>
              <a:t>Очень сильные морозы были в январе 2006 года</a:t>
            </a:r>
          </a:p>
          <a:p>
            <a:pPr marR="0" algn="l"/>
            <a:r>
              <a:rPr lang="ru-RU" dirty="0" smtClean="0">
                <a:solidFill>
                  <a:srgbClr val="FFC000"/>
                </a:solidFill>
              </a:rPr>
              <a:t>Температура опускалась до -31</a:t>
            </a:r>
            <a:r>
              <a:rPr lang="en-US" dirty="0" smtClean="0">
                <a:solidFill>
                  <a:srgbClr val="FFC000"/>
                </a:solidFill>
              </a:rPr>
              <a:t> °C</a:t>
            </a:r>
            <a:endParaRPr lang="ru-RU" dirty="0" smtClean="0">
              <a:solidFill>
                <a:srgbClr val="FFC000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467" y="0"/>
            <a:ext cx="563033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829300" y="1228130"/>
            <a:ext cx="29690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ln w="11430"/>
                <a:gradFill>
                  <a:gsLst>
                    <a:gs pos="0">
                      <a:srgbClr val="009DD9">
                        <a:tint val="70000"/>
                        <a:satMod val="245000"/>
                      </a:srgbClr>
                    </a:gs>
                    <a:gs pos="75000">
                      <a:srgbClr val="009DD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9DD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  <a:cs typeface="Arial" charset="0"/>
              </a:rPr>
              <a:t>Морозы</a:t>
            </a:r>
            <a:endParaRPr lang="ru-RU" sz="5400" b="1" dirty="0">
              <a:ln w="11430"/>
              <a:gradFill>
                <a:gsLst>
                  <a:gs pos="0">
                    <a:srgbClr val="009DD9">
                      <a:tint val="70000"/>
                      <a:satMod val="245000"/>
                    </a:srgbClr>
                  </a:gs>
                  <a:gs pos="75000">
                    <a:srgbClr val="009DD9">
                      <a:tint val="90000"/>
                      <a:shade val="60000"/>
                      <a:satMod val="240000"/>
                    </a:srgbClr>
                  </a:gs>
                  <a:gs pos="100000">
                    <a:srgbClr val="009DD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9391246"/>
      </p:ext>
    </p:extLst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uiExpand="1" build="p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867400" y="1676400"/>
            <a:ext cx="2593848" cy="3581400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rgbClr val="FFFF00"/>
                </a:solidFill>
              </a:rPr>
              <a:t>За зиму почвы промерзают от 65 см на западе до 75 см на востоке, севере и юге.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1024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3962400" cy="1752600"/>
          </a:xfrm>
        </p:spPr>
        <p:txBody>
          <a:bodyPr/>
          <a:lstStyle/>
          <a:p>
            <a:pPr marR="0"/>
            <a:endParaRPr lang="ru-RU" dirty="0" smtClean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0164" y="1066800"/>
            <a:ext cx="5352436" cy="495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29775752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31800" y="5334000"/>
            <a:ext cx="8458200" cy="1371600"/>
          </a:xfrm>
        </p:spPr>
        <p:txBody>
          <a:bodyPr>
            <a:noAutofit/>
          </a:bodyPr>
          <a:lstStyle/>
          <a:p>
            <a:pPr algn="l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</a:rPr>
              <a:t>За год в области выпадает в среднем 550 - 650 мм осадков (270 - 900 мм), две трети - в виде дождя, одна треть - в виде снега.</a:t>
            </a:r>
            <a:endParaRPr lang="ru-RU" sz="2800" dirty="0">
              <a:solidFill>
                <a:srgbClr val="FFFF0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1295400"/>
            <a:ext cx="8686800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005711" y="304800"/>
            <a:ext cx="71833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ln w="11430"/>
                <a:gradFill>
                  <a:gsLst>
                    <a:gs pos="0">
                      <a:srgbClr val="009DD9">
                        <a:tint val="70000"/>
                        <a:satMod val="245000"/>
                      </a:srgbClr>
                    </a:gs>
                    <a:gs pos="75000">
                      <a:srgbClr val="009DD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009DD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  <a:cs typeface="Arial" charset="0"/>
              </a:rPr>
              <a:t>Промерзание почвы</a:t>
            </a:r>
            <a:endParaRPr lang="ru-RU" sz="5400" b="1" dirty="0">
              <a:ln w="11430"/>
              <a:gradFill>
                <a:gsLst>
                  <a:gs pos="0">
                    <a:srgbClr val="009DD9">
                      <a:tint val="70000"/>
                      <a:satMod val="245000"/>
                    </a:srgbClr>
                  </a:gs>
                  <a:gs pos="75000">
                    <a:srgbClr val="009DD9">
                      <a:tint val="90000"/>
                      <a:shade val="60000"/>
                      <a:satMod val="240000"/>
                    </a:srgbClr>
                  </a:gs>
                  <a:gs pos="100000">
                    <a:srgbClr val="009DD9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Book Antiqu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3298883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1295400"/>
            <a:ext cx="4114800" cy="4343400"/>
          </a:xfrm>
        </p:spPr>
        <p:txBody>
          <a:bodyPr/>
          <a:lstStyle/>
          <a:p>
            <a:pPr algn="l"/>
            <a:r>
              <a:rPr lang="ru-RU" sz="2400" dirty="0" smtClean="0">
                <a:solidFill>
                  <a:srgbClr val="FFFF00"/>
                </a:solidFill>
              </a:rPr>
              <a:t>Кто поляны белит белым                </a:t>
            </a:r>
          </a:p>
          <a:p>
            <a:pPr algn="l"/>
            <a:r>
              <a:rPr lang="ru-RU" sz="2400" dirty="0" smtClean="0">
                <a:solidFill>
                  <a:srgbClr val="FFFF00"/>
                </a:solidFill>
              </a:rPr>
              <a:t> И на стенах пишет мелом,              </a:t>
            </a:r>
          </a:p>
          <a:p>
            <a:pPr algn="l"/>
            <a:r>
              <a:rPr lang="ru-RU" sz="2400" dirty="0" smtClean="0">
                <a:solidFill>
                  <a:srgbClr val="FFFF00"/>
                </a:solidFill>
              </a:rPr>
              <a:t> Шьет пуховые перины,                  </a:t>
            </a:r>
          </a:p>
          <a:p>
            <a:pPr algn="l"/>
            <a:r>
              <a:rPr lang="ru-RU" sz="2400" dirty="0" smtClean="0">
                <a:solidFill>
                  <a:srgbClr val="FFFF00"/>
                </a:solidFill>
              </a:rPr>
              <a:t> Разукрасил все витрины? </a:t>
            </a:r>
          </a:p>
          <a:p>
            <a:pPr algn="l"/>
            <a:endParaRPr lang="ru-RU" sz="2400" dirty="0" smtClean="0"/>
          </a:p>
          <a:p>
            <a:pPr algn="l"/>
            <a:r>
              <a:rPr lang="ru-RU" sz="2400" dirty="0" smtClean="0">
                <a:solidFill>
                  <a:srgbClr val="F89708"/>
                </a:solidFill>
              </a:rPr>
              <a:t>Ни ведёрка,</a:t>
            </a:r>
          </a:p>
          <a:p>
            <a:pPr algn="l"/>
            <a:r>
              <a:rPr lang="ru-RU" sz="2400" dirty="0" smtClean="0">
                <a:solidFill>
                  <a:srgbClr val="F89708"/>
                </a:solidFill>
              </a:rPr>
              <a:t> Ни кисти, ни рук,</a:t>
            </a:r>
          </a:p>
          <a:p>
            <a:pPr algn="l"/>
            <a:r>
              <a:rPr lang="ru-RU" sz="2400" dirty="0" smtClean="0">
                <a:solidFill>
                  <a:srgbClr val="F89708"/>
                </a:solidFill>
              </a:rPr>
              <a:t> А побелит</a:t>
            </a:r>
          </a:p>
          <a:p>
            <a:pPr algn="l"/>
            <a:r>
              <a:rPr lang="ru-RU" sz="2400" dirty="0" smtClean="0">
                <a:solidFill>
                  <a:srgbClr val="F89708"/>
                </a:solidFill>
              </a:rPr>
              <a:t> Все крыши вокруг.       </a:t>
            </a:r>
            <a:endParaRPr lang="ru-RU" sz="2400" dirty="0">
              <a:solidFill>
                <a:srgbClr val="F89708"/>
              </a:solidFill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 bwMode="auto">
          <a:xfrm>
            <a:off x="4489648" y="1340768"/>
            <a:ext cx="4114800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18288" bIns="45720" numCol="1" anchor="t" anchorCtr="0" compatLnSpc="1">
            <a:prstTxWarp prst="textNoShape">
              <a:avLst/>
            </a:prstTxWarp>
          </a:bodyPr>
          <a:lstStyle>
            <a:lvl1pPr marL="0" marR="45720" indent="0" algn="r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95000"/>
              <a:buFont typeface="Wingdings 2" pitchFamily="18" charset="2"/>
              <a:buNone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0BD0D9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fontAlgn="base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itchFamily="18" charset="2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/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rgbClr val="99FF66"/>
                </a:solidFill>
              </a:rPr>
              <a:t>Я тепла не потерплю:</a:t>
            </a:r>
            <a:br>
              <a:rPr lang="ru-RU" sz="2400" dirty="0">
                <a:solidFill>
                  <a:srgbClr val="99FF66"/>
                </a:solidFill>
              </a:rPr>
            </a:br>
            <a:r>
              <a:rPr lang="ru-RU" sz="2400" dirty="0">
                <a:solidFill>
                  <a:srgbClr val="99FF66"/>
                </a:solidFill>
              </a:rPr>
              <a:t> Закручу метели,</a:t>
            </a:r>
            <a:br>
              <a:rPr lang="ru-RU" sz="2400" dirty="0">
                <a:solidFill>
                  <a:srgbClr val="99FF66"/>
                </a:solidFill>
              </a:rPr>
            </a:br>
            <a:r>
              <a:rPr lang="ru-RU" sz="2400" dirty="0">
                <a:solidFill>
                  <a:srgbClr val="99FF66"/>
                </a:solidFill>
              </a:rPr>
              <a:t> Все поляны побелю,</a:t>
            </a:r>
            <a:br>
              <a:rPr lang="ru-RU" sz="2400" dirty="0">
                <a:solidFill>
                  <a:srgbClr val="99FF66"/>
                </a:solidFill>
              </a:rPr>
            </a:br>
            <a:r>
              <a:rPr lang="ru-RU" sz="2400" dirty="0">
                <a:solidFill>
                  <a:srgbClr val="99FF66"/>
                </a:solidFill>
              </a:rPr>
              <a:t> Разукрашу ели,</a:t>
            </a:r>
            <a:br>
              <a:rPr lang="ru-RU" sz="2400" dirty="0">
                <a:solidFill>
                  <a:srgbClr val="99FF66"/>
                </a:solidFill>
              </a:rPr>
            </a:br>
            <a:r>
              <a:rPr lang="ru-RU" sz="2400" dirty="0">
                <a:solidFill>
                  <a:srgbClr val="99FF66"/>
                </a:solidFill>
              </a:rPr>
              <a:t> Замету снежком дома,</a:t>
            </a:r>
            <a:br>
              <a:rPr lang="ru-RU" sz="2400" dirty="0">
                <a:solidFill>
                  <a:srgbClr val="99FF66"/>
                </a:solidFill>
              </a:rPr>
            </a:br>
            <a:r>
              <a:rPr lang="ru-RU" sz="2400" dirty="0">
                <a:solidFill>
                  <a:srgbClr val="99FF66"/>
                </a:solidFill>
              </a:rPr>
              <a:t> Потому что я ...</a:t>
            </a:r>
            <a:br>
              <a:rPr lang="ru-RU" sz="2400" dirty="0">
                <a:solidFill>
                  <a:srgbClr val="99FF66"/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solidFill>
                <a:srgbClr val="F89708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25280" y="3789040"/>
            <a:ext cx="29550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Book Antiqua" pitchFamily="18" charset="0"/>
                <a:cs typeface="Arial" charset="0"/>
              </a:rPr>
              <a:t>Чтоб не мерзнуть,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Book Antiqua" pitchFamily="18" charset="0"/>
                <a:cs typeface="Arial" charset="0"/>
              </a:rPr>
              <a:t> Пять ребят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Book Antiqua" pitchFamily="18" charset="0"/>
                <a:cs typeface="Arial" charset="0"/>
              </a:rPr>
              <a:t> В печке вязаной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7030A0"/>
                </a:solidFill>
                <a:latin typeface="Book Antiqua" pitchFamily="18" charset="0"/>
                <a:cs typeface="Arial" charset="0"/>
              </a:rPr>
              <a:t> Сидят.</a:t>
            </a:r>
            <a:endParaRPr lang="ru-RU" sz="2400" dirty="0">
              <a:solidFill>
                <a:srgbClr val="7030A0"/>
              </a:solidFill>
              <a:latin typeface="Book Antiqu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309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7851648" cy="533400"/>
          </a:xfrm>
        </p:spPr>
        <p:txBody>
          <a:bodyPr>
            <a:norm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</a:rPr>
              <a:t>Картины известных художников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5715000"/>
            <a:ext cx="3657600" cy="838200"/>
          </a:xfrm>
        </p:spPr>
        <p:txBody>
          <a:bodyPr/>
          <a:lstStyle/>
          <a:p>
            <a:r>
              <a:rPr lang="ru-RU" sz="1800" dirty="0" smtClean="0"/>
              <a:t>Н. Фетисов "Широкая Масленица"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7200" y="914401"/>
            <a:ext cx="4038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00600" y="914400"/>
            <a:ext cx="39624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5486400" y="5715001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prstClr val="white"/>
                </a:solidFill>
                <a:latin typeface="Book Antiqua" pitchFamily="18" charset="0"/>
                <a:cs typeface="Arial" charset="0"/>
              </a:rPr>
              <a:t>Художник Сергей Панин.</a:t>
            </a:r>
            <a:endParaRPr lang="ru-RU" dirty="0">
              <a:solidFill>
                <a:prstClr val="white"/>
              </a:solidFill>
              <a:latin typeface="Book Antiqua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3090708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</a:rPr>
              <a:t>Цели и задачи урока</a:t>
            </a:r>
            <a:endParaRPr lang="ru-RU" sz="54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600200"/>
            <a:ext cx="8640960" cy="4781128"/>
          </a:xfrm>
        </p:spPr>
        <p:txBody>
          <a:bodyPr>
            <a:normAutofit lnSpcReduction="10000"/>
          </a:bodyPr>
          <a:lstStyle/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Углубить и расширить знания о природе родного края</a:t>
            </a:r>
            <a:r>
              <a:rPr lang="en-US" sz="3600" b="1" dirty="0">
                <a:solidFill>
                  <a:srgbClr val="0070C0"/>
                </a:solidFill>
                <a:latin typeface="Monotype Corsiva" pitchFamily="66" charset="0"/>
              </a:rPr>
              <a:t>;</a:t>
            </a:r>
            <a:endParaRPr lang="ru-RU" sz="36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Дать характеристику климата Подмосковья, сезонов года</a:t>
            </a:r>
            <a:r>
              <a:rPr lang="en-US" sz="3600" b="1" dirty="0" smtClean="0">
                <a:solidFill>
                  <a:srgbClr val="0070C0"/>
                </a:solidFill>
                <a:latin typeface="Monotype Corsiva" pitchFamily="66" charset="0"/>
              </a:rPr>
              <a:t>;</a:t>
            </a:r>
            <a:endParaRPr lang="ru-RU" sz="36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Закрепить навыки работы с климатическими картами</a:t>
            </a:r>
            <a:r>
              <a:rPr lang="en-US" sz="3600" b="1" dirty="0" smtClean="0">
                <a:solidFill>
                  <a:srgbClr val="0070C0"/>
                </a:solidFill>
                <a:latin typeface="Monotype Corsiva" pitchFamily="66" charset="0"/>
              </a:rPr>
              <a:t>;</a:t>
            </a:r>
            <a:endParaRPr lang="ru-RU" sz="3600" b="1" dirty="0" smtClean="0">
              <a:solidFill>
                <a:srgbClr val="0070C0"/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rgbClr val="0070C0"/>
                </a:solidFill>
                <a:latin typeface="Monotype Corsiva" pitchFamily="66" charset="0"/>
              </a:rPr>
              <a:t>Познакомить учащихся с опасными метеорологическими явлениями.</a:t>
            </a:r>
            <a:endParaRPr lang="ru-RU" b="1" dirty="0">
              <a:solidFill>
                <a:srgbClr val="0070C0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37156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5715000"/>
            <a:ext cx="8153400" cy="457200"/>
          </a:xfrm>
        </p:spPr>
        <p:txBody>
          <a:bodyPr/>
          <a:lstStyle/>
          <a:p>
            <a:pPr algn="ctr"/>
            <a:r>
              <a:rPr lang="ru-RU" sz="2000" dirty="0" smtClean="0"/>
              <a:t>И. И. Шишкин                                   С. Ю. Жуковский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914400"/>
            <a:ext cx="3810000" cy="46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2000" y="914400"/>
            <a:ext cx="41148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87556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448272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B050"/>
                </a:solidFill>
              </a:rPr>
              <a:t>Весна</a:t>
            </a:r>
            <a:endParaRPr lang="ru-RU" sz="6000" b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Documents and Settings\Вера Николаевна\Рабочий стол\Московская область\обозначение весна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212892"/>
            <a:ext cx="2304256" cy="12525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734193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99792" y="116632"/>
            <a:ext cx="3396208" cy="1102568"/>
          </a:xfrm>
        </p:spPr>
        <p:txBody>
          <a:bodyPr>
            <a:normAutofit/>
          </a:bodyPr>
          <a:lstStyle/>
          <a:p>
            <a:pPr algn="ctr"/>
            <a:r>
              <a:rPr lang="ru-RU" sz="6000" b="0" dirty="0" smtClean="0">
                <a:solidFill>
                  <a:schemeClr val="tx1"/>
                </a:solidFill>
              </a:rPr>
              <a:t>Весна</a:t>
            </a:r>
            <a:endParaRPr lang="ru-RU" sz="6000" b="0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96136" y="1916832"/>
            <a:ext cx="3024336" cy="2664296"/>
          </a:xfrm>
        </p:spPr>
        <p:txBody>
          <a:bodyPr anchor="ctr">
            <a:normAutofit/>
          </a:bodyPr>
          <a:lstStyle/>
          <a:p>
            <a:pPr algn="l"/>
            <a:r>
              <a:rPr lang="ru-RU" sz="2800" dirty="0" smtClean="0"/>
              <a:t>Весна начинается в первой декаде апреля и заканчивается в конце мая. </a:t>
            </a:r>
            <a:endParaRPr lang="ru-RU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1219200"/>
            <a:ext cx="5456078" cy="487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54427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96136" y="990600"/>
            <a:ext cx="3240360" cy="4800600"/>
          </a:xfrm>
        </p:spPr>
        <p:txBody>
          <a:bodyPr anchor="ctr">
            <a:noAutofit/>
          </a:bodyPr>
          <a:lstStyle/>
          <a:p>
            <a:pPr algn="l"/>
            <a:r>
              <a:rPr lang="ru-RU" sz="2400" cap="none" dirty="0" smtClean="0">
                <a:solidFill>
                  <a:schemeClr val="tx1"/>
                </a:solidFill>
              </a:rPr>
              <a:t>Хоть и считается, что март – это весенний месяц, но в марте еще не стоит весна. Температура стоит отрицательная, иногда достигает -15 градусов. Осадки в виде снега.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9512" y="762000"/>
            <a:ext cx="54864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11251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65304" y="1219200"/>
            <a:ext cx="3527176" cy="4946104"/>
          </a:xfrm>
        </p:spPr>
        <p:txBody>
          <a:bodyPr anchor="ctr">
            <a:normAutofit/>
          </a:bodyPr>
          <a:lstStyle/>
          <a:p>
            <a:pPr algn="l"/>
            <a:r>
              <a:rPr lang="ru-RU" sz="1800" dirty="0" smtClean="0"/>
              <a:t> </a:t>
            </a:r>
            <a:r>
              <a:rPr lang="ru-RU" sz="2800" cap="none" dirty="0" smtClean="0">
                <a:solidFill>
                  <a:schemeClr val="tx1"/>
                </a:solidFill>
              </a:rPr>
              <a:t>Апрель - прохладный месяц со средней температурой около +6 градусов. Осадки выпадают в виде дождя, температура очень быстро повышается.</a:t>
            </a:r>
            <a:endParaRPr lang="ru-RU" sz="2800" cap="none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7000" y="381000"/>
            <a:ext cx="4246098" cy="76200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/>
              <a:t>Апрель</a:t>
            </a:r>
            <a:endParaRPr lang="ru-RU" sz="5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1196752"/>
            <a:ext cx="5257800" cy="518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2507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86400" y="1916832"/>
            <a:ext cx="3550096" cy="3816424"/>
          </a:xfrm>
        </p:spPr>
        <p:txBody>
          <a:bodyPr anchor="ctr">
            <a:normAutofit/>
          </a:bodyPr>
          <a:lstStyle/>
          <a:p>
            <a:pPr algn="l"/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800" cap="none" dirty="0" smtClean="0">
                <a:solidFill>
                  <a:schemeClr val="tx1"/>
                </a:solidFill>
              </a:rPr>
              <a:t>В мае средняя температура держится около +13 градусов, происходит бурный период вегетации.</a:t>
            </a:r>
            <a:endParaRPr lang="ru-RU" sz="2800" cap="none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7000" y="381000"/>
            <a:ext cx="3581400" cy="762000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/>
              <a:t>Май</a:t>
            </a:r>
            <a:endParaRPr lang="ru-RU" sz="4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04800" y="1300163"/>
            <a:ext cx="5029200" cy="5100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96312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486400" y="1447800"/>
            <a:ext cx="3657600" cy="4876800"/>
          </a:xfrm>
        </p:spPr>
        <p:txBody>
          <a:bodyPr anchor="ctr">
            <a:noAutofit/>
          </a:bodyPr>
          <a:lstStyle/>
          <a:p>
            <a:pPr algn="l"/>
            <a:r>
              <a:rPr lang="ru-RU" sz="2800" cap="none" dirty="0" smtClean="0">
                <a:solidFill>
                  <a:schemeClr val="tx1"/>
                </a:solidFill>
              </a:rPr>
              <a:t>Климатическая весна в Подмосковье обычно наступает в третьей декаде марта, когда среднесуточная температура становится устойчиво положительной и начинает сходить снежный покров. </a:t>
            </a:r>
            <a:endParaRPr lang="ru-RU" sz="2800" cap="none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4600" y="457200"/>
            <a:ext cx="4398498" cy="76200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Климатическая весна</a:t>
            </a:r>
            <a:endParaRPr lang="ru-RU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1371600"/>
            <a:ext cx="4953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57330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57528" y="1371600"/>
            <a:ext cx="3486472" cy="4994176"/>
          </a:xfrm>
        </p:spPr>
        <p:txBody>
          <a:bodyPr anchor="ctr">
            <a:noAutofit/>
          </a:bodyPr>
          <a:lstStyle/>
          <a:p>
            <a:pPr algn="l"/>
            <a:r>
              <a:rPr lang="ru-RU" sz="2400" cap="none" dirty="0" smtClean="0">
                <a:solidFill>
                  <a:schemeClr val="tx1"/>
                </a:solidFill>
              </a:rPr>
              <a:t>В первой полове апреля происходит медленный рост суточных температур. Но во второй половине апреля наблюдается положительный радиационный баланс, от чего начинает расти температура, а земля прогреваться.</a:t>
            </a:r>
            <a:endParaRPr lang="ru-RU" sz="2400" cap="none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83768" y="188640"/>
            <a:ext cx="4221832" cy="106680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Радиационный баланс</a:t>
            </a:r>
            <a:endParaRPr lang="ru-RU" sz="32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07504" y="1412776"/>
            <a:ext cx="533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972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78278" y="1219200"/>
            <a:ext cx="4158218" cy="5105400"/>
          </a:xfrm>
        </p:spPr>
        <p:txBody>
          <a:bodyPr anchor="ctr">
            <a:noAutofit/>
          </a:bodyPr>
          <a:lstStyle/>
          <a:p>
            <a:pPr algn="l"/>
            <a:r>
              <a:rPr lang="ru-RU" sz="2400" cap="none" dirty="0" smtClean="0">
                <a:solidFill>
                  <a:schemeClr val="tx1"/>
                </a:solidFill>
              </a:rPr>
              <a:t>Преобладающим направлением ветра в течение года является юго-западное. Ближе к лету наряду с ними характерны ветры северного направления. Перечисленные ветры приносят морские влажные воздушные массы и приводят к определенному сглаживанию континентального климата. </a:t>
            </a:r>
            <a:endParaRPr lang="ru-RU" sz="2400" cap="none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7000" y="381000"/>
            <a:ext cx="4246098" cy="685800"/>
          </a:xfrm>
        </p:spPr>
        <p:txBody>
          <a:bodyPr>
            <a:normAutofit/>
          </a:bodyPr>
          <a:lstStyle/>
          <a:p>
            <a:pPr algn="ctr"/>
            <a:r>
              <a:rPr lang="ru-RU" sz="4400" dirty="0" smtClean="0"/>
              <a:t>Ветры</a:t>
            </a:r>
            <a:endParaRPr lang="ru-RU" sz="4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662" y="1340768"/>
            <a:ext cx="4838370" cy="4801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41047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zooclub.ru/attach/birds/26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33057" y="0"/>
            <a:ext cx="4538382" cy="4114800"/>
          </a:xfrm>
          <a:prstGeom prst="rect">
            <a:avLst/>
          </a:prstGeom>
          <a:noFill/>
        </p:spPr>
      </p:pic>
      <p:pic>
        <p:nvPicPr>
          <p:cNvPr id="25604" name="Picture 4" descr="http://upload.wikimedia.org/wikipedia/commons/thumb/1/1b/European_Starling_2006.jpg/265px-European_Starling_200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577744" y="0"/>
            <a:ext cx="4566256" cy="68580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47076" y="4572000"/>
            <a:ext cx="43103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600" dirty="0" smtClean="0">
              <a:solidFill>
                <a:srgbClr val="FF0000"/>
              </a:solidFill>
            </a:endParaRPr>
          </a:p>
          <a:p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" name="Выноска со стрелкой вверх 3"/>
          <p:cNvSpPr/>
          <p:nvPr/>
        </p:nvSpPr>
        <p:spPr>
          <a:xfrm>
            <a:off x="366578" y="4122761"/>
            <a:ext cx="2438400" cy="1524000"/>
          </a:xfrm>
          <a:prstGeom prst="upArrowCallou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solidFill>
                <a:srgbClr val="FF0000"/>
              </a:solidFill>
            </a:endParaRPr>
          </a:p>
          <a:p>
            <a:pPr algn="ctr"/>
            <a:r>
              <a:rPr lang="ru-RU" sz="3600" b="1" dirty="0" smtClean="0">
                <a:solidFill>
                  <a:srgbClr val="FF0000"/>
                </a:solidFill>
              </a:rPr>
              <a:t>Грач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endParaRPr lang="ru-RU" sz="3600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" name="Выноска со стрелкой вправо 8"/>
          <p:cNvSpPr/>
          <p:nvPr/>
        </p:nvSpPr>
        <p:spPr>
          <a:xfrm>
            <a:off x="1585778" y="5975444"/>
            <a:ext cx="2362200" cy="882556"/>
          </a:xfrm>
          <a:prstGeom prst="rightArrowCallout">
            <a:avLst>
              <a:gd name="adj1" fmla="val 43557"/>
              <a:gd name="adj2" fmla="val 32732"/>
              <a:gd name="adj3" fmla="val 41290"/>
              <a:gd name="adj4" fmla="val 73006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800" dirty="0" smtClean="0">
              <a:solidFill>
                <a:srgbClr val="FF0000"/>
              </a:solidFill>
            </a:endParaRPr>
          </a:p>
          <a:p>
            <a:pPr algn="ctr"/>
            <a:endParaRPr lang="ru-RU" sz="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Скворец</a:t>
            </a:r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560854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67544" y="476672"/>
            <a:ext cx="8229600" cy="5865515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9E47"/>
                </a:solidFill>
                <a:latin typeface="Monotype Corsiva" pitchFamily="66" charset="0"/>
              </a:rPr>
              <a:t>Что называется климатом</a:t>
            </a:r>
            <a:r>
              <a:rPr lang="en-US" sz="3600" b="1" dirty="0" smtClean="0">
                <a:solidFill>
                  <a:srgbClr val="009E47"/>
                </a:solidFill>
                <a:latin typeface="Monotype Corsiva" pitchFamily="66" charset="0"/>
              </a:rPr>
              <a:t>?</a:t>
            </a:r>
            <a:endParaRPr lang="ru-RU" sz="3600" b="1" dirty="0" smtClean="0">
              <a:solidFill>
                <a:srgbClr val="009E47"/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rgbClr val="009E47"/>
                </a:solidFill>
                <a:latin typeface="Monotype Corsiva" pitchFamily="66" charset="0"/>
              </a:rPr>
              <a:t>Перечислите основные элементы климата.</a:t>
            </a:r>
          </a:p>
          <a:p>
            <a:r>
              <a:rPr lang="ru-RU" sz="3600" b="1" dirty="0" smtClean="0">
                <a:solidFill>
                  <a:srgbClr val="009E47"/>
                </a:solidFill>
                <a:latin typeface="Monotype Corsiva" pitchFamily="66" charset="0"/>
              </a:rPr>
              <a:t>Какие факторы влияют на формирование климата</a:t>
            </a:r>
            <a:r>
              <a:rPr lang="en-US" sz="3600" b="1" dirty="0" smtClean="0">
                <a:solidFill>
                  <a:srgbClr val="009E47"/>
                </a:solidFill>
                <a:latin typeface="Monotype Corsiva" pitchFamily="66" charset="0"/>
              </a:rPr>
              <a:t>?</a:t>
            </a:r>
            <a:endParaRPr lang="ru-RU" sz="3600" b="1" dirty="0" smtClean="0">
              <a:solidFill>
                <a:srgbClr val="009E47"/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rgbClr val="009E47"/>
                </a:solidFill>
                <a:latin typeface="Monotype Corsiva" pitchFamily="66" charset="0"/>
              </a:rPr>
              <a:t>Какова роль географической широты местности в формировании климата</a:t>
            </a:r>
            <a:r>
              <a:rPr lang="en-US" sz="3600" b="1" dirty="0" smtClean="0">
                <a:solidFill>
                  <a:srgbClr val="009E47"/>
                </a:solidFill>
                <a:latin typeface="Monotype Corsiva" pitchFamily="66" charset="0"/>
              </a:rPr>
              <a:t>?</a:t>
            </a:r>
            <a:endParaRPr lang="ru-RU" sz="3600" b="1" dirty="0" smtClean="0">
              <a:solidFill>
                <a:srgbClr val="009E47"/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rgbClr val="009E47"/>
                </a:solidFill>
                <a:latin typeface="Monotype Corsiva" pitchFamily="66" charset="0"/>
              </a:rPr>
              <a:t>Какой из океанов оказывает большее влияние на климат Подмосковья</a:t>
            </a:r>
            <a:r>
              <a:rPr lang="en-US" sz="3600" b="1" dirty="0" smtClean="0">
                <a:solidFill>
                  <a:srgbClr val="009E47"/>
                </a:solidFill>
                <a:latin typeface="Monotype Corsiva" pitchFamily="66" charset="0"/>
              </a:rPr>
              <a:t>?</a:t>
            </a:r>
            <a:endParaRPr lang="ru-RU" sz="3600" b="1" dirty="0" smtClean="0">
              <a:solidFill>
                <a:srgbClr val="009E47"/>
              </a:solidFill>
              <a:latin typeface="Monotype Corsiva" pitchFamily="66" charset="0"/>
            </a:endParaRPr>
          </a:p>
          <a:p>
            <a:r>
              <a:rPr lang="ru-RU" sz="3600" b="1" dirty="0" smtClean="0">
                <a:solidFill>
                  <a:srgbClr val="009E47"/>
                </a:solidFill>
                <a:latin typeface="Monotype Corsiva" pitchFamily="66" charset="0"/>
              </a:rPr>
              <a:t>Какая воздушная масса господствует в области</a:t>
            </a:r>
            <a:r>
              <a:rPr lang="en-US" sz="3600" b="1" dirty="0" smtClean="0">
                <a:solidFill>
                  <a:srgbClr val="009E47"/>
                </a:solidFill>
                <a:latin typeface="Monotype Corsiva" pitchFamily="66" charset="0"/>
              </a:rPr>
              <a:t>?</a:t>
            </a:r>
            <a:endParaRPr lang="ru-RU" sz="3600" b="1" dirty="0">
              <a:solidFill>
                <a:srgbClr val="009E47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1968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birds-altay.ru/wp-content/uploads/2010/10/36-350x21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5258" y="0"/>
            <a:ext cx="4990555" cy="3065628"/>
          </a:xfrm>
          <a:prstGeom prst="rect">
            <a:avLst/>
          </a:prstGeom>
          <a:noFill/>
        </p:spPr>
      </p:pic>
      <p:pic>
        <p:nvPicPr>
          <p:cNvPr id="38916" name="Picture 4" descr="http://fxauto.pro/wp-content/uploads/javoronok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49504" y="0"/>
            <a:ext cx="4370696" cy="3200400"/>
          </a:xfrm>
          <a:prstGeom prst="rect">
            <a:avLst/>
          </a:prstGeom>
          <a:noFill/>
        </p:spPr>
      </p:pic>
      <p:pic>
        <p:nvPicPr>
          <p:cNvPr id="38918" name="Picture 6" descr="http://img0.liveinternet.ru/images/attach/c/4/80/848/80848064_large_zjabliks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-50800" y="3065628"/>
            <a:ext cx="5056496" cy="379237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791200" y="3984010"/>
            <a:ext cx="28194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</a:rPr>
              <a:t>Коноплянка </a:t>
            </a:r>
            <a:r>
              <a:rPr lang="ru-RU" sz="3600" dirty="0" smtClean="0">
                <a:solidFill>
                  <a:srgbClr val="FFFF00"/>
                </a:solidFill>
              </a:rPr>
              <a:t>Жаворонок Зяблик</a:t>
            </a:r>
            <a:endParaRPr lang="ru-RU" sz="3600" dirty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  <a:p>
            <a:endParaRPr lang="ru-RU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331487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9600" y="4572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И. </a:t>
            </a:r>
            <a:r>
              <a:rPr lang="ru-RU" i="1" dirty="0" err="1" smtClean="0">
                <a:solidFill>
                  <a:srgbClr val="FF0000"/>
                </a:solidFill>
              </a:rPr>
              <a:t>Муравейко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Два скворца летели,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На березку сели,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Сели и запели, -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Как они летели, как они спешили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С берегов заморских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В край родимый, милый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К беленькой березке!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00600" y="6858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В. </a:t>
            </a:r>
            <a:r>
              <a:rPr lang="ru-RU" i="1" dirty="0" err="1" smtClean="0">
                <a:solidFill>
                  <a:srgbClr val="FF0000"/>
                </a:solidFill>
              </a:rPr>
              <a:t>Кудлачев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Еще неделя пролетит,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И март капелью зазвенит.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За ним апрель в цветах придет,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И землю солнышко зальет.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По рощам, паркам соловьи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Концерты вновь начнут свои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5800" y="342900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А. Майков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Ласточка примчалась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Из-за синя моря,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Села и запела: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"Как февраль ни злись,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Как ты, март, ни хмурься,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Будь хоть снег, хоть дождик - 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Все весною пахнет!"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24400" y="365760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И. Демьянов</a:t>
            </a:r>
            <a:r>
              <a:rPr lang="ru-RU" dirty="0" smtClean="0">
                <a:solidFill>
                  <a:srgbClr val="FF0000"/>
                </a:solidFill>
              </a:rPr>
              <a:t/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Под самым карнизом,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Над самым оконцем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Забралось в сосульки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Весеннее солнце.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Сверкая, бегут по сосулькам слезинки…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dirty="0" smtClean="0">
                <a:solidFill>
                  <a:srgbClr val="00B050"/>
                </a:solidFill>
              </a:rPr>
              <a:t>И тают сосульки – веселые льдинки.</a:t>
            </a:r>
            <a:endParaRPr lang="ru-RU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8185346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Ранняя весна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524000" y="1295400"/>
            <a:ext cx="5410200" cy="390291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00400" y="5715000"/>
            <a:ext cx="2221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Ранняя весна.</a:t>
            </a:r>
            <a:endParaRPr lang="ru-RU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48831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104" y="557808"/>
            <a:ext cx="3178696" cy="1143000"/>
          </a:xfrm>
        </p:spPr>
        <p:txBody>
          <a:bodyPr>
            <a:noAutofit/>
          </a:bodyPr>
          <a:lstStyle/>
          <a:p>
            <a:r>
              <a:rPr lang="ru-RU" sz="8000" dirty="0" smtClean="0">
                <a:solidFill>
                  <a:srgbClr val="FF0000"/>
                </a:solidFill>
              </a:rPr>
              <a:t>Лето</a:t>
            </a:r>
            <a:endParaRPr lang="ru-RU" sz="80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Documents and Settings\Вера Николаевна\Рабочий стол\Московская область\обозначение июль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57" y="5157192"/>
            <a:ext cx="2283544" cy="12766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90870830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дминистратор\Desktop\wallpaper_summer2009_0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203" y="0"/>
            <a:ext cx="9188204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620688"/>
            <a:ext cx="7128792" cy="2376264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9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ЛЕТО</a:t>
            </a:r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85236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727" y="0"/>
            <a:ext cx="95018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3356992"/>
            <a:ext cx="7643192" cy="27691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1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Солнце печёт, липа цветёт. </a:t>
            </a:r>
          </a:p>
          <a:p>
            <a:pPr marL="0" indent="0" algn="ctr">
              <a:buNone/>
            </a:pPr>
            <a:r>
              <a:rPr lang="ru-RU" sz="41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 pitchFamily="34" charset="0"/>
              </a:rPr>
              <a:t>Рожь поспевает, когда это бывает? </a:t>
            </a:r>
          </a:p>
          <a:p>
            <a:pPr marL="0" indent="0" algn="ctr">
              <a:buNone/>
            </a:pPr>
            <a:endParaRPr lang="ru-RU" sz="4100" b="1" spc="50" dirty="0" smtClean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28653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2851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7488832" cy="2186070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0" indent="0">
              <a:buNone/>
            </a:pPr>
            <a:r>
              <a:rPr lang="ru-RU" sz="2400" b="1" spc="150" dirty="0" smtClean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Лето</a:t>
            </a:r>
            <a:r>
              <a:rPr lang="ru-RU" sz="2400" b="1" spc="150" dirty="0" smtClean="0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ru-RU" sz="2400" b="1" spc="150" dirty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— одно из четырёх времён года, между весной и осенью, характеризующееся наиболее высокой температурой окружающей среды</a:t>
            </a:r>
            <a:r>
              <a:rPr lang="ru-RU" sz="2400" b="1" spc="150" dirty="0" smtClean="0">
                <a:ln w="11430"/>
                <a:solidFill>
                  <a:srgbClr val="FF99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.</a:t>
            </a:r>
            <a:endParaRPr lang="ru-RU" sz="2400" b="1" spc="150" dirty="0">
              <a:ln w="11430"/>
              <a:solidFill>
                <a:srgbClr val="FF99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42046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4248" y="1772816"/>
            <a:ext cx="2088232" cy="288032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Наиболее теплый месяц - июль</a:t>
            </a:r>
            <a:endParaRPr lang="ru-RU" sz="2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5982295" cy="5616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53875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60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Kaiti Std R" pitchFamily="18" charset="-128"/>
                <a:ea typeface="Adobe Kaiti Std R" pitchFamily="18" charset="-128"/>
              </a:rPr>
              <a:t>КЛИМАТ</a:t>
            </a:r>
            <a:endParaRPr lang="ru-RU" sz="6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38" y="2060849"/>
            <a:ext cx="7400925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487773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81"/>
            <a:ext cx="9144000" cy="6836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83768" y="3645024"/>
            <a:ext cx="666023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Московская область получает около 34 % от возможного солнечного сияния, остальное поглощается облачностью. Совершенно ясных дней - 17 %, совершенно пасмурных - 32 %.</a:t>
            </a:r>
            <a:endParaRPr lang="ru-RU" sz="28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2790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00FF"/>
                </a:solidFill>
              </a:rPr>
              <a:t>Температура воздуха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5805264"/>
            <a:ext cx="8712968" cy="57606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>
                <a:solidFill>
                  <a:srgbClr val="0070C0"/>
                </a:solidFill>
              </a:rPr>
              <a:t>Январь		</a:t>
            </a:r>
            <a:r>
              <a:rPr lang="ru-RU" dirty="0" smtClean="0"/>
              <a:t>			</a:t>
            </a:r>
            <a:r>
              <a:rPr lang="ru-RU" b="1" dirty="0" smtClean="0">
                <a:solidFill>
                  <a:srgbClr val="FF0000"/>
                </a:solidFill>
              </a:rPr>
              <a:t>Июль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6146" name="Picture 2" descr="C:\Documents and Settings\Вера Николаевна\Рабочий стол\Московская область\Карты\Температур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800"/>
            <a:ext cx="9281793" cy="4176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2834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1600" y="548680"/>
            <a:ext cx="6984776" cy="52565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 smtClean="0"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Из-за своего географического расположения, Московский регион находится в зоне континентального умеренного климатического пояса. Для лета характерной температурой является 17 - 19 градусов по Цельсию, что считается умеренно теплым температурным режимом.</a:t>
            </a:r>
            <a:endParaRPr lang="ru-RU" sz="2800" b="1" dirty="0"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259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764" y="0"/>
            <a:ext cx="92997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53871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556793"/>
            <a:ext cx="8136903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	По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данным специалистов, средняя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температура лета 2010 года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оказалась на 3,4 градуса выше климатической нормы, что для теплого сезона является ощутимым отклонением. Однако синоптики уточняют, что третье место нынешнее лето разделит с летом 1938 года, когда было зафиксировано аналогичное отклонение. На втором месте по летней жаре 1972 год, когда температура лета превысила норму на 3,6 градуса. А возглавляет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лето 2010 года, </a:t>
            </a:r>
            <a:r>
              <a:rPr lang="ru-RU" sz="2000" b="1" dirty="0">
                <a:solidFill>
                  <a:schemeClr val="accent5">
                    <a:lumMod val="75000"/>
                  </a:schemeClr>
                </a:solidFill>
              </a:rPr>
              <a:t>когда воздух прогревался на 5,4 градуса выше обычного.</a:t>
            </a:r>
          </a:p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260648" y="513546"/>
            <a:ext cx="1163095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2700">
                  <a:solidFill>
                    <a:srgbClr val="66822D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АНОМАЛЬНЫЕ  ЯВЛЕНИЯ ЛЕТА</a:t>
            </a:r>
            <a:endParaRPr lang="ru-RU" sz="3600" b="1" dirty="0">
              <a:ln w="12700">
                <a:solidFill>
                  <a:srgbClr val="66822D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179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276872"/>
            <a:ext cx="7916646" cy="36539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Знойный июнь </a:t>
            </a: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— на рыбалку 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плюнь</a:t>
            </a:r>
          </a:p>
          <a:p>
            <a:pPr marL="0" indent="0">
              <a:buNone/>
            </a:pP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Июль — макушка лета, декабрь — шапка зимы</a:t>
            </a:r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.</a:t>
            </a:r>
          </a:p>
          <a:p>
            <a:pPr marL="0" indent="0">
              <a:buNone/>
            </a:pPr>
            <a:r>
              <a:rPr lang="ru-RU" sz="4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Monotype Corsiva" pitchFamily="66" charset="0"/>
              </a:rPr>
              <a:t>В августе серпы греют, вода холодит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55754" y="764704"/>
            <a:ext cx="86324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rgbClr val="8FE28A">
                        <a:satMod val="155000"/>
                      </a:srgbClr>
                    </a:gs>
                    <a:gs pos="100000">
                      <a:srgbClr val="8FE28A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ПОСЛОВИЦЫ О ЛЕТЕ</a:t>
            </a:r>
            <a:endParaRPr lang="ru-RU" sz="5400" b="1" spc="50" dirty="0">
              <a:ln w="11430"/>
              <a:gradFill>
                <a:gsLst>
                  <a:gs pos="25000">
                    <a:srgbClr val="8FE28A">
                      <a:satMod val="155000"/>
                    </a:srgbClr>
                  </a:gs>
                  <a:gs pos="100000">
                    <a:srgbClr val="8FE28A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517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520280" cy="1143000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FF9900"/>
                </a:solidFill>
              </a:rPr>
              <a:t>Осень</a:t>
            </a:r>
            <a:endParaRPr lang="ru-RU" sz="6000" b="1" dirty="0">
              <a:solidFill>
                <a:srgbClr val="FF9900"/>
              </a:solidFill>
            </a:endParaRPr>
          </a:p>
        </p:txBody>
      </p:sp>
      <p:pic>
        <p:nvPicPr>
          <p:cNvPr id="5122" name="Picture 2" descr="C:\Documents and Settings\Вера Николаевна\Рабочий стол\Московская область\обозначение осень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157192"/>
            <a:ext cx="2525771" cy="13946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9378750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65936" y="1700808"/>
            <a:ext cx="8686584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9600" b="1" i="1" dirty="0" smtClean="0">
                <a:ln w="11430">
                  <a:noFill/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Осень в Подмосковье</a:t>
            </a:r>
            <a:endParaRPr lang="ru-RU" sz="9600" b="1" dirty="0" smtClean="0">
              <a:ln w="11430">
                <a:noFill/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49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331640" y="5661248"/>
            <a:ext cx="6912768" cy="998041"/>
          </a:xfrm>
        </p:spPr>
        <p:txBody>
          <a:bodyPr/>
          <a:lstStyle/>
          <a:p>
            <a:pPr marL="0" indent="0">
              <a:buNone/>
            </a:pPr>
            <a:r>
              <a:rPr lang="ru-RU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Температура </a:t>
            </a:r>
            <a:r>
              <a:rPr lang="ru-RU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осенью в Подмосковье обычно держится выше нуля.</a:t>
            </a:r>
          </a:p>
        </p:txBody>
      </p:sp>
      <p:pic>
        <p:nvPicPr>
          <p:cNvPr id="3084" name="Picture 12" descr="ea7148d3c934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12776"/>
            <a:ext cx="5787930" cy="3816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33238" y="260648"/>
            <a:ext cx="46135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Температура</a:t>
            </a:r>
          </a:p>
        </p:txBody>
      </p:sp>
    </p:spTree>
    <p:extLst>
      <p:ext uri="{BB962C8B-B14F-4D97-AF65-F5344CB8AC3E}">
        <p14:creationId xmlns="" xmlns:p14="http://schemas.microsoft.com/office/powerpoint/2010/main" val="203655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build="p"/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556792"/>
            <a:ext cx="8784976" cy="1224136"/>
          </a:xfrm>
        </p:spPr>
        <p:txBody>
          <a:bodyPr/>
          <a:lstStyle/>
          <a:p>
            <a:pPr marL="0" indent="0">
              <a:buNone/>
            </a:pPr>
            <a:r>
              <a:rPr lang="ru-RU" b="1" i="1" dirty="0" smtClean="0">
                <a:solidFill>
                  <a:srgbClr val="0070C0"/>
                </a:solidFill>
              </a:rPr>
              <a:t>Осенний </a:t>
            </a:r>
            <a:r>
              <a:rPr lang="ru-RU" b="1" i="1" dirty="0">
                <a:solidFill>
                  <a:srgbClr val="0070C0"/>
                </a:solidFill>
              </a:rPr>
              <a:t>режим атмосферных осадков отличается меньшей интенсивностью</a:t>
            </a:r>
          </a:p>
        </p:txBody>
      </p:sp>
      <p:pic>
        <p:nvPicPr>
          <p:cNvPr id="4101" name="Picture 5" descr="53d99819fa7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269" y="3140968"/>
            <a:ext cx="4752208" cy="3165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87824" y="260648"/>
            <a:ext cx="314509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6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Осадки</a:t>
            </a:r>
          </a:p>
        </p:txBody>
      </p:sp>
    </p:spTree>
    <p:extLst>
      <p:ext uri="{BB962C8B-B14F-4D97-AF65-F5344CB8AC3E}">
        <p14:creationId xmlns="" xmlns:p14="http://schemas.microsoft.com/office/powerpoint/2010/main" val="2000117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48" y="4221163"/>
            <a:ext cx="6186158" cy="2636837"/>
          </a:xfrm>
          <a:solidFill>
            <a:srgbClr val="FFC000"/>
          </a:solidFill>
        </p:spPr>
        <p:txBody>
          <a:bodyPr anchor="ctr" anchorCtr="1"/>
          <a:lstStyle/>
          <a:p>
            <a:pPr marL="0" indent="0">
              <a:lnSpc>
                <a:spcPct val="80000"/>
              </a:lnSpc>
              <a:buNone/>
            </a:pPr>
            <a:r>
              <a:rPr lang="ru-RU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Некоторые птицы остаются на осень и зиму и не улетают на </a:t>
            </a:r>
            <a:r>
              <a:rPr lang="ru-RU" b="1" i="1" dirty="0" smtClean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юг</a:t>
            </a:r>
            <a:r>
              <a:rPr lang="ru-RU" b="1" i="1" dirty="0">
                <a:solidFill>
                  <a:srgbClr val="FF3399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, выдерживая Подмосковные дожди и морозы.</a:t>
            </a:r>
          </a:p>
        </p:txBody>
      </p:sp>
      <p:pic>
        <p:nvPicPr>
          <p:cNvPr id="5125" name="Picture 5" descr="0_1f12f_fb00e21b_XL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976313"/>
            <a:ext cx="4867275" cy="3244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39701659_c6a0b882ab78f5c77497b5b393196b9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723" y="967954"/>
            <a:ext cx="4273277" cy="32854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8084910_ca1dfbf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606" y="4253442"/>
            <a:ext cx="2954394" cy="268772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67366" y="44624"/>
            <a:ext cx="58256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ln w="11430"/>
                <a:solidFill>
                  <a:srgbClr val="7030A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Осенние пташки</a:t>
            </a:r>
          </a:p>
        </p:txBody>
      </p:sp>
    </p:spTree>
    <p:extLst>
      <p:ext uri="{BB962C8B-B14F-4D97-AF65-F5344CB8AC3E}">
        <p14:creationId xmlns="" xmlns:p14="http://schemas.microsoft.com/office/powerpoint/2010/main" val="427711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 animBg="1"/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ak_c_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635311"/>
            <a:ext cx="3588659" cy="23561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0_18c53_592ebea5_XL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08" y="1628800"/>
            <a:ext cx="5349696" cy="51143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-99392"/>
            <a:ext cx="849694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ln w="11430"/>
                <a:gradFill>
                  <a:gsLst>
                    <a:gs pos="0">
                      <a:srgbClr val="2D2D8A">
                        <a:tint val="90000"/>
                        <a:satMod val="120000"/>
                      </a:srgbClr>
                    </a:gs>
                    <a:gs pos="25000">
                      <a:srgbClr val="2D2D8A">
                        <a:tint val="93000"/>
                        <a:satMod val="120000"/>
                      </a:srgbClr>
                    </a:gs>
                    <a:gs pos="50000">
                      <a:srgbClr val="2D2D8A">
                        <a:shade val="89000"/>
                        <a:satMod val="110000"/>
                      </a:srgbClr>
                    </a:gs>
                    <a:gs pos="75000">
                      <a:srgbClr val="2D2D8A">
                        <a:tint val="93000"/>
                        <a:satMod val="120000"/>
                      </a:srgbClr>
                    </a:gs>
                    <a:gs pos="100000">
                      <a:srgbClr val="2D2D8A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Осень в городах Подмосковья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91412"/>
            <a:ext cx="3588659" cy="2751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81154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733256"/>
            <a:ext cx="9141660" cy="86409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 smtClean="0"/>
              <a:t>     </a:t>
            </a:r>
            <a:r>
              <a:rPr lang="ru-RU" dirty="0" smtClean="0">
                <a:solidFill>
                  <a:srgbClr val="FF0000"/>
                </a:solidFill>
              </a:rPr>
              <a:t>Годовое количество осадков                  </a:t>
            </a:r>
            <a:r>
              <a:rPr lang="ru-RU" sz="2600" dirty="0" smtClean="0">
                <a:solidFill>
                  <a:srgbClr val="009E47"/>
                </a:solidFill>
              </a:rPr>
              <a:t>Годовой ход</a:t>
            </a:r>
            <a:r>
              <a:rPr lang="ru-RU" dirty="0" smtClean="0">
                <a:solidFill>
                  <a:srgbClr val="009E47"/>
                </a:solidFill>
              </a:rPr>
              <a:t>                             					               </a:t>
            </a:r>
            <a:r>
              <a:rPr lang="ru-RU" sz="2600" dirty="0" smtClean="0">
                <a:solidFill>
                  <a:srgbClr val="009E47"/>
                </a:solidFill>
              </a:rPr>
              <a:t>температуры и осадков</a:t>
            </a:r>
            <a:endParaRPr lang="ru-RU" sz="2600" dirty="0">
              <a:solidFill>
                <a:srgbClr val="009E47"/>
              </a:solidFill>
            </a:endParaRPr>
          </a:p>
        </p:txBody>
      </p:sp>
      <p:pic>
        <p:nvPicPr>
          <p:cNvPr id="7171" name="Picture 3" descr="C:\Documents and Settings\Вера Николаевна\Рабочий стол\Московская область\Карты\Осадки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56" y="216060"/>
            <a:ext cx="9167416" cy="530117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20271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DSCN531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340" y="1255985"/>
            <a:ext cx="3469015" cy="248575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DSCN533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4219" y="3741737"/>
            <a:ext cx="3462387" cy="28559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0_6922c_cdf6ae_L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16" y="1255985"/>
            <a:ext cx="4454024" cy="53416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1155" y="332656"/>
            <a:ext cx="85644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Осень в Электрогорске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8426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ru-RU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"Под сенью лесов подмосковных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Среди ясноглазых озёр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Руками романтиков скромных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Ты строишься, радуя взор.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Родной Электрогорск, 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Всегда моё сердце с тобой,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Ты вечно молод, любимый город,</a:t>
            </a:r>
          </a:p>
          <a:p>
            <a:pPr algn="ctr">
              <a:lnSpc>
                <a:spcPct val="90000"/>
              </a:lnSpc>
              <a:buFontTx/>
              <a:buNone/>
            </a:pPr>
            <a:r>
              <a:rPr lang="ru-RU" i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Ты нас окрыляешь мечтой</a:t>
            </a:r>
            <a:r>
              <a:rPr lang="ru-RU" dirty="0">
                <a:solidFill>
                  <a:srgbClr val="0000FF"/>
                </a:solidFill>
              </a:rPr>
              <a:t>"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476672"/>
            <a:ext cx="79966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>
                <a:ln w="11430"/>
                <a:solidFill>
                  <a:srgbClr val="C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Наши поэты об осени</a:t>
            </a:r>
            <a:endParaRPr lang="ru-RU" sz="5400" b="1" cap="none" spc="0" dirty="0">
              <a:ln w="11430"/>
              <a:solidFill>
                <a:srgbClr val="C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150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2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2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uiExpand="1" build="p"/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533400" y="2392288"/>
            <a:ext cx="7851648" cy="18288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ОПАСНЫЕ МЕТЕОРОЛОГИЧЕСКИЕ</a:t>
            </a:r>
            <a:br>
              <a:rPr lang="ru-RU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</a:br>
            <a:r>
              <a:rPr lang="ru-RU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ЯВЛЕНИЯ В ПОДМОСКОВЬЕ.</a:t>
            </a:r>
            <a:endParaRPr lang="ru-RU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610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6608" y="836712"/>
            <a:ext cx="8964489" cy="172819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solidFill>
                  <a:srgbClr val="FFFF00"/>
                </a:solidFill>
              </a:rPr>
              <a:t>Опасные метеорологические явления- </a:t>
            </a:r>
            <a:r>
              <a:rPr lang="ru-RU" sz="2000" dirty="0"/>
              <a:t>природные процессы и явления, возникающие в атмосфере под действием различных природных факторов или их сочетаний, оказывающие или могущие оказать поражающее воздействие на людей, сельскохозяйственных животных и растения, объекты экономики и окружающую среду. </a:t>
            </a:r>
            <a:endParaRPr lang="ru-RU" sz="2800" dirty="0" smtClean="0"/>
          </a:p>
        </p:txBody>
      </p:sp>
      <p:pic>
        <p:nvPicPr>
          <p:cNvPr id="5" name="Picture 2" descr="http://the-day-x.ru/wp-content/uploads/2011/11/icestorm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550" y="2996952"/>
            <a:ext cx="4752528" cy="36119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6695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357"/>
            <a:ext cx="9144000" cy="97237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СИЛЬНЫЙ СНЕГОПАД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729571" cy="5982262"/>
          </a:xfrm>
        </p:spPr>
        <p:txBody>
          <a:bodyPr>
            <a:normAutofit/>
          </a:bodyPr>
          <a:lstStyle/>
          <a:p>
            <a:pPr algn="l"/>
            <a:r>
              <a:rPr lang="ru-RU" sz="1600" dirty="0" smtClean="0"/>
              <a:t>в </a:t>
            </a:r>
            <a:r>
              <a:rPr lang="ru-RU" sz="1600" b="1" dirty="0" smtClean="0">
                <a:solidFill>
                  <a:srgbClr val="FFFF00"/>
                </a:solidFill>
              </a:rPr>
              <a:t>2003</a:t>
            </a:r>
            <a:r>
              <a:rPr lang="ru-RU" sz="1600" dirty="0" smtClean="0"/>
              <a:t> г. в Московской области </a:t>
            </a:r>
            <a:r>
              <a:rPr lang="ru-RU" sz="1600" dirty="0"/>
              <a:t>в результате обильных снегопадов произошел обрыв линий </a:t>
            </a:r>
            <a:r>
              <a:rPr lang="ru-RU" sz="1600" dirty="0" smtClean="0"/>
              <a:t>электропередач, были повреждены </a:t>
            </a:r>
            <a:r>
              <a:rPr lang="ru-RU" sz="1600" dirty="0"/>
              <a:t>деревья, частично крыши домов, нарушены условия жизнеобеспечения населения и движение транспорта на автодорогах. В результате погодных условий погибло </a:t>
            </a:r>
            <a:r>
              <a:rPr lang="ru-RU" sz="1600" dirty="0" smtClean="0"/>
              <a:t>несколько человек.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Самый </a:t>
            </a:r>
            <a:r>
              <a:rPr lang="ru-RU" sz="2000" b="1" dirty="0">
                <a:solidFill>
                  <a:srgbClr val="FFFF00"/>
                </a:solidFill>
              </a:rPr>
              <a:t>сильный снегопад 20-го века</a:t>
            </a:r>
            <a:r>
              <a:rPr lang="ru-RU" sz="2000" b="1" dirty="0" smtClean="0">
                <a:solidFill>
                  <a:srgbClr val="FFFF00"/>
                </a:solidFill>
              </a:rPr>
              <a:t>:</a:t>
            </a:r>
          </a:p>
          <a:p>
            <a:pPr algn="l"/>
            <a:r>
              <a:rPr lang="ru-RU" sz="1600" dirty="0">
                <a:solidFill>
                  <a:srgbClr val="FFFF00"/>
                </a:solidFill>
              </a:rPr>
              <a:t>Зима </a:t>
            </a:r>
            <a:r>
              <a:rPr lang="ru-RU" sz="1600" dirty="0" smtClean="0">
                <a:solidFill>
                  <a:srgbClr val="FFFF00"/>
                </a:solidFill>
              </a:rPr>
              <a:t>1907–1908</a:t>
            </a:r>
            <a:r>
              <a:rPr lang="ru-RU" sz="1600" dirty="0" smtClean="0"/>
              <a:t>. Выпавший снег </a:t>
            </a:r>
            <a:r>
              <a:rPr lang="ru-RU" sz="1600" dirty="0"/>
              <a:t>превышал норму почти в два раза. Почва глубоко промёрзла, так как, несмотря на снегопады, морозы в ту зиму были очень суровыми. </a:t>
            </a:r>
            <a:endParaRPr lang="ru-RU" sz="1600" dirty="0" smtClean="0"/>
          </a:p>
          <a:p>
            <a:pPr algn="l" fontAlgn="base"/>
            <a:r>
              <a:rPr lang="ru-RU" sz="1600" dirty="0">
                <a:solidFill>
                  <a:srgbClr val="FFFF00"/>
                </a:solidFill>
              </a:rPr>
              <a:t>25-26 декабря 2010 года </a:t>
            </a:r>
            <a:r>
              <a:rPr lang="ru-RU" sz="1600" dirty="0"/>
              <a:t>в Московском регионе наблюдалось редкое природное явление, которое синоптики называют "</a:t>
            </a:r>
            <a:r>
              <a:rPr lang="ru-RU" sz="1600" dirty="0">
                <a:solidFill>
                  <a:srgbClr val="FFFF00"/>
                </a:solidFill>
              </a:rPr>
              <a:t>ледяной дождь</a:t>
            </a:r>
            <a:r>
              <a:rPr lang="ru-RU" sz="1600" dirty="0"/>
              <a:t>". </a:t>
            </a:r>
            <a:r>
              <a:rPr lang="ru-RU" sz="1600" dirty="0" smtClean="0"/>
              <a:t>Слой </a:t>
            </a:r>
            <a:r>
              <a:rPr lang="ru-RU" sz="1600" dirty="0"/>
              <a:t>льда, образовавшийся после "ледяного дождя", достигал 2,5 сантиметров. Только в Москве </a:t>
            </a:r>
            <a:r>
              <a:rPr lang="ru-RU" sz="1600" dirty="0" smtClean="0"/>
              <a:t>погибли или были повалены </a:t>
            </a:r>
            <a:r>
              <a:rPr lang="ru-RU" sz="1600" dirty="0" smtClean="0">
                <a:solidFill>
                  <a:srgbClr val="FFFF00"/>
                </a:solidFill>
              </a:rPr>
              <a:t>50 тыс. </a:t>
            </a:r>
            <a:r>
              <a:rPr lang="ru-RU" sz="1600" dirty="0" smtClean="0"/>
              <a:t>деревьев. Без </a:t>
            </a:r>
            <a:r>
              <a:rPr lang="ru-RU" sz="1600" dirty="0"/>
              <a:t>электричества остались многие населенные пункты </a:t>
            </a:r>
            <a:r>
              <a:rPr lang="ru-RU" sz="1600" dirty="0" smtClean="0"/>
              <a:t>Московской.</a:t>
            </a:r>
            <a:r>
              <a:rPr lang="ru-RU" sz="1600" dirty="0"/>
              <a:t> </a:t>
            </a:r>
            <a:br>
              <a:rPr lang="ru-RU" sz="1600" dirty="0"/>
            </a:br>
            <a:endParaRPr lang="ru-RU" sz="1600" dirty="0"/>
          </a:p>
          <a:p>
            <a:pPr algn="l"/>
            <a:endParaRPr lang="ru-RU" sz="1600" dirty="0">
              <a:solidFill>
                <a:srgbClr val="FFFF00"/>
              </a:solidFill>
            </a:endParaRPr>
          </a:p>
          <a:p>
            <a:pPr algn="l"/>
            <a:endParaRPr lang="ru-RU" sz="1600" dirty="0"/>
          </a:p>
        </p:txBody>
      </p:sp>
      <p:pic>
        <p:nvPicPr>
          <p:cNvPr id="6" name="Picture 5" descr="http://byaki.net/uploads/posts/2009-12/1261342667_odessa-snow-storm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228026"/>
            <a:ext cx="3456384" cy="2599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Documents and Settings\Вера Николаевна\Рабочий стол\file61idwuf634y1j8cgn2hr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228026"/>
            <a:ext cx="3512926" cy="25336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9303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357"/>
            <a:ext cx="9144000" cy="97237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СИЛЬНЫЕ ДОЖДИ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1052736"/>
            <a:ext cx="9144000" cy="2592288"/>
          </a:xfrm>
        </p:spPr>
        <p:txBody>
          <a:bodyPr>
            <a:normAutofit/>
          </a:bodyPr>
          <a:lstStyle/>
          <a:p>
            <a:pPr algn="l" fontAlgn="base"/>
            <a:r>
              <a:rPr lang="ru-RU" sz="1600" dirty="0">
                <a:solidFill>
                  <a:srgbClr val="FFFF00"/>
                </a:solidFill>
              </a:rPr>
              <a:t> </a:t>
            </a:r>
            <a:r>
              <a:rPr lang="ru-RU" sz="2000" dirty="0" smtClean="0"/>
              <a:t>13 июля 2012г. в Москве был сильный ливень. В </a:t>
            </a:r>
            <a:r>
              <a:rPr lang="ru-RU" sz="2000" dirty="0"/>
              <a:t>это же время стихия бушевала и в Подмосковье. И, к сожалению, там не обошлось без жертв. В Сергиево-Посадском районе в больницу доставили двух рабочих, уроженцев Узбекистана. Их поразила молния. </a:t>
            </a:r>
            <a:r>
              <a:rPr lang="ru-RU" sz="2000" dirty="0" smtClean="0"/>
              <a:t>В </a:t>
            </a:r>
            <a:r>
              <a:rPr lang="ru-RU" sz="2000" dirty="0"/>
              <a:t>результате ливня с грозой менее чем за 2 часа выпало 38% месячной нормы осадков.</a:t>
            </a:r>
            <a:endParaRPr lang="ru-RU" sz="3200" dirty="0" smtClean="0"/>
          </a:p>
        </p:txBody>
      </p:sp>
      <p:pic>
        <p:nvPicPr>
          <p:cNvPr id="5" name="Picture 2" descr="http://img22.ria.ru/images/41567/11/41567115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384" y="2791728"/>
            <a:ext cx="4536504" cy="25706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077072"/>
            <a:ext cx="5076056" cy="258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13655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8357"/>
            <a:ext cx="9144000" cy="972371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СИЛЬНЫЙ ВЕТЕР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  <p:pic>
        <p:nvPicPr>
          <p:cNvPr id="5" name="Picture 2" descr="http://gorod48.ru/upload/iblock/893/893401946b9847f2f3d76b17faa4c30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492351"/>
            <a:ext cx="5173884" cy="32847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79512" y="889844"/>
            <a:ext cx="88569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prstClr val="white"/>
                </a:solidFill>
              </a:rPr>
              <a:t>В Московский области самый разрушительный смерч прошел </a:t>
            </a:r>
            <a:r>
              <a:rPr lang="ru-RU" dirty="0">
                <a:solidFill>
                  <a:srgbClr val="FFFF00"/>
                </a:solidFill>
              </a:rPr>
              <a:t>29 июня 1904 года и прошёл </a:t>
            </a:r>
            <a:r>
              <a:rPr lang="ru-RU" dirty="0">
                <a:solidFill>
                  <a:prstClr val="white"/>
                </a:solidFill>
              </a:rPr>
              <a:t> через Подольск, Климовск и Гривно. Количество жертв смерча превышало </a:t>
            </a:r>
            <a:r>
              <a:rPr lang="ru-RU" dirty="0">
                <a:solidFill>
                  <a:srgbClr val="FFFF00"/>
                </a:solidFill>
              </a:rPr>
              <a:t>сто человек</a:t>
            </a:r>
            <a:r>
              <a:rPr lang="ru-RU" dirty="0">
                <a:solidFill>
                  <a:prstClr val="white"/>
                </a:solidFill>
              </a:rPr>
              <a:t>, раненых насчитали 233 человека. </a:t>
            </a:r>
          </a:p>
          <a:p>
            <a:r>
              <a:rPr lang="ru-RU" dirty="0">
                <a:solidFill>
                  <a:prstClr val="white"/>
                </a:solidFill>
              </a:rPr>
              <a:t>Меньшее по силе явление произошло </a:t>
            </a:r>
            <a:r>
              <a:rPr lang="ru-RU" dirty="0">
                <a:solidFill>
                  <a:srgbClr val="FFFF00"/>
                </a:solidFill>
              </a:rPr>
              <a:t>17 августа 1951 года</a:t>
            </a:r>
            <a:r>
              <a:rPr lang="ru-RU" dirty="0">
                <a:solidFill>
                  <a:prstClr val="white"/>
                </a:solidFill>
              </a:rPr>
              <a:t>, когда во второй половине дня над Химкинским районом Московской области пронесся смерч, сопровождаемый ливнем и градом величиной с грецкий орех. Наибольшие разрушения смерч произвел в поселке Сходня.</a:t>
            </a:r>
          </a:p>
          <a:p>
            <a:r>
              <a:rPr lang="ru-RU" dirty="0">
                <a:solidFill>
                  <a:srgbClr val="FFFF00"/>
                </a:solidFill>
              </a:rPr>
              <a:t>9 июня 1984 года </a:t>
            </a:r>
            <a:r>
              <a:rPr lang="ru-RU" dirty="0">
                <a:solidFill>
                  <a:prstClr val="white"/>
                </a:solidFill>
              </a:rPr>
              <a:t>смерч прошел через подмосковный аэропорт </a:t>
            </a:r>
            <a:r>
              <a:rPr lang="ru-RU" dirty="0" smtClean="0">
                <a:solidFill>
                  <a:prstClr val="white"/>
                </a:solidFill>
              </a:rPr>
              <a:t>Шереметьево</a:t>
            </a:r>
            <a:r>
              <a:rPr lang="ru-RU" dirty="0">
                <a:solidFill>
                  <a:prstClr val="white"/>
                </a:solidFill>
              </a:rPr>
              <a:t>, разрушив ангар и проложив в лесу полосу поваленных деревьев.</a:t>
            </a:r>
          </a:p>
        </p:txBody>
      </p:sp>
    </p:spTree>
    <p:extLst>
      <p:ext uri="{BB962C8B-B14F-4D97-AF65-F5344CB8AC3E}">
        <p14:creationId xmlns="" xmlns:p14="http://schemas.microsoft.com/office/powerpoint/2010/main" val="413222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 descr="http://rusrep.ru/images/blog/10008252.jpeg?rand=508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756" y="1151844"/>
            <a:ext cx="4099796" cy="29507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99703"/>
            <a:ext cx="4122680" cy="2748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1843"/>
            <a:ext cx="6086568" cy="5706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83568" y="260648"/>
            <a:ext cx="7772400" cy="76236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lang="en-US" sz="5600" b="1" kern="1200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itchFamily="82" charset="0"/>
              </a:rPr>
              <a:t>ПРИРОДНЫЕ ПОЖАРЫ</a:t>
            </a:r>
            <a:endParaRPr lang="ru-RU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itchFamily="82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997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19268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Крикнул вол на сто сёл, на тысячу городов.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						</a:t>
            </a:r>
            <a:r>
              <a:rPr lang="ru-RU" dirty="0" smtClean="0">
                <a:solidFill>
                  <a:srgbClr val="FF0000"/>
                </a:solidFill>
              </a:rPr>
              <a:t>Гром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Выше леса, тоньше колоса.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        </a:t>
            </a:r>
            <a:r>
              <a:rPr lang="ru-RU" dirty="0" smtClean="0">
                <a:solidFill>
                  <a:srgbClr val="FF0000"/>
                </a:solidFill>
              </a:rPr>
              <a:t>Дождь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В холоде – горой, в избе – водой.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                          	</a:t>
            </a:r>
            <a:r>
              <a:rPr lang="ru-RU" dirty="0" smtClean="0">
                <a:solidFill>
                  <a:srgbClr val="FF0000"/>
                </a:solidFill>
              </a:rPr>
              <a:t>Снег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Серое сукно тянется в окно.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						</a:t>
            </a:r>
            <a:r>
              <a:rPr lang="ru-RU" dirty="0" smtClean="0">
                <a:solidFill>
                  <a:srgbClr val="FF0000"/>
                </a:solidFill>
              </a:rPr>
              <a:t>Туман</a:t>
            </a:r>
          </a:p>
          <a:p>
            <a:pPr marL="0" indent="0">
              <a:buNone/>
            </a:pPr>
            <a:r>
              <a:rPr lang="ru-RU" dirty="0" smtClean="0">
                <a:solidFill>
                  <a:srgbClr val="0000FF"/>
                </a:solidFill>
              </a:rPr>
              <a:t>Рассыпался горох на 77 дорог. Никто не подберёт: ни царь, ни царица, ни красная девица.</a:t>
            </a:r>
          </a:p>
          <a:p>
            <a:pPr marL="0" indent="0">
              <a:buNone/>
            </a:pPr>
            <a:r>
              <a:rPr lang="ru-RU" dirty="0"/>
              <a:t>	</a:t>
            </a:r>
            <a:r>
              <a:rPr lang="ru-RU" dirty="0" smtClean="0"/>
              <a:t>						 </a:t>
            </a:r>
            <a:r>
              <a:rPr lang="ru-RU" dirty="0" smtClean="0">
                <a:solidFill>
                  <a:srgbClr val="FF0000"/>
                </a:solidFill>
              </a:rPr>
              <a:t>Град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341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C:\Documents and Settings\Вера Николаевна\Рабочий стол\Московская область\Шишкин\Шишкин зима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6544" cy="31627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Documents and Settings\Вера Николаевна\Рабочий стол\Московская область\Шишкин\Шишкин лето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9982"/>
            <a:ext cx="4896544" cy="36680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Documents and Settings\Вера Николаевна\Рабочий стол\Московская область\Шишкин\Шишкин осень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44" y="0"/>
            <a:ext cx="4875461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309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Максимальная высота солнца над горизонтом в Подмосковье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600200"/>
            <a:ext cx="3851920" cy="4925144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  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Угол падения солнечных лучей в марте и сентябре одинаков. Но среднемесячная температура марта   -5С, а сентября – +9С. Почему</a:t>
            </a:r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?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4" name="Picture 2" descr="C:\Documents and Settings\Вера Николаевна\Рабочий стол\Московская область\Солнце\солнце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628122"/>
            <a:ext cx="5481524" cy="51961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66605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>
            <a:hlinkClick r:id="rId2" action="ppaction://hlinksldjump"/>
          </p:cNvPr>
          <p:cNvSpPr/>
          <p:nvPr/>
        </p:nvSpPr>
        <p:spPr>
          <a:xfrm>
            <a:off x="3692952" y="4773125"/>
            <a:ext cx="1743144" cy="168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FFFF00"/>
                </a:solidFill>
              </a:rPr>
              <a:t>5</a:t>
            </a: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1388696" y="3333643"/>
            <a:ext cx="1743144" cy="168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FFFF00"/>
                </a:solidFill>
              </a:rPr>
              <a:t>6</a:t>
            </a: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1964760" y="683523"/>
            <a:ext cx="1743144" cy="168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5558916" y="764705"/>
            <a:ext cx="1743144" cy="168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FFFF00"/>
                </a:solidFill>
              </a:rPr>
              <a:t>3</a:t>
            </a: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3692952" y="2541555"/>
            <a:ext cx="1743144" cy="168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FFFF00"/>
                </a:solidFill>
              </a:rPr>
              <a:t>1</a:t>
            </a: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9" name="Овал 8">
            <a:hlinkClick r:id="rId6" action="ppaction://hlinksldjump"/>
          </p:cNvPr>
          <p:cNvSpPr/>
          <p:nvPr/>
        </p:nvSpPr>
        <p:spPr>
          <a:xfrm>
            <a:off x="6501264" y="3342772"/>
            <a:ext cx="1743144" cy="16802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 smtClean="0">
                <a:solidFill>
                  <a:srgbClr val="FFFF00"/>
                </a:solidFill>
              </a:rPr>
              <a:t>4</a:t>
            </a:r>
            <a:endParaRPr lang="ru-RU" sz="9600" dirty="0">
              <a:solidFill>
                <a:srgbClr val="FFFF00"/>
              </a:solidFill>
            </a:endParaRPr>
          </a:p>
        </p:txBody>
      </p:sp>
      <p:sp>
        <p:nvSpPr>
          <p:cNvPr id="10" name="Багетная рамка 9">
            <a:hlinkClick r:id="rId7" action="ppaction://hlinksldjump"/>
          </p:cNvPr>
          <p:cNvSpPr/>
          <p:nvPr/>
        </p:nvSpPr>
        <p:spPr>
          <a:xfrm>
            <a:off x="7884368" y="6038294"/>
            <a:ext cx="1296144" cy="84709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FFCC00"/>
                </a:solidFill>
              </a:rPr>
              <a:t>Конец</a:t>
            </a:r>
            <a:endParaRPr lang="ru-RU" sz="2400" b="1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32727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7030A0"/>
                </a:solidFill>
              </a:rPr>
              <a:t>№1</a:t>
            </a:r>
            <a:endParaRPr lang="ru-RU" sz="6600" b="1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3340968"/>
          </a:xfrm>
          <a:solidFill>
            <a:srgbClr val="7030A0"/>
          </a:solidFill>
        </p:spPr>
        <p:txBody>
          <a:bodyPr>
            <a:normAutofit lnSpcReduction="10000"/>
          </a:bodyPr>
          <a:lstStyle/>
          <a:p>
            <a:r>
              <a:rPr lang="ru-RU" sz="4000" dirty="0" smtClean="0">
                <a:solidFill>
                  <a:srgbClr val="00B0F0"/>
                </a:solidFill>
              </a:rPr>
              <a:t> </a:t>
            </a:r>
            <a:r>
              <a:rPr lang="ru-RU" sz="4000" b="1" dirty="0" smtClean="0">
                <a:solidFill>
                  <a:srgbClr val="00B0F0"/>
                </a:solidFill>
              </a:rPr>
              <a:t>Самое продолжительное время года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00FF"/>
                </a:solidFill>
              </a:rPr>
              <a:t>						</a:t>
            </a:r>
            <a:r>
              <a:rPr lang="ru-RU" sz="4000" b="1" dirty="0" smtClean="0">
                <a:solidFill>
                  <a:schemeClr val="bg1"/>
                </a:solidFill>
              </a:rPr>
              <a:t>Зима</a:t>
            </a:r>
            <a:endParaRPr lang="ru-RU" sz="4000" b="1" dirty="0">
              <a:solidFill>
                <a:schemeClr val="bg1"/>
              </a:solidFill>
            </a:endParaRPr>
          </a:p>
          <a:p>
            <a:r>
              <a:rPr lang="ru-RU" sz="4000" b="1" dirty="0" smtClean="0">
                <a:solidFill>
                  <a:srgbClr val="00B0F0"/>
                </a:solidFill>
              </a:rPr>
              <a:t>Самая повторяемая облачность</a:t>
            </a:r>
            <a:endParaRPr lang="ru-RU" sz="4000" b="1" dirty="0">
              <a:solidFill>
                <a:srgbClr val="00B0F0"/>
              </a:solidFill>
            </a:endParaRPr>
          </a:p>
          <a:p>
            <a:pPr marL="0" indent="0">
              <a:buNone/>
            </a:pPr>
            <a:r>
              <a:rPr lang="ru-RU" sz="4000" b="1" dirty="0" smtClean="0">
                <a:solidFill>
                  <a:srgbClr val="0000FF"/>
                </a:solidFill>
              </a:rPr>
              <a:t>						</a:t>
            </a:r>
            <a:r>
              <a:rPr lang="ru-RU" sz="4000" b="1" dirty="0" smtClean="0">
                <a:solidFill>
                  <a:schemeClr val="bg1"/>
                </a:solidFill>
              </a:rPr>
              <a:t>Пасмурная</a:t>
            </a:r>
          </a:p>
        </p:txBody>
      </p:sp>
      <p:sp>
        <p:nvSpPr>
          <p:cNvPr id="5" name="Багетная рамка 4">
            <a:hlinkClick r:id="rId3" action="ppaction://hlinksldjump"/>
          </p:cNvPr>
          <p:cNvSpPr/>
          <p:nvPr/>
        </p:nvSpPr>
        <p:spPr>
          <a:xfrm>
            <a:off x="7812360" y="6124593"/>
            <a:ext cx="1368152" cy="7607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CC00"/>
                </a:solidFill>
              </a:rPr>
              <a:t>Назад</a:t>
            </a:r>
            <a:endParaRPr lang="ru-RU" sz="28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2233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57808"/>
            <a:ext cx="8229600" cy="1143000"/>
          </a:xfrm>
          <a:solidFill>
            <a:srgbClr val="FF0000"/>
          </a:solidFill>
          <a:ln>
            <a:solidFill>
              <a:schemeClr val="accent1">
                <a:shade val="50000"/>
              </a:schemeClr>
            </a:solidFill>
          </a:ln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FF00"/>
                </a:solidFill>
              </a:rPr>
              <a:t>№2</a:t>
            </a:r>
            <a:endParaRPr lang="ru-RU" sz="66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92288"/>
            <a:ext cx="8229600" cy="3124944"/>
          </a:xfrm>
          <a:solidFill>
            <a:srgbClr val="FF9900"/>
          </a:solidFill>
        </p:spPr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FFFF00"/>
                </a:solidFill>
              </a:rPr>
              <a:t>Самое короткое время года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					</a:t>
            </a:r>
            <a:r>
              <a:rPr lang="ru-RU" sz="4000" b="1" dirty="0" smtClean="0">
                <a:solidFill>
                  <a:srgbClr val="FF0000"/>
                </a:solidFill>
              </a:rPr>
              <a:t>Весна</a:t>
            </a:r>
            <a:endParaRPr lang="ru-RU" sz="4000" b="1" dirty="0">
              <a:solidFill>
                <a:srgbClr val="FF0000"/>
              </a:solidFill>
            </a:endParaRPr>
          </a:p>
          <a:p>
            <a:r>
              <a:rPr lang="ru-RU" sz="4000" b="1" dirty="0" smtClean="0">
                <a:solidFill>
                  <a:srgbClr val="FFFF00"/>
                </a:solidFill>
              </a:rPr>
              <a:t>Самое «мокрое» место в области</a:t>
            </a:r>
          </a:p>
          <a:p>
            <a:pPr marL="0" indent="0">
              <a:buNone/>
            </a:pP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				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  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4000" b="1" dirty="0" smtClean="0">
                <a:solidFill>
                  <a:srgbClr val="FF0000"/>
                </a:solidFill>
              </a:rPr>
              <a:t>Клин и Дмитров</a:t>
            </a:r>
            <a:endParaRPr lang="ru-RU" sz="4000" b="1" dirty="0">
              <a:solidFill>
                <a:srgbClr val="FF0000"/>
              </a:solidFill>
            </a:endParaRPr>
          </a:p>
          <a:p>
            <a:endParaRPr lang="ru-RU" sz="4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Багетная рамка 4">
            <a:hlinkClick r:id="rId2" action="ppaction://hlinksldjump"/>
          </p:cNvPr>
          <p:cNvSpPr/>
          <p:nvPr/>
        </p:nvSpPr>
        <p:spPr>
          <a:xfrm>
            <a:off x="7812360" y="6124593"/>
            <a:ext cx="1368152" cy="7607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CC00"/>
                </a:solidFill>
              </a:rPr>
              <a:t>Назад</a:t>
            </a:r>
            <a:endParaRPr lang="ru-RU" sz="28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568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6645"/>
            <a:ext cx="82296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rgbClr val="009E47"/>
                </a:solidFill>
              </a:rPr>
              <a:t>№3</a:t>
            </a:r>
            <a:endParaRPr lang="ru-RU" sz="6600" dirty="0">
              <a:solidFill>
                <a:srgbClr val="009E47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72208"/>
            <a:ext cx="8229600" cy="4133056"/>
          </a:xfrm>
          <a:solidFill>
            <a:srgbClr val="009E47"/>
          </a:solidFill>
        </p:spPr>
        <p:txBody>
          <a:bodyPr>
            <a:normAutofit/>
          </a:bodyPr>
          <a:lstStyle/>
          <a:p>
            <a:r>
              <a:rPr lang="ru-RU" sz="4000" dirty="0" smtClean="0">
                <a:solidFill>
                  <a:srgbClr val="FFFF00"/>
                </a:solidFill>
              </a:rPr>
              <a:t>В каком месяце самый большой угол падения солнечных лучей</a:t>
            </a:r>
            <a:r>
              <a:rPr lang="en-US" sz="4000" dirty="0" smtClean="0">
                <a:solidFill>
                  <a:srgbClr val="FFFF00"/>
                </a:solidFill>
              </a:rPr>
              <a:t>?</a:t>
            </a:r>
            <a:endParaRPr lang="ru-RU" sz="4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4000" dirty="0"/>
              <a:t>	</a:t>
            </a:r>
            <a:r>
              <a:rPr lang="ru-RU" sz="4000" dirty="0" smtClean="0"/>
              <a:t>					</a:t>
            </a:r>
            <a:r>
              <a:rPr lang="ru-RU" sz="4000" dirty="0" smtClean="0">
                <a:solidFill>
                  <a:srgbClr val="FFC000"/>
                </a:solidFill>
              </a:rPr>
              <a:t>22 июня</a:t>
            </a:r>
          </a:p>
          <a:p>
            <a:r>
              <a:rPr lang="ru-RU" sz="4000" dirty="0" smtClean="0">
                <a:solidFill>
                  <a:srgbClr val="FFFF00"/>
                </a:solidFill>
              </a:rPr>
              <a:t>В каком месяце самое большое количество осадков</a:t>
            </a:r>
            <a:r>
              <a:rPr lang="en-US" sz="4000" dirty="0" smtClean="0">
                <a:solidFill>
                  <a:srgbClr val="FFFF00"/>
                </a:solidFill>
              </a:rPr>
              <a:t>?</a:t>
            </a:r>
            <a:endParaRPr lang="ru-RU" sz="4000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ru-RU" sz="4000" dirty="0"/>
              <a:t>	</a:t>
            </a:r>
            <a:r>
              <a:rPr lang="ru-RU" sz="4000" dirty="0" smtClean="0"/>
              <a:t>					</a:t>
            </a:r>
            <a:r>
              <a:rPr lang="ru-RU" sz="4000" dirty="0" smtClean="0">
                <a:solidFill>
                  <a:srgbClr val="FFC000"/>
                </a:solidFill>
              </a:rPr>
              <a:t>Июль</a:t>
            </a:r>
          </a:p>
        </p:txBody>
      </p:sp>
      <p:sp>
        <p:nvSpPr>
          <p:cNvPr id="6" name="Багетная рамка 5">
            <a:hlinkClick r:id="rId2" action="ppaction://hlinksldjump"/>
          </p:cNvPr>
          <p:cNvSpPr/>
          <p:nvPr/>
        </p:nvSpPr>
        <p:spPr>
          <a:xfrm>
            <a:off x="7812360" y="6124593"/>
            <a:ext cx="1368152" cy="7607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CC00"/>
                </a:solidFill>
              </a:rPr>
              <a:t>Назад</a:t>
            </a:r>
            <a:endParaRPr lang="ru-RU" sz="28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0367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  <a:solidFill>
            <a:srgbClr val="FFFF00"/>
          </a:solidFill>
        </p:spPr>
        <p:txBody>
          <a:bodyPr/>
          <a:lstStyle/>
          <a:p>
            <a:r>
              <a:rPr lang="ru-RU" sz="6000" b="1" dirty="0" smtClean="0">
                <a:solidFill>
                  <a:srgbClr val="0000FF"/>
                </a:solidFill>
              </a:rPr>
              <a:t>№4</a:t>
            </a:r>
            <a:endParaRPr lang="ru-RU" sz="6000" b="1" dirty="0">
              <a:solidFill>
                <a:srgbClr val="0000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916832"/>
            <a:ext cx="8208912" cy="3456384"/>
          </a:xfrm>
          <a:solidFill>
            <a:srgbClr val="FFCC00"/>
          </a:solidFill>
        </p:spPr>
        <p:txBody>
          <a:bodyPr>
            <a:noAutofit/>
          </a:bodyPr>
          <a:lstStyle/>
          <a:p>
            <a:r>
              <a:rPr lang="ru-RU" sz="4000" b="1" dirty="0" smtClean="0">
                <a:solidFill>
                  <a:srgbClr val="00B0F0"/>
                </a:solidFill>
              </a:rPr>
              <a:t>Время первых гроз в области</a:t>
            </a:r>
          </a:p>
          <a:p>
            <a:pPr marL="0" indent="0">
              <a:buNone/>
            </a:pPr>
            <a:r>
              <a:rPr lang="ru-RU" sz="4000" b="1" dirty="0" smtClean="0"/>
              <a:t>						</a:t>
            </a:r>
            <a:r>
              <a:rPr lang="ru-RU" sz="4000" b="1" dirty="0" smtClean="0">
                <a:solidFill>
                  <a:srgbClr val="0000FF"/>
                </a:solidFill>
              </a:rPr>
              <a:t>Весна</a:t>
            </a:r>
          </a:p>
          <a:p>
            <a:r>
              <a:rPr lang="ru-RU" sz="4000" b="1" dirty="0" smtClean="0">
                <a:solidFill>
                  <a:srgbClr val="00B0F0"/>
                </a:solidFill>
              </a:rPr>
              <a:t>Стихийные явления в области</a:t>
            </a:r>
          </a:p>
          <a:p>
            <a:pPr marL="0" indent="0">
              <a:buNone/>
            </a:pPr>
            <a:r>
              <a:rPr lang="ru-RU" sz="4000" b="1" dirty="0"/>
              <a:t>	</a:t>
            </a:r>
            <a:r>
              <a:rPr lang="ru-RU" sz="4000" b="1" dirty="0" smtClean="0"/>
              <a:t>			</a:t>
            </a:r>
            <a:r>
              <a:rPr lang="ru-RU" b="1" dirty="0" smtClean="0">
                <a:solidFill>
                  <a:srgbClr val="0000FF"/>
                </a:solidFill>
              </a:rPr>
              <a:t>Смерч, ураган, гололёд, 				 заморозки и др.</a:t>
            </a:r>
            <a:endParaRPr lang="ru-RU" sz="4000" b="1" dirty="0" smtClean="0">
              <a:solidFill>
                <a:srgbClr val="0000FF"/>
              </a:solidFill>
            </a:endParaRPr>
          </a:p>
        </p:txBody>
      </p:sp>
      <p:sp>
        <p:nvSpPr>
          <p:cNvPr id="5" name="Багетная рамка 4">
            <a:hlinkClick r:id="rId2" action="ppaction://hlinksldjump"/>
          </p:cNvPr>
          <p:cNvSpPr/>
          <p:nvPr/>
        </p:nvSpPr>
        <p:spPr>
          <a:xfrm>
            <a:off x="7812360" y="6124593"/>
            <a:ext cx="1368152" cy="7607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CC00"/>
                </a:solidFill>
              </a:rPr>
              <a:t>Назад</a:t>
            </a:r>
            <a:endParaRPr lang="ru-RU" sz="28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428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44016"/>
            <a:ext cx="8229600" cy="908720"/>
          </a:xfrm>
          <a:solidFill>
            <a:schemeClr val="accent6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6600" dirty="0" smtClean="0">
                <a:solidFill>
                  <a:srgbClr val="FFFF00"/>
                </a:solidFill>
              </a:rPr>
              <a:t>№5</a:t>
            </a:r>
            <a:endParaRPr lang="ru-RU" sz="6600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752527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ru-RU" sz="4000" dirty="0" smtClean="0">
                <a:solidFill>
                  <a:srgbClr val="FF9900"/>
                </a:solidFill>
              </a:rPr>
              <a:t>В каком месяце самое маленькое количество осадков</a:t>
            </a:r>
          </a:p>
          <a:p>
            <a:pPr marL="0" indent="0">
              <a:buNone/>
            </a:pPr>
            <a:r>
              <a:rPr lang="ru-RU" sz="4000" dirty="0" smtClean="0"/>
              <a:t>					</a:t>
            </a:r>
            <a:r>
              <a:rPr lang="ru-RU" sz="4000" b="1" dirty="0" smtClean="0">
                <a:solidFill>
                  <a:srgbClr val="92D050"/>
                </a:solidFill>
              </a:rPr>
              <a:t>Февраль</a:t>
            </a:r>
            <a:endParaRPr lang="ru-RU" sz="4000" b="1" dirty="0">
              <a:solidFill>
                <a:srgbClr val="92D050"/>
              </a:solidFill>
            </a:endParaRPr>
          </a:p>
          <a:p>
            <a:r>
              <a:rPr lang="ru-RU" sz="4000" dirty="0" smtClean="0">
                <a:solidFill>
                  <a:srgbClr val="FF9900"/>
                </a:solidFill>
              </a:rPr>
              <a:t>На какой период составляются прогнозы</a:t>
            </a:r>
          </a:p>
          <a:p>
            <a:pPr marL="0" indent="0">
              <a:buNone/>
            </a:pPr>
            <a:r>
              <a:rPr lang="ru-RU" sz="4000" dirty="0"/>
              <a:t>	</a:t>
            </a:r>
            <a:r>
              <a:rPr lang="ru-RU" sz="4000" dirty="0" smtClean="0"/>
              <a:t>		</a:t>
            </a:r>
            <a:r>
              <a:rPr lang="ru-RU" sz="4000" dirty="0" smtClean="0">
                <a:solidFill>
                  <a:srgbClr val="92D050"/>
                </a:solidFill>
              </a:rPr>
              <a:t>На сутки, на несколько 				суток и на месяц</a:t>
            </a:r>
          </a:p>
        </p:txBody>
      </p:sp>
      <p:sp>
        <p:nvSpPr>
          <p:cNvPr id="5" name="Багетная рамка 4">
            <a:hlinkClick r:id="rId2" action="ppaction://hlinksldjump"/>
          </p:cNvPr>
          <p:cNvSpPr/>
          <p:nvPr/>
        </p:nvSpPr>
        <p:spPr>
          <a:xfrm>
            <a:off x="7812360" y="6093296"/>
            <a:ext cx="1368152" cy="7607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CC00"/>
                </a:solidFill>
              </a:rPr>
              <a:t>Назад</a:t>
            </a:r>
            <a:endParaRPr lang="ru-RU" sz="28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891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9816"/>
            <a:ext cx="8229600" cy="114300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ru-RU" sz="6600" b="1" dirty="0" smtClean="0">
                <a:solidFill>
                  <a:srgbClr val="FFC000"/>
                </a:solidFill>
              </a:rPr>
              <a:t>№6</a:t>
            </a:r>
            <a:endParaRPr lang="ru-RU" sz="6600" b="1" dirty="0">
              <a:solidFill>
                <a:srgbClr val="FFC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48272"/>
            <a:ext cx="8219256" cy="3340968"/>
          </a:xfrm>
          <a:solidFill>
            <a:srgbClr val="009E47"/>
          </a:solidFill>
        </p:spPr>
        <p:txBody>
          <a:bodyPr>
            <a:normAutofit fontScale="92500"/>
          </a:bodyPr>
          <a:lstStyle/>
          <a:p>
            <a:r>
              <a:rPr lang="ru-RU" sz="4000" b="1" dirty="0" smtClean="0">
                <a:solidFill>
                  <a:srgbClr val="FF0000"/>
                </a:solidFill>
              </a:rPr>
              <a:t>В какое время суток выпадает роса</a:t>
            </a:r>
            <a:r>
              <a:rPr lang="en-US" sz="4000" b="1" dirty="0" smtClean="0">
                <a:solidFill>
                  <a:srgbClr val="FF0000"/>
                </a:solidFill>
              </a:rPr>
              <a:t>?</a:t>
            </a:r>
            <a:endParaRPr lang="ru-RU" sz="40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4000" b="1" dirty="0"/>
              <a:t>				</a:t>
            </a:r>
            <a:r>
              <a:rPr lang="ru-RU" sz="4000" b="1" dirty="0" smtClean="0">
                <a:solidFill>
                  <a:srgbClr val="FFFF00"/>
                </a:solidFill>
              </a:rPr>
              <a:t>Выпадает </a:t>
            </a:r>
            <a:r>
              <a:rPr lang="ru-RU" sz="4000" b="1" dirty="0">
                <a:solidFill>
                  <a:srgbClr val="FFFF00"/>
                </a:solidFill>
              </a:rPr>
              <a:t>вечером 				</a:t>
            </a:r>
            <a:r>
              <a:rPr lang="ru-RU" sz="4000" b="1" dirty="0" smtClean="0">
                <a:solidFill>
                  <a:srgbClr val="FFFF00"/>
                </a:solidFill>
              </a:rPr>
              <a:t>и </a:t>
            </a:r>
            <a:r>
              <a:rPr lang="ru-RU" sz="4000" b="1" dirty="0">
                <a:solidFill>
                  <a:srgbClr val="FFFF00"/>
                </a:solidFill>
              </a:rPr>
              <a:t>держится всю ночь</a:t>
            </a:r>
          </a:p>
          <a:p>
            <a:r>
              <a:rPr lang="ru-RU" sz="4000" b="1" dirty="0" smtClean="0">
                <a:solidFill>
                  <a:srgbClr val="FF0000"/>
                </a:solidFill>
              </a:rPr>
              <a:t>Средняя годовая величина осадков</a:t>
            </a:r>
          </a:p>
          <a:p>
            <a:pPr marL="0" indent="0">
              <a:buNone/>
            </a:pPr>
            <a:r>
              <a:rPr lang="ru-RU" sz="4000" b="1" dirty="0"/>
              <a:t>	</a:t>
            </a:r>
            <a:r>
              <a:rPr lang="ru-RU" sz="4000" b="1" dirty="0" smtClean="0"/>
              <a:t>						</a:t>
            </a:r>
            <a:r>
              <a:rPr lang="ru-RU" sz="4000" b="1" dirty="0" smtClean="0">
                <a:solidFill>
                  <a:srgbClr val="FFFF00"/>
                </a:solidFill>
              </a:rPr>
              <a:t>600 мм</a:t>
            </a:r>
          </a:p>
          <a:p>
            <a:endParaRPr lang="ru-RU" sz="4000" dirty="0"/>
          </a:p>
          <a:p>
            <a:endParaRPr lang="ru-RU" sz="4000" dirty="0"/>
          </a:p>
        </p:txBody>
      </p:sp>
      <p:sp>
        <p:nvSpPr>
          <p:cNvPr id="5" name="Багетная рамка 4">
            <a:hlinkClick r:id="rId2" action="ppaction://hlinksldjump"/>
          </p:cNvPr>
          <p:cNvSpPr/>
          <p:nvPr/>
        </p:nvSpPr>
        <p:spPr>
          <a:xfrm>
            <a:off x="7812360" y="6124593"/>
            <a:ext cx="1368152" cy="760791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FFCC00"/>
                </a:solidFill>
              </a:rPr>
              <a:t>Назад</a:t>
            </a:r>
            <a:endParaRPr lang="ru-RU" sz="28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89937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uiExpand="1" build="p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556792"/>
            <a:ext cx="8928992" cy="3240360"/>
          </a:xfrm>
        </p:spPr>
        <p:txBody>
          <a:bodyPr>
            <a:noAutofit/>
          </a:bodyPr>
          <a:lstStyle/>
          <a:p>
            <a:r>
              <a:rPr lang="ru-RU" sz="11500" b="1" dirty="0" smtClean="0">
                <a:solidFill>
                  <a:srgbClr val="009E47"/>
                </a:solidFill>
              </a:rPr>
              <a:t>Вы молодцы!</a:t>
            </a:r>
            <a:endParaRPr lang="ru-RU" sz="11500" b="1" dirty="0">
              <a:solidFill>
                <a:srgbClr val="009E47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85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2352" y="341784"/>
            <a:ext cx="41148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rgbClr val="009E47"/>
                </a:solidFill>
              </a:rPr>
              <a:t>Направление ветра</a:t>
            </a:r>
            <a:endParaRPr lang="ru-RU" b="1" dirty="0">
              <a:solidFill>
                <a:srgbClr val="009E47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251520" y="1744216"/>
            <a:ext cx="4176464" cy="22608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b="1" dirty="0" smtClean="0">
                <a:solidFill>
                  <a:srgbClr val="0000FF"/>
                </a:solidFill>
              </a:rPr>
              <a:t>Какие направления ветров преобладают в Подмосковье</a:t>
            </a:r>
            <a:r>
              <a:rPr lang="en-US" sz="3200" b="1" dirty="0" smtClean="0">
                <a:solidFill>
                  <a:srgbClr val="0000FF"/>
                </a:solidFill>
              </a:rPr>
              <a:t>?</a:t>
            </a:r>
            <a:r>
              <a:rPr lang="ru-RU" sz="3200" b="1" dirty="0" smtClean="0">
                <a:solidFill>
                  <a:srgbClr val="0000FF"/>
                </a:solidFill>
              </a:rPr>
              <a:t> Почему</a:t>
            </a:r>
            <a:r>
              <a:rPr lang="en-US" sz="3200" b="1" dirty="0" smtClean="0">
                <a:solidFill>
                  <a:srgbClr val="0000FF"/>
                </a:solidFill>
              </a:rPr>
              <a:t>?</a:t>
            </a:r>
            <a:endParaRPr lang="ru-RU" sz="3200" b="1" dirty="0">
              <a:solidFill>
                <a:srgbClr val="0000FF"/>
              </a:solidFill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 descr="C:\Documents and Settings\Вера Николаевна\Рабочий стол\Московская область\Розы\роза январь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586" y="4229291"/>
            <a:ext cx="4429918" cy="2656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cuments and Settings\Вера Николаевна\Рабочий стол\Московская область\Розы\Роза июль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229291"/>
            <a:ext cx="4464496" cy="26560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Documents and Settings\Вера Николаевна\Рабочий стол\Московская область\Розы\Роза ветров за год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827"/>
            <a:ext cx="4536504" cy="41764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6928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462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9900"/>
                </a:solidFill>
              </a:rPr>
              <a:t>Повторяемость состояния неба по облачности</a:t>
            </a:r>
            <a:endParaRPr lang="ru-RU" b="1" dirty="0">
              <a:solidFill>
                <a:srgbClr val="FF9900"/>
              </a:solidFill>
            </a:endParaRPr>
          </a:p>
        </p:txBody>
      </p:sp>
      <p:pic>
        <p:nvPicPr>
          <p:cNvPr id="10242" name="Picture 2" descr="C:\Documents and Settings\Вера Николаевна\Рабочий стол\Московская область\Солнце\Ясные дни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91828"/>
            <a:ext cx="6372200" cy="55352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31855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584" y="260648"/>
            <a:ext cx="8857896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accent6"/>
                </a:solidFill>
              </a:rPr>
              <a:t>Сезоны года в Подмосковье</a:t>
            </a:r>
            <a:endParaRPr lang="ru-RU" b="1" dirty="0">
              <a:solidFill>
                <a:schemeClr val="accent6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84784"/>
            <a:ext cx="4139952" cy="48245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dirty="0" smtClean="0">
                <a:solidFill>
                  <a:srgbClr val="0000FF"/>
                </a:solidFill>
              </a:rPr>
              <a:t>В климате Мос-ковской области ярко выражены 4 времени года. Деление сезонов года по климатичес-ким показателям от-личается от астроно-мических времён года.</a:t>
            </a:r>
            <a:endParaRPr lang="ru-RU" dirty="0">
              <a:solidFill>
                <a:srgbClr val="0000FF"/>
              </a:solidFill>
            </a:endParaRPr>
          </a:p>
        </p:txBody>
      </p:sp>
      <p:pic>
        <p:nvPicPr>
          <p:cNvPr id="2050" name="Picture 2" descr="C:\Documents and Settings\Вера Николаевна\Рабочий стол\Московская область\Солнце\сутки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68760"/>
            <a:ext cx="5004048" cy="5184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858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_Техническая">
  <a:themeElements>
    <a:clrScheme name="Техническая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10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4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5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6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7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8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9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1100</Words>
  <Application>Microsoft Office PowerPoint</Application>
  <PresentationFormat>Экран (4:3)</PresentationFormat>
  <Paragraphs>186</Paragraphs>
  <Slides>67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14</vt:i4>
      </vt:variant>
      <vt:variant>
        <vt:lpstr>Заголовки слайдов</vt:lpstr>
      </vt:variant>
      <vt:variant>
        <vt:i4>67</vt:i4>
      </vt:variant>
    </vt:vector>
  </HeadingPairs>
  <TitlesOfParts>
    <vt:vector size="81" baseType="lpstr">
      <vt:lpstr>Тема Office</vt:lpstr>
      <vt:lpstr>Оформление по умолчанию</vt:lpstr>
      <vt:lpstr>Поток</vt:lpstr>
      <vt:lpstr>1_Поток</vt:lpstr>
      <vt:lpstr>3_Поток</vt:lpstr>
      <vt:lpstr>4_Поток</vt:lpstr>
      <vt:lpstr>2_Поток</vt:lpstr>
      <vt:lpstr>1_Оформление по умолчанию</vt:lpstr>
      <vt:lpstr>2_Оформление по умолчанию</vt:lpstr>
      <vt:lpstr>Техническая</vt:lpstr>
      <vt:lpstr>1_Тема Office</vt:lpstr>
      <vt:lpstr>Spring</vt:lpstr>
      <vt:lpstr>5_Поток</vt:lpstr>
      <vt:lpstr>1_Техническая</vt:lpstr>
      <vt:lpstr>Климат родного края </vt:lpstr>
      <vt:lpstr>Цели и задачи урока</vt:lpstr>
      <vt:lpstr>Слайд 3</vt:lpstr>
      <vt:lpstr>Температура воздуха</vt:lpstr>
      <vt:lpstr>Слайд 5</vt:lpstr>
      <vt:lpstr>Максимальная высота солнца над горизонтом в Подмосковье</vt:lpstr>
      <vt:lpstr>Направление ветра</vt:lpstr>
      <vt:lpstr>Повторяемость состояния неба по облачности</vt:lpstr>
      <vt:lpstr>Сезоны года в Подмосковье</vt:lpstr>
      <vt:lpstr>Зима</vt:lpstr>
      <vt:lpstr>Слайд 11</vt:lpstr>
      <vt:lpstr>Официально зимний сезон в длится с 1 ноября по 15 апреля</vt:lpstr>
      <vt:lpstr>Слайд 13</vt:lpstr>
      <vt:lpstr>Снежный покров — устойчивый и обычно не превышает 60 см.</vt:lpstr>
      <vt:lpstr>Слайд 15</vt:lpstr>
      <vt:lpstr>За зиму почвы промерзают от 65 см на западе до 75 см на востоке, севере и юге.</vt:lpstr>
      <vt:lpstr>За год в области выпадает в среднем 550 - 650 мм осадков (270 - 900 мм), две трети - в виде дождя, одна треть - в виде снега.</vt:lpstr>
      <vt:lpstr>Слайд 18</vt:lpstr>
      <vt:lpstr>Картины известных художников</vt:lpstr>
      <vt:lpstr>Слайд 20</vt:lpstr>
      <vt:lpstr>Весна</vt:lpstr>
      <vt:lpstr>Весна</vt:lpstr>
      <vt:lpstr>Хоть и считается, что март – это весенний месяц, но в марте еще не стоит весна. Температура стоит отрицательная, иногда достигает -15 градусов. Осадки в виде снега.</vt:lpstr>
      <vt:lpstr> Апрель - прохладный месяц со средней температурой около +6 градусов. Осадки выпадают в виде дождя, температура очень быстро повышается.</vt:lpstr>
      <vt:lpstr> В мае средняя температура держится около +13 градусов, происходит бурный период вегетации.</vt:lpstr>
      <vt:lpstr>Климатическая весна в Подмосковье обычно наступает в третьей декаде марта, когда среднесуточная температура становится устойчиво положительной и начинает сходить снежный покров. </vt:lpstr>
      <vt:lpstr>В первой полове апреля происходит медленный рост суточных температур. Но во второй половине апреля наблюдается положительный радиационный баланс, от чего начинает расти температура, а земля прогреваться.</vt:lpstr>
      <vt:lpstr>Преобладающим направлением ветра в течение года является юго-западное. Ближе к лету наряду с ними характерны ветры северного направления. Перечисленные ветры приносят морские влажные воздушные массы и приводят к определенному сглаживанию континентального климата. </vt:lpstr>
      <vt:lpstr>Слайд 29</vt:lpstr>
      <vt:lpstr>Слайд 30</vt:lpstr>
      <vt:lpstr>Слайд 31</vt:lpstr>
      <vt:lpstr>Слайд 32</vt:lpstr>
      <vt:lpstr>Лето</vt:lpstr>
      <vt:lpstr>ЛЕТО </vt:lpstr>
      <vt:lpstr>Слайд 35</vt:lpstr>
      <vt:lpstr>Слайд 36</vt:lpstr>
      <vt:lpstr>Слайд 37</vt:lpstr>
      <vt:lpstr>КЛИМАТ</vt:lpstr>
      <vt:lpstr>Слайд 39</vt:lpstr>
      <vt:lpstr>Слайд 40</vt:lpstr>
      <vt:lpstr>Слайд 41</vt:lpstr>
      <vt:lpstr>Слайд 42</vt:lpstr>
      <vt:lpstr>Слайд 43</vt:lpstr>
      <vt:lpstr>Осень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ОПАСНЫЕ МЕТЕОРОЛОГИЧЕСКИЕ ЯВЛЕНИЯ В ПОДМОСКОВЬЕ.</vt:lpstr>
      <vt:lpstr>Слайд 53</vt:lpstr>
      <vt:lpstr>СИЛЬНЫЙ СНЕГОПАД</vt:lpstr>
      <vt:lpstr>СИЛЬНЫЕ ДОЖДИ</vt:lpstr>
      <vt:lpstr>СИЛЬНЫЙ ВЕТЕР</vt:lpstr>
      <vt:lpstr>Слайд 57</vt:lpstr>
      <vt:lpstr>Слайд 58</vt:lpstr>
      <vt:lpstr>Слайд 59</vt:lpstr>
      <vt:lpstr>Слайд 60</vt:lpstr>
      <vt:lpstr>№1</vt:lpstr>
      <vt:lpstr>№2</vt:lpstr>
      <vt:lpstr>№3</vt:lpstr>
      <vt:lpstr>№4</vt:lpstr>
      <vt:lpstr>№5</vt:lpstr>
      <vt:lpstr>№6</vt:lpstr>
      <vt:lpstr>Вы молодцы!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Климат Родного края</dc:title>
  <dc:creator>Пользователь</dc:creator>
  <cp:lastModifiedBy>Roman</cp:lastModifiedBy>
  <cp:revision>50</cp:revision>
  <dcterms:modified xsi:type="dcterms:W3CDTF">2013-06-01T11:55:58Z</dcterms:modified>
</cp:coreProperties>
</file>