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5" r:id="rId3"/>
    <p:sldId id="264" r:id="rId4"/>
    <p:sldId id="271" r:id="rId5"/>
    <p:sldId id="260" r:id="rId6"/>
    <p:sldId id="262" r:id="rId7"/>
    <p:sldId id="261" r:id="rId8"/>
    <p:sldId id="269" r:id="rId9"/>
    <p:sldId id="270" r:id="rId10"/>
    <p:sldId id="279" r:id="rId11"/>
    <p:sldId id="266" r:id="rId12"/>
    <p:sldId id="263" r:id="rId13"/>
    <p:sldId id="257" r:id="rId14"/>
    <p:sldId id="272" r:id="rId15"/>
    <p:sldId id="259" r:id="rId16"/>
    <p:sldId id="274" r:id="rId17"/>
    <p:sldId id="276" r:id="rId18"/>
    <p:sldId id="280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5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1108EBB-0488-486A-B92C-E405406E30E4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DC791F7-1E00-40A5-BE23-28121FBCE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8EBB-0488-486A-B92C-E405406E30E4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91F7-1E00-40A5-BE23-28121FBCE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8EBB-0488-486A-B92C-E405406E30E4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91F7-1E00-40A5-BE23-28121FBCE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8EBB-0488-486A-B92C-E405406E30E4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91F7-1E00-40A5-BE23-28121FBCE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8EBB-0488-486A-B92C-E405406E30E4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91F7-1E00-40A5-BE23-28121FBCE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8EBB-0488-486A-B92C-E405406E30E4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91F7-1E00-40A5-BE23-28121FBCE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1108EBB-0488-486A-B92C-E405406E30E4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DC791F7-1E00-40A5-BE23-28121FBCE8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1108EBB-0488-486A-B92C-E405406E30E4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DC791F7-1E00-40A5-BE23-28121FBCE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8EBB-0488-486A-B92C-E405406E30E4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91F7-1E00-40A5-BE23-28121FBCE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8EBB-0488-486A-B92C-E405406E30E4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91F7-1E00-40A5-BE23-28121FBCE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8EBB-0488-486A-B92C-E405406E30E4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791F7-1E00-40A5-BE23-28121FBCE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1108EBB-0488-486A-B92C-E405406E30E4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DC791F7-1E00-40A5-BE23-28121FBCE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i="1" dirty="0" smtClean="0"/>
              <a:t>Вредит ли курение здоровью?</a:t>
            </a:r>
            <a:endParaRPr lang="ru-RU" sz="6000" i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9144000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92696"/>
            <a:ext cx="87849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Вредные свойства табака до </a:t>
            </a:r>
            <a:r>
              <a:rPr lang="en-US" sz="3200" dirty="0" smtClean="0"/>
              <a:t>XIX</a:t>
            </a:r>
            <a:r>
              <a:rPr lang="ru-RU" sz="3200" dirty="0" smtClean="0"/>
              <a:t> века практически не были изучены, и врачи ничего не могли противопоставить привычке курения.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5085184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 настоящее время стало очевидно, что курение табака – причина многих тяжёлых заболеваний.</a:t>
            </a:r>
            <a:endParaRPr lang="ru-RU" sz="3200" dirty="0"/>
          </a:p>
        </p:txBody>
      </p:sp>
      <p:pic>
        <p:nvPicPr>
          <p:cNvPr id="4" name="Picture 2" descr="http://apelsinka.com/wp-content/uploads/turizm/cuba/15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04864"/>
            <a:ext cx="4315949" cy="29199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какие органы влияет курение</a:t>
            </a:r>
            <a:endParaRPr lang="ru-RU" dirty="0"/>
          </a:p>
        </p:txBody>
      </p:sp>
      <p:pic>
        <p:nvPicPr>
          <p:cNvPr id="1026" name="Picture 2" descr="F:\проект 2012\картинки курение\gandex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708920"/>
            <a:ext cx="3816424" cy="2149919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164288" y="2564904"/>
            <a:ext cx="18036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сердце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7164288" y="5013176"/>
            <a:ext cx="1802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лёгкие</a:t>
            </a:r>
            <a:endParaRPr lang="ru-RU" sz="40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6444208" y="2996952"/>
            <a:ext cx="720080" cy="288032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480212" y="4701747"/>
            <a:ext cx="684076" cy="36004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1691680" y="2924944"/>
            <a:ext cx="648072" cy="288032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5536" y="2276872"/>
            <a:ext cx="1298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мозг</a:t>
            </a:r>
            <a:endParaRPr lang="ru-RU" sz="40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547664" y="4701747"/>
            <a:ext cx="787865" cy="36004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3278" y="5013176"/>
            <a:ext cx="1406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кожа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На какие органы влияет курение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844824"/>
            <a:ext cx="4320480" cy="460851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От табака страдает </a:t>
            </a:r>
            <a:r>
              <a:rPr lang="ru-RU" sz="3200" dirty="0" err="1" smtClean="0">
                <a:solidFill>
                  <a:srgbClr val="FF0000"/>
                </a:solidFill>
              </a:rPr>
              <a:t>сердечно-сосудистая</a:t>
            </a:r>
            <a:r>
              <a:rPr lang="ru-RU" sz="3200" dirty="0" smtClean="0">
                <a:solidFill>
                  <a:srgbClr val="FF0000"/>
                </a:solidFill>
              </a:rPr>
              <a:t> система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27984" y="1916832"/>
            <a:ext cx="4258816" cy="485855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Курение может вызвать сердечную недостаточность. </a:t>
            </a:r>
          </a:p>
          <a:p>
            <a:r>
              <a:rPr lang="ru-RU" sz="3200" dirty="0" smtClean="0"/>
              <a:t> Для курящего человека вероятность инфаркта вдвое выше, чем у некурящего. </a:t>
            </a:r>
          </a:p>
          <a:p>
            <a:endParaRPr lang="ru-RU" sz="3200" dirty="0" smtClean="0"/>
          </a:p>
          <a:p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3627636" cy="3059106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На какие органы влияет курение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844824"/>
            <a:ext cx="3888432" cy="46085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 курящих легко развивается воспаление лёгких, увеличивается их склонность к туберкулёзу</a:t>
            </a:r>
          </a:p>
        </p:txBody>
      </p:sp>
      <p:pic>
        <p:nvPicPr>
          <p:cNvPr id="5" name="Содержимое 3" descr="clip_image0023.jpg"/>
          <p:cNvPicPr>
            <a:picLocks noChangeAspect="1"/>
          </p:cNvPicPr>
          <p:nvPr/>
        </p:nvPicPr>
        <p:blipFill rotWithShape="1">
          <a:blip r:embed="rId2" cstate="print"/>
          <a:srcRect l="50000" t="18905" b="9276"/>
          <a:stretch/>
        </p:blipFill>
        <p:spPr>
          <a:xfrm>
            <a:off x="5148064" y="4293096"/>
            <a:ext cx="1923093" cy="1994328"/>
          </a:xfrm>
          <a:prstGeom prst="rect">
            <a:avLst/>
          </a:prstGeom>
        </p:spPr>
      </p:pic>
      <p:pic>
        <p:nvPicPr>
          <p:cNvPr id="7" name="Содержимое 3" descr="clip_image0023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t="20113" r="46733" b="9275"/>
          <a:stretch/>
        </p:blipFill>
        <p:spPr>
          <a:xfrm>
            <a:off x="5076056" y="1700808"/>
            <a:ext cx="1995582" cy="19442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53403" y="6449431"/>
            <a:ext cx="235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Лёгкие курильщика</a:t>
            </a:r>
            <a:endParaRPr lang="ru-RU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054638" y="3789040"/>
            <a:ext cx="3135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Лёгкие здорового человека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Легкие здорового и курящего человека\Photo_holodilshchik_issue_3_2011_Kurenie_vred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352928" cy="527193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6021288"/>
            <a:ext cx="3118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Некурящий человек</a:t>
            </a:r>
            <a:endParaRPr lang="ru-RU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508104" y="5949280"/>
            <a:ext cx="27334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Курящий человек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На какие органы влияет курение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844824"/>
            <a:ext cx="4320480" cy="460851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У курильщиков </a:t>
            </a:r>
            <a:r>
              <a:rPr lang="ru-RU" sz="4000" dirty="0"/>
              <a:t>портятся </a:t>
            </a:r>
            <a:r>
              <a:rPr lang="ru-RU" sz="4000" dirty="0" smtClean="0"/>
              <a:t>зубы.</a:t>
            </a:r>
          </a:p>
          <a:p>
            <a:r>
              <a:rPr lang="ru-RU" sz="4000" dirty="0" smtClean="0"/>
              <a:t>Они становятся жёлто-коричневыми.</a:t>
            </a:r>
          </a:p>
          <a:p>
            <a:endParaRPr lang="ru-RU" sz="4000" dirty="0" smtClean="0"/>
          </a:p>
        </p:txBody>
      </p:sp>
      <p:pic>
        <p:nvPicPr>
          <p:cNvPr id="2050" name="Picture 2" descr="F:\проект 2012\картинки курение\15_Videoscreen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708920"/>
            <a:ext cx="3816424" cy="2862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76672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Великий врач С.П.Боткин был заядлым курильщиком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95936" y="1844824"/>
            <a:ext cx="48799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«Если бы я не курил, то прожил бы ещё десять-пятнадцать лет. Сколько бы ещё сделал для науки, для спасения людей, но, увы, не сумев избавиться от пагубной привычки, не смог спасти себя.»</a:t>
            </a:r>
            <a:endParaRPr lang="ru-RU" sz="32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2952328" cy="404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63915"/>
            <a:ext cx="460851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Л.Н.Толстой, бросив курить, сказал так: </a:t>
            </a:r>
            <a:endParaRPr lang="ru-RU" sz="3200" dirty="0" smtClean="0"/>
          </a:p>
          <a:p>
            <a:r>
              <a:rPr lang="ru-RU" sz="2800" i="1" dirty="0" smtClean="0"/>
              <a:t>«</a:t>
            </a:r>
            <a:r>
              <a:rPr lang="ru-RU" sz="2800" i="1" dirty="0" smtClean="0"/>
              <a:t>Я стал другим человеком. Просиживаю по пяти часов кряду за работой, встаю совершенно свежим, а прежде, когда курил, чувствовал усталость, головокружение, тошноту, туман в голове…»</a:t>
            </a:r>
            <a:endParaRPr lang="ru-RU" sz="2800" i="1" dirty="0"/>
          </a:p>
        </p:txBody>
      </p:sp>
      <p:pic>
        <p:nvPicPr>
          <p:cNvPr id="3" name="Picture 4" descr="http://sspa.edu.ru/new/images/stories/nir/tolstoi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12776"/>
            <a:ext cx="4035287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Пословицы и поговорки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sz="2700" b="1" dirty="0" err="1"/>
              <a:t>Вино</a:t>
            </a:r>
            <a:r>
              <a:rPr lang="de-DE" sz="2700" b="1" dirty="0"/>
              <a:t> </a:t>
            </a:r>
            <a:r>
              <a:rPr lang="de-DE" sz="2700" b="1" dirty="0" err="1"/>
              <a:t>пить</a:t>
            </a:r>
            <a:r>
              <a:rPr lang="de-DE" sz="2700" b="1" dirty="0"/>
              <a:t> </a:t>
            </a:r>
            <a:r>
              <a:rPr lang="de-DE" sz="2700" b="1" dirty="0" err="1"/>
              <a:t>да</a:t>
            </a:r>
            <a:r>
              <a:rPr lang="de-DE" sz="2700" b="1" dirty="0"/>
              <a:t> </a:t>
            </a:r>
            <a:r>
              <a:rPr lang="de-DE" sz="2700" b="1" dirty="0" err="1"/>
              <a:t>табак</a:t>
            </a:r>
            <a:r>
              <a:rPr lang="de-DE" sz="2700" b="1" dirty="0"/>
              <a:t> </a:t>
            </a:r>
            <a:r>
              <a:rPr lang="de-DE" sz="2700" b="1" dirty="0" err="1"/>
              <a:t>курить</a:t>
            </a:r>
            <a:r>
              <a:rPr lang="de-DE" sz="2700" b="1" dirty="0"/>
              <a:t> – </a:t>
            </a:r>
            <a:r>
              <a:rPr lang="de-DE" sz="2700" b="1" dirty="0" err="1"/>
              <a:t>здоровье</a:t>
            </a:r>
            <a:r>
              <a:rPr lang="de-DE" sz="2700" b="1" dirty="0"/>
              <a:t> </a:t>
            </a:r>
            <a:r>
              <a:rPr lang="de-DE" sz="2700" b="1" dirty="0" err="1"/>
              <a:t>губить</a:t>
            </a:r>
            <a:r>
              <a:rPr lang="de-DE" sz="2700" b="1" dirty="0"/>
              <a:t>.</a:t>
            </a:r>
            <a:endParaRPr lang="ru-RU" sz="2700" dirty="0"/>
          </a:p>
          <a:p>
            <a:r>
              <a:rPr lang="de-DE" sz="2700" b="1" dirty="0" err="1"/>
              <a:t>Кто</a:t>
            </a:r>
            <a:r>
              <a:rPr lang="de-DE" sz="2700" b="1" dirty="0"/>
              <a:t> </a:t>
            </a:r>
            <a:r>
              <a:rPr lang="de-DE" sz="2700" b="1" dirty="0" err="1"/>
              <a:t>не</a:t>
            </a:r>
            <a:r>
              <a:rPr lang="de-DE" sz="2700" b="1" dirty="0"/>
              <a:t> </a:t>
            </a:r>
            <a:r>
              <a:rPr lang="de-DE" sz="2700" b="1" dirty="0" err="1"/>
              <a:t>курит</a:t>
            </a:r>
            <a:r>
              <a:rPr lang="de-DE" sz="2700" b="1" dirty="0"/>
              <a:t> и </a:t>
            </a:r>
            <a:r>
              <a:rPr lang="de-DE" sz="2700" b="1" dirty="0" err="1"/>
              <a:t>не</a:t>
            </a:r>
            <a:r>
              <a:rPr lang="de-DE" sz="2700" b="1" dirty="0"/>
              <a:t> </a:t>
            </a:r>
            <a:r>
              <a:rPr lang="de-DE" sz="2700" b="1" dirty="0" err="1" smtClean="0"/>
              <a:t>пь</a:t>
            </a:r>
            <a:r>
              <a:rPr lang="ru-RU" sz="2700" b="1" dirty="0" smtClean="0"/>
              <a:t>ё</a:t>
            </a:r>
            <a:r>
              <a:rPr lang="de-DE" sz="2700" b="1" dirty="0" smtClean="0"/>
              <a:t>т</a:t>
            </a:r>
            <a:r>
              <a:rPr lang="de-DE" sz="2700" b="1" dirty="0"/>
              <a:t>, </a:t>
            </a:r>
            <a:r>
              <a:rPr lang="de-DE" sz="2700" b="1" dirty="0" err="1" smtClean="0"/>
              <a:t>тот</a:t>
            </a:r>
            <a:r>
              <a:rPr lang="ru-RU" sz="2700" b="1" dirty="0"/>
              <a:t> </a:t>
            </a:r>
            <a:r>
              <a:rPr lang="de-DE" sz="2700" b="1" dirty="0" err="1" smtClean="0"/>
              <a:t>здоровье</a:t>
            </a:r>
            <a:r>
              <a:rPr lang="de-DE" sz="2700" b="1" dirty="0" smtClean="0"/>
              <a:t> </a:t>
            </a:r>
            <a:r>
              <a:rPr lang="de-DE" sz="2700" b="1" dirty="0" err="1" smtClean="0"/>
              <a:t>береж</a:t>
            </a:r>
            <a:r>
              <a:rPr lang="ru-RU" sz="2700" b="1" dirty="0" smtClean="0"/>
              <a:t>ё</a:t>
            </a:r>
            <a:r>
              <a:rPr lang="de-DE" sz="2700" b="1" dirty="0" smtClean="0"/>
              <a:t>т</a:t>
            </a:r>
            <a:r>
              <a:rPr lang="de-DE" sz="2700" b="1" dirty="0"/>
              <a:t>.</a:t>
            </a:r>
            <a:endParaRPr lang="ru-RU" sz="2700" dirty="0"/>
          </a:p>
          <a:p>
            <a:r>
              <a:rPr lang="de-DE" sz="2700" b="1" dirty="0" err="1"/>
              <a:t>Кто</a:t>
            </a:r>
            <a:r>
              <a:rPr lang="de-DE" sz="2700" b="1" dirty="0"/>
              <a:t> </a:t>
            </a:r>
            <a:r>
              <a:rPr lang="de-DE" sz="2700" b="1" dirty="0" err="1"/>
              <a:t>табак</a:t>
            </a:r>
            <a:r>
              <a:rPr lang="de-DE" sz="2700" b="1" dirty="0"/>
              <a:t> </a:t>
            </a:r>
            <a:r>
              <a:rPr lang="de-DE" sz="2700" b="1" dirty="0" err="1" smtClean="0"/>
              <a:t>жу</a:t>
            </a:r>
            <a:r>
              <a:rPr lang="ru-RU" sz="2700" b="1" dirty="0" smtClean="0"/>
              <a:t>ё</a:t>
            </a:r>
            <a:r>
              <a:rPr lang="de-DE" sz="2700" b="1" dirty="0" smtClean="0"/>
              <a:t>т</a:t>
            </a:r>
            <a:r>
              <a:rPr lang="de-DE" sz="2700" b="1" dirty="0"/>
              <a:t>, </a:t>
            </a:r>
            <a:r>
              <a:rPr lang="de-DE" sz="2700" b="1" dirty="0" err="1"/>
              <a:t>тот</a:t>
            </a:r>
            <a:r>
              <a:rPr lang="de-DE" sz="2700" b="1" dirty="0"/>
              <a:t> </a:t>
            </a:r>
            <a:r>
              <a:rPr lang="de-DE" sz="2700" b="1" dirty="0" err="1"/>
              <a:t>долго</a:t>
            </a:r>
            <a:r>
              <a:rPr lang="de-DE" sz="2700" b="1" dirty="0"/>
              <a:t> </a:t>
            </a:r>
            <a:r>
              <a:rPr lang="de-DE" sz="2700" b="1" dirty="0" err="1"/>
              <a:t>не</a:t>
            </a:r>
            <a:r>
              <a:rPr lang="de-DE" sz="2700" b="1" dirty="0"/>
              <a:t> </a:t>
            </a:r>
            <a:r>
              <a:rPr lang="de-DE" sz="2700" b="1" dirty="0" err="1" smtClean="0"/>
              <a:t>жив</a:t>
            </a:r>
            <a:r>
              <a:rPr lang="ru-RU" sz="2700" b="1" dirty="0" smtClean="0"/>
              <a:t>ё</a:t>
            </a:r>
            <a:r>
              <a:rPr lang="de-DE" sz="2700" b="1" dirty="0" smtClean="0"/>
              <a:t>т</a:t>
            </a:r>
            <a:r>
              <a:rPr lang="de-DE" sz="2700" b="1" dirty="0"/>
              <a:t>.</a:t>
            </a:r>
            <a:endParaRPr lang="ru-RU" sz="2700" dirty="0"/>
          </a:p>
          <a:p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sz="2700" b="1" dirty="0" err="1"/>
              <a:t>Курение</a:t>
            </a:r>
            <a:r>
              <a:rPr lang="de-DE" sz="2700" b="1" dirty="0"/>
              <a:t> – </a:t>
            </a:r>
            <a:r>
              <a:rPr lang="de-DE" sz="2700" b="1" dirty="0" err="1"/>
              <a:t>медленное</a:t>
            </a:r>
            <a:r>
              <a:rPr lang="de-DE" sz="2700" b="1" dirty="0"/>
              <a:t> </a:t>
            </a:r>
            <a:r>
              <a:rPr lang="de-DE" sz="2700" b="1" dirty="0" err="1"/>
              <a:t>самоубийство</a:t>
            </a:r>
            <a:r>
              <a:rPr lang="de-DE" sz="2700" b="1" dirty="0"/>
              <a:t>.</a:t>
            </a:r>
            <a:endParaRPr lang="ru-RU" sz="2700" dirty="0"/>
          </a:p>
          <a:p>
            <a:r>
              <a:rPr lang="de-DE" sz="2700" b="1" dirty="0" err="1"/>
              <a:t>Один</a:t>
            </a:r>
            <a:r>
              <a:rPr lang="de-DE" sz="2700" b="1" dirty="0"/>
              <a:t> </a:t>
            </a:r>
            <a:r>
              <a:rPr lang="de-DE" sz="2700" b="1" dirty="0" err="1"/>
              <a:t>курит</a:t>
            </a:r>
            <a:r>
              <a:rPr lang="de-DE" sz="2700" b="1" dirty="0"/>
              <a:t>, а </a:t>
            </a:r>
            <a:r>
              <a:rPr lang="de-DE" sz="2700" b="1" dirty="0" err="1"/>
              <a:t>весь</a:t>
            </a:r>
            <a:r>
              <a:rPr lang="de-DE" sz="2700" b="1" dirty="0"/>
              <a:t> </a:t>
            </a:r>
            <a:r>
              <a:rPr lang="de-DE" sz="2700" b="1" dirty="0" err="1"/>
              <a:t>дом</a:t>
            </a:r>
            <a:r>
              <a:rPr lang="de-DE" sz="2700" b="1" dirty="0"/>
              <a:t> </a:t>
            </a:r>
            <a:r>
              <a:rPr lang="de-DE" sz="2700" b="1" dirty="0" err="1"/>
              <a:t>болеет</a:t>
            </a:r>
            <a:r>
              <a:rPr lang="de-DE" sz="2700" b="1" dirty="0"/>
              <a:t>.</a:t>
            </a:r>
            <a:endParaRPr lang="ru-RU" sz="2700" dirty="0"/>
          </a:p>
          <a:p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706924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68760"/>
            <a:ext cx="91440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Умственный труд и курение – несовместимы!</a:t>
            </a:r>
            <a:endParaRPr lang="ru-RU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8720"/>
            <a:ext cx="5626861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Разве что-то есть на свете,</a:t>
            </a:r>
          </a:p>
          <a:p>
            <a:r>
              <a:rPr lang="ru-RU" sz="3200" dirty="0" smtClean="0"/>
              <a:t>Что надолго можно скрыть?</a:t>
            </a:r>
          </a:p>
          <a:p>
            <a:r>
              <a:rPr lang="ru-RU" sz="3200" dirty="0" smtClean="0"/>
              <a:t>Пятиклассник Рыбкин Петя</a:t>
            </a:r>
          </a:p>
          <a:p>
            <a:r>
              <a:rPr lang="ru-RU" sz="3200" dirty="0" smtClean="0"/>
              <a:t>Потихоньку стал курить.</a:t>
            </a:r>
          </a:p>
          <a:p>
            <a:r>
              <a:rPr lang="ru-RU" sz="3200" dirty="0" smtClean="0"/>
              <a:t>У парнишки к сигаретам </a:t>
            </a:r>
          </a:p>
          <a:p>
            <a:r>
              <a:rPr lang="ru-RU" sz="3200" dirty="0" smtClean="0"/>
              <a:t>Так и тянется рука.</a:t>
            </a:r>
          </a:p>
          <a:p>
            <a:r>
              <a:rPr lang="ru-RU" sz="3200" dirty="0" smtClean="0"/>
              <a:t>Отстаёт по всем предметам, </a:t>
            </a:r>
          </a:p>
          <a:p>
            <a:r>
              <a:rPr lang="ru-RU" sz="3200" dirty="0" smtClean="0"/>
              <a:t>Не узнать ученика.</a:t>
            </a:r>
          </a:p>
          <a:p>
            <a:r>
              <a:rPr lang="ru-RU" sz="3200" dirty="0" smtClean="0"/>
              <a:t>Начал кашлять </a:t>
            </a:r>
            <a:r>
              <a:rPr lang="ru-RU" sz="3200" dirty="0" err="1" smtClean="0"/>
              <a:t>дурачок</a:t>
            </a:r>
            <a:r>
              <a:rPr lang="ru-RU" sz="3200" dirty="0" smtClean="0"/>
              <a:t>, </a:t>
            </a:r>
          </a:p>
          <a:p>
            <a:r>
              <a:rPr lang="ru-RU" sz="3200" dirty="0" smtClean="0"/>
              <a:t>Вот, что значит – табачок!</a:t>
            </a:r>
          </a:p>
          <a:p>
            <a:r>
              <a:rPr lang="ru-RU" sz="3200" dirty="0" smtClean="0"/>
              <a:t>                          </a:t>
            </a:r>
            <a:r>
              <a:rPr lang="ru-RU" sz="3200" i="1" dirty="0" smtClean="0"/>
              <a:t>С.Михалков</a:t>
            </a:r>
            <a:endParaRPr lang="ru-RU" sz="3200" dirty="0"/>
          </a:p>
        </p:txBody>
      </p:sp>
      <p:pic>
        <p:nvPicPr>
          <p:cNvPr id="3" name="Picture 6" descr="http://www.cigarettesreviews.com/wp-content/uploads/2012/02/smoke-cigarette-clip-art_435014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6050" y="3933056"/>
            <a:ext cx="3717950" cy="2583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rgbClr val="0070C0"/>
                </a:solidFill>
              </a:rPr>
              <a:t>Что такое табак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Откуда табак попал в Россию?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08720"/>
            <a:ext cx="777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Табак - растение семейства паслёновых</a:t>
            </a:r>
            <a:endParaRPr lang="ru-RU" sz="3200" dirty="0"/>
          </a:p>
        </p:txBody>
      </p:sp>
      <p:pic>
        <p:nvPicPr>
          <p:cNvPr id="3" name="Picture 2" descr="http://xomatelecom.gorod.tomsk.ru/uploads/22621/1224775998/tabak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597116"/>
            <a:ext cx="3370593" cy="4988480"/>
          </a:xfrm>
          <a:prstGeom prst="rect">
            <a:avLst/>
          </a:prstGeom>
          <a:noFill/>
        </p:spPr>
      </p:pic>
      <p:pic>
        <p:nvPicPr>
          <p:cNvPr id="4" name="Picture 4" descr="http://www.polykhrest.od.ua/upload/drugs_week/TABACUM%20NICOTIANA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628800"/>
            <a:ext cx="3399654" cy="496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17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История появления табака в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1895" y="2341183"/>
            <a:ext cx="8229600" cy="4325112"/>
          </a:xfrm>
        </p:spPr>
        <p:txBody>
          <a:bodyPr/>
          <a:lstStyle/>
          <a:p>
            <a:r>
              <a:rPr lang="ru-RU" sz="3200" dirty="0"/>
              <a:t>Первое появление табака в Европе связано с открытием </a:t>
            </a:r>
            <a:endParaRPr lang="ru-RU" sz="3200" dirty="0" smtClean="0"/>
          </a:p>
          <a:p>
            <a:pPr marL="109728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</a:t>
            </a:r>
            <a:r>
              <a:rPr lang="ru-RU" sz="3200" b="1" i="1" dirty="0" smtClean="0">
                <a:solidFill>
                  <a:srgbClr val="FF0000"/>
                </a:solidFill>
              </a:rPr>
              <a:t>Христофором Колумбом</a:t>
            </a:r>
            <a:r>
              <a:rPr lang="ru-RU" sz="3200" b="1" dirty="0" smtClean="0"/>
              <a:t> </a:t>
            </a:r>
          </a:p>
          <a:p>
            <a:pPr marL="109728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Америки</a:t>
            </a:r>
            <a:endParaRPr lang="ru-RU" sz="3200" dirty="0"/>
          </a:p>
          <a:p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200" y="2943569"/>
            <a:ext cx="2664296" cy="381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5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История появления табака в России</a:t>
            </a:r>
            <a:endParaRPr lang="ru-RU" dirty="0"/>
          </a:p>
        </p:txBody>
      </p:sp>
      <p:pic>
        <p:nvPicPr>
          <p:cNvPr id="4" name="Объект 3" descr="indian_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708920"/>
            <a:ext cx="4414438" cy="3312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179512" y="1772815"/>
            <a:ext cx="388843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Обычай курить табак был новым для европейцев, и участники экспедиции Колумба с удивлением наблюдали, как индейцы сворачивают листья какого-то растения, поджигают и вдыхают дым.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60088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История появления табака в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229600" cy="4325112"/>
          </a:xfrm>
        </p:spPr>
        <p:txBody>
          <a:bodyPr/>
          <a:lstStyle/>
          <a:p>
            <a:r>
              <a:rPr lang="ru-RU" dirty="0" smtClean="0"/>
              <a:t>В Россию «богомерзкое зелье» было завезено в </a:t>
            </a:r>
            <a:r>
              <a:rPr lang="en-US" dirty="0" smtClean="0"/>
              <a:t>XVI</a:t>
            </a:r>
            <a:r>
              <a:rPr lang="ru-RU" dirty="0" smtClean="0"/>
              <a:t> в. иностранными купцами и сразу же было встречено резко отрицательно, его считали губительным для народного здоровья.</a:t>
            </a:r>
            <a:endParaRPr lang="ru-RU" dirty="0"/>
          </a:p>
        </p:txBody>
      </p:sp>
      <p:pic>
        <p:nvPicPr>
          <p:cNvPr id="4" name="Picture 6" descr="http://s011.radikal.ru/i316/1110/c7/489b8ca52f3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5408" y="3417888"/>
            <a:ext cx="5328592" cy="3440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088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История появления табака в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060848"/>
            <a:ext cx="5122912" cy="43251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 указу царя Алексея Михайловича Романова предписывалось пытать всех, у кого будет найден табак, и бить кнутом до тех пор, пока не признается, откуда достал табак. Торговцам пороть ноздри, резать носы и ссылать в дальние города.</a:t>
            </a: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16832"/>
            <a:ext cx="3168352" cy="461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80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История появления табака в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56" y="1844824"/>
            <a:ext cx="5044899" cy="4325112"/>
          </a:xfrm>
        </p:spPr>
        <p:txBody>
          <a:bodyPr>
            <a:noAutofit/>
          </a:bodyPr>
          <a:lstStyle/>
          <a:p>
            <a:r>
              <a:rPr lang="ru-RU" sz="3200" dirty="0" smtClean="0"/>
              <a:t>В России торговля табаком и курение были разрешены в 1967 году в царствование Петра</a:t>
            </a:r>
            <a:r>
              <a:rPr lang="en-US" sz="3200" dirty="0" smtClean="0"/>
              <a:t> I</a:t>
            </a:r>
            <a:r>
              <a:rPr lang="ru-RU" sz="3200" dirty="0" smtClean="0"/>
              <a:t>, который сам стал заядлым курильщиком после посещения Голландии. </a:t>
            </a:r>
            <a:endParaRPr lang="ru-RU" sz="3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3672408" cy="481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09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YenwmTyK7BaI6WfHED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rYA1PEFjlM8C3RPYOVlZ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K3DS6ltmyxxO8y7KB8re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MCtUVc8syCiwdwoWxjPY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8AwILrM7xehUfwLLbWoU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vCkBmFA8pVhbyecEm48l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237</TotalTime>
  <Words>494</Words>
  <Application>Microsoft Office PowerPoint</Application>
  <PresentationFormat>Экран (4:3)</PresentationFormat>
  <Paragraphs>58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Городская</vt:lpstr>
      <vt:lpstr>Вредит ли курение здоровью?</vt:lpstr>
      <vt:lpstr>Презентация PowerPoint</vt:lpstr>
      <vt:lpstr>Что такое табак</vt:lpstr>
      <vt:lpstr>Презентация PowerPoint</vt:lpstr>
      <vt:lpstr>История появления табака в России</vt:lpstr>
      <vt:lpstr>История появления табака в России</vt:lpstr>
      <vt:lpstr>История появления табака в России</vt:lpstr>
      <vt:lpstr>История появления табака в России</vt:lpstr>
      <vt:lpstr>История появления табака в России</vt:lpstr>
      <vt:lpstr>Презентация PowerPoint</vt:lpstr>
      <vt:lpstr>На какие органы влияет курение</vt:lpstr>
      <vt:lpstr>На какие органы влияет курение</vt:lpstr>
      <vt:lpstr>На какие органы влияет курение</vt:lpstr>
      <vt:lpstr>Презентация PowerPoint</vt:lpstr>
      <vt:lpstr>На какие органы влияет курение</vt:lpstr>
      <vt:lpstr>Презентация PowerPoint</vt:lpstr>
      <vt:lpstr>Презентация PowerPoint</vt:lpstr>
      <vt:lpstr>Пословицы и поговорки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Вредит ли курение здоровью?</dc:title>
  <dc:creator>Днс</dc:creator>
  <cp:lastModifiedBy>User</cp:lastModifiedBy>
  <cp:revision>29</cp:revision>
  <dcterms:created xsi:type="dcterms:W3CDTF">2012-11-13T05:34:45Z</dcterms:created>
  <dcterms:modified xsi:type="dcterms:W3CDTF">2012-12-11T18:18:22Z</dcterms:modified>
</cp:coreProperties>
</file>