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3" r:id="rId3"/>
    <p:sldId id="283" r:id="rId4"/>
    <p:sldId id="257" r:id="rId5"/>
    <p:sldId id="284" r:id="rId6"/>
    <p:sldId id="285" r:id="rId7"/>
    <p:sldId id="287" r:id="rId8"/>
    <p:sldId id="288" r:id="rId9"/>
    <p:sldId id="262" r:id="rId10"/>
    <p:sldId id="261" r:id="rId11"/>
    <p:sldId id="263" r:id="rId12"/>
    <p:sldId id="264" r:id="rId13"/>
    <p:sldId id="290" r:id="rId14"/>
    <p:sldId id="269" r:id="rId15"/>
    <p:sldId id="304" r:id="rId16"/>
    <p:sldId id="265" r:id="rId17"/>
    <p:sldId id="267" r:id="rId18"/>
    <p:sldId id="292" r:id="rId19"/>
    <p:sldId id="268" r:id="rId20"/>
    <p:sldId id="270" r:id="rId21"/>
    <p:sldId id="272" r:id="rId22"/>
    <p:sldId id="274" r:id="rId23"/>
    <p:sldId id="306" r:id="rId24"/>
    <p:sldId id="276" r:id="rId25"/>
    <p:sldId id="295" r:id="rId26"/>
    <p:sldId id="297" r:id="rId27"/>
    <p:sldId id="298" r:id="rId28"/>
    <p:sldId id="300" r:id="rId29"/>
    <p:sldId id="299" r:id="rId30"/>
    <p:sldId id="302" r:id="rId31"/>
    <p:sldId id="27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2063" autoAdjust="0"/>
  </p:normalViewPr>
  <p:slideViewPr>
    <p:cSldViewPr>
      <p:cViewPr varScale="1">
        <p:scale>
          <a:sx n="63" d="100"/>
          <a:sy n="63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9F6B8-81B7-4FDD-814D-A9F10887D1D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58BB40-A10B-459A-8949-454C4B781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627F21-6D23-4D78-BF38-8BE45DBC30F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910C-1859-489E-99AB-85F15C06B59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BEC-A77E-412C-9C9A-72B724EA6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6483-E2FE-478D-A028-E3881365029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96DE-05B4-43D8-BF3D-B2B406E4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3F27-F7D5-4F25-8371-0F7862EE4889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F450-DEB9-48A5-A251-171D249A2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d1bed569768abfb3e1eb2dcbae0d77d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0_3ba63_d4ed5834_L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38" y="4572000"/>
            <a:ext cx="14446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D04B-6A86-44CF-A306-B220771DA257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79F8-8F18-4637-A36F-0DF90D445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0050-7A1E-41D2-B1D4-2B2D9C0C3607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D594-AF20-4376-ADF7-41068ADFA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130B-7A8D-4672-899C-3D90C4F2206E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F481-082D-483C-87CC-DC3E46D27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F6E5-61F8-4E8E-AC0E-6E84FB11FD54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4579-CCB8-41B2-B27A-56A1E96BB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757C-9F0C-4630-A930-F900BBDBD91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6698-E59B-4AE7-BC28-2FBD30192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C31E-5BCC-4E53-B5CC-5255F58A1438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1959-ADD5-40AF-A84E-32671C2E0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5FA4-4E51-4D19-9D67-949099986CC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75A3-4B89-4597-8697-2D0597E5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EA2B-04A3-46D4-987A-BB411EF3F58A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AB4B-4986-49E4-A9A8-7705C160A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AACEA-1C3D-4A71-9E6A-4B9301CC3A97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BCB108-0B0C-43E8-90B9-D5272D51A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18570"/>
            <a:ext cx="4862933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окружающего мира</a:t>
            </a: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</a:t>
            </a: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 «Школа 2100»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Новикова О.В.</a:t>
            </a:r>
            <a:r>
              <a:rPr lang="en-US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«СОШ № 11»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п.Оверята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г.Краснокамска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Пермского края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785938"/>
            <a:ext cx="19288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428728" y="214290"/>
            <a:ext cx="7715272" cy="67890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 l="52037" b="53664"/>
          <a:stretch>
            <a:fillRect/>
          </a:stretch>
        </p:blipFill>
        <p:spPr bwMode="auto">
          <a:xfrm>
            <a:off x="7380288" y="1484313"/>
            <a:ext cx="1223962" cy="221456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692275" y="908050"/>
            <a:ext cx="2447925" cy="757238"/>
          </a:xfrm>
          <a:prstGeom prst="wedgeRoundRectCallout">
            <a:avLst>
              <a:gd name="adj1" fmla="val -38277"/>
              <a:gd name="adj2" fmla="val 76400"/>
              <a:gd name="adj3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считаю, что это равнина. Ведь ровная же поверхность.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84663" y="908050"/>
            <a:ext cx="3024187" cy="1081088"/>
          </a:xfrm>
          <a:prstGeom prst="wedgeRoundRectCallout">
            <a:avLst>
              <a:gd name="adj1" fmla="val 49338"/>
              <a:gd name="adj2" fmla="val 77625"/>
              <a:gd name="adj3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4663" y="911225"/>
            <a:ext cx="3024187" cy="10699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я думаю, что это всё-таки горы. Ведь поверхность расположена  высоко над уровнем моря.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3" y="3838575"/>
            <a:ext cx="1658937" cy="461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прав?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3663" y="3933825"/>
            <a:ext cx="2305050" cy="7064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возникают вопросы?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0188" y="5949950"/>
            <a:ext cx="4721225" cy="4603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равнина отличается от гор?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1038" y="5199063"/>
            <a:ext cx="2489200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горы?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0875" y="5205413"/>
            <a:ext cx="3135313" cy="4603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равнины?</a:t>
            </a:r>
          </a:p>
        </p:txBody>
      </p:sp>
      <p:pic>
        <p:nvPicPr>
          <p:cNvPr id="13341" name="Picture 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071688"/>
            <a:ext cx="37147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eography.su/atlas/item/f00/s00/z0000000/pic/map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</p:pic>
      <p:pic>
        <p:nvPicPr>
          <p:cNvPr id="14339" name="Picture 10" descr="http://pusk.by/pictures/bse/jpg/02977735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99075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214313" y="142875"/>
            <a:ext cx="8715375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928670"/>
            <a:ext cx="7920037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часть суши обозначена зелёным и жёлтым цветом.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857760"/>
            <a:ext cx="9144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картах указано, что высота этих участков не превышает  500 метров.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14875" y="5572125"/>
            <a:ext cx="1500188" cy="128587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равнины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ровные или слабоволнистые участки суши, расположенные выше 200 метров над уровнем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00188" y="214313"/>
            <a:ext cx="7429500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1071563"/>
            <a:ext cx="7286625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Какими бывают равнины?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3071813" y="4643438"/>
            <a:ext cx="2857500" cy="2214562"/>
            <a:chOff x="3071802" y="4643446"/>
            <a:chExt cx="2857520" cy="2214554"/>
          </a:xfrm>
        </p:grpSpPr>
        <p:pic>
          <p:nvPicPr>
            <p:cNvPr id="19470" name="Picture 14" descr="http://www.photoukraine.com/i/articles/Volyno-Podolskaya%20Vozvyshennost%20Photos/003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71802" y="4643446"/>
              <a:ext cx="2857519" cy="22145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375" name="Прямоугольник 13"/>
            <p:cNvSpPr>
              <a:spLocks noChangeArrowheads="1"/>
            </p:cNvSpPr>
            <p:nvPr/>
          </p:nvSpPr>
          <p:spPr bwMode="auto">
            <a:xfrm>
              <a:off x="3071802" y="4643446"/>
              <a:ext cx="28575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solidFill>
                    <a:srgbClr val="C00000"/>
                  </a:solidFill>
                </a:rPr>
                <a:t>Волыно-Подольская</a:t>
              </a:r>
            </a:p>
            <a:p>
              <a:pPr algn="ctr"/>
              <a:r>
                <a:rPr lang="ru-RU" sz="1600">
                  <a:solidFill>
                    <a:srgbClr val="C00000"/>
                  </a:solidFill>
                </a:rPr>
                <a:t> возвышенность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0" y="4643438"/>
            <a:ext cx="3000375" cy="2214562"/>
            <a:chOff x="0" y="4643446"/>
            <a:chExt cx="3000365" cy="2214553"/>
          </a:xfrm>
        </p:grpSpPr>
        <p:pic>
          <p:nvPicPr>
            <p:cNvPr id="19468" name="Picture 12" descr="http://www.zoogeo365.ru/images/public/20101001/zapadno-sibirskaya_nizmennost_big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" y="4647204"/>
              <a:ext cx="3000364" cy="22107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373" name="Прямоугольник 14"/>
            <p:cNvSpPr>
              <a:spLocks noChangeArrowheads="1"/>
            </p:cNvSpPr>
            <p:nvPr/>
          </p:nvSpPr>
          <p:spPr bwMode="auto">
            <a:xfrm>
              <a:off x="0" y="4643446"/>
              <a:ext cx="30003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solidFill>
                    <a:srgbClr val="FFFF00"/>
                  </a:solidFill>
                </a:rPr>
                <a:t>Западно-Сибирская </a:t>
              </a:r>
            </a:p>
            <a:p>
              <a:pPr algn="ctr"/>
              <a:r>
                <a:rPr lang="ru-RU" sz="1600">
                  <a:solidFill>
                    <a:srgbClr val="FFFF00"/>
                  </a:solidFill>
                </a:rPr>
                <a:t>низменность</a:t>
              </a:r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6000750" y="4643438"/>
            <a:ext cx="3143250" cy="2214562"/>
            <a:chOff x="6072198" y="4643446"/>
            <a:chExt cx="3071802" cy="2214554"/>
          </a:xfrm>
        </p:grpSpPr>
        <p:pic>
          <p:nvPicPr>
            <p:cNvPr id="19466" name="Picture 16" descr="http://www.yaplakal.com/uploads/post-3-13302750369097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72198" y="4643446"/>
              <a:ext cx="3071801" cy="22145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371" name="TextBox 16"/>
            <p:cNvSpPr txBox="1">
              <a:spLocks noChangeArrowheads="1"/>
            </p:cNvSpPr>
            <p:nvPr/>
          </p:nvSpPr>
          <p:spPr bwMode="auto">
            <a:xfrm>
              <a:off x="6072198" y="4643446"/>
              <a:ext cx="30718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solidFill>
                    <a:srgbClr val="FFFF00"/>
                  </a:solidFill>
                </a:rPr>
                <a:t>Среднесибирское плоскогорье</a:t>
              </a:r>
            </a:p>
          </p:txBody>
        </p:sp>
      </p:grpSp>
      <p:pic>
        <p:nvPicPr>
          <p:cNvPr id="1536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643063"/>
            <a:ext cx="9144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stepnoy-sledopyt.narod.ru/vesna/fotosals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89538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6" descr="http://prousa.ru/images/states/washington/southeast_washingt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2286000"/>
            <a:ext cx="5000625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00188" y="0"/>
            <a:ext cx="7072312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отличаются эти равнины?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5429250"/>
            <a:ext cx="3643312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Плоская равнина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25" y="1143000"/>
            <a:ext cx="3357563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Холмистая равнина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00188" y="152400"/>
            <a:ext cx="7186612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43063" y="981075"/>
            <a:ext cx="6929437" cy="400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названия равнин на карте Евразии на с. 130–131.</a:t>
            </a:r>
          </a:p>
        </p:txBody>
      </p:sp>
      <p:pic>
        <p:nvPicPr>
          <p:cNvPr id="5" name="Рисунок 4" descr="Вост евр рав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8" y="2060575"/>
            <a:ext cx="3600450" cy="2398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Вост евр равн. 2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446587"/>
            <a:ext cx="3457575" cy="2411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450" y="1484313"/>
            <a:ext cx="4456113" cy="400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Восточно-Европейская равнина</a:t>
            </a:r>
          </a:p>
        </p:txBody>
      </p:sp>
      <p:pic>
        <p:nvPicPr>
          <p:cNvPr id="9" name="Рисунок 8" descr="зап-сиб равн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75250" y="2036763"/>
            <a:ext cx="3546475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59338" y="1484313"/>
            <a:ext cx="4176712" cy="400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Западно-Сибирская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равнина</a:t>
            </a:r>
          </a:p>
        </p:txBody>
      </p:sp>
      <p:pic>
        <p:nvPicPr>
          <p:cNvPr id="8" name="Рисунок 7" descr="зап-сиб равн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4413250"/>
            <a:ext cx="3600450" cy="2444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835150" y="260350"/>
            <a:ext cx="7077075" cy="45259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 морю Чёрному спустились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Наклонились и умылись.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1,2,3,4 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Вот так славно освежились.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 теперь поплыли дружно,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Делать так руками нужно: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Вместе – раз, это брас.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Один, другой – это кроль.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Все как один – плывём как дельфин.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Вышли на берег крутой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отправились домой.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8596" y="0"/>
            <a:ext cx="622927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ru-RU" sz="2400" dirty="0"/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3213100"/>
            <a:ext cx="1746250" cy="168433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4941888"/>
            <a:ext cx="1830388" cy="175418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4941888"/>
            <a:ext cx="1754188" cy="168275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3213100"/>
            <a:ext cx="1781175" cy="172878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71625" y="152400"/>
            <a:ext cx="7115175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63" y="981075"/>
            <a:ext cx="7032625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окружает равнины? (Карта на с. 130–131.)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43063" y="1500188"/>
            <a:ext cx="7032625" cy="400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возвышение на земной поверхности.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850" y="1947863"/>
            <a:ext cx="8496300" cy="646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иллюстрациям учебника на с.113 догадайтесь, что бывает в горах или на равнинах.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513" y="2708275"/>
            <a:ext cx="1163637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588" y="2708275"/>
            <a:ext cx="766762" cy="4000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213100"/>
            <a:ext cx="1822450" cy="176688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3213100"/>
            <a:ext cx="1754187" cy="16922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5013325"/>
            <a:ext cx="1763713" cy="16859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388" y="3213100"/>
            <a:ext cx="1754187" cy="16922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27763" y="4941888"/>
            <a:ext cx="1830387" cy="175418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9" descr="http://images.reklama.com.ua/2010-02-18/367734/photos0-800x60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63" y="1571625"/>
            <a:ext cx="271462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13" descr="http://photodoska.ru/Content/dynamic/ads/290478/other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1571625"/>
            <a:ext cx="30099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11" descr="http://a2.mzstatic.com/us/r1000/055/Purple/e4/52/33/mzl.hdtolvxx.320x480-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571625"/>
            <a:ext cx="304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00188" y="152400"/>
            <a:ext cx="7186612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275" y="1052513"/>
            <a:ext cx="6192838" cy="4000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Равнины сложены из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рыхлых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горных пород.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1000125" cy="4603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74" y="1571612"/>
            <a:ext cx="1144587" cy="4603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галька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1571612"/>
            <a:ext cx="990600" cy="461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sp>
        <p:nvSpPr>
          <p:cNvPr id="20498" name="AutoShape 15" descr="http://www.dzerghinsk.org/_bd/17/71447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AutoShape 17" descr="http://www.dzerghinsk.org/_bd/17/714473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://hotstones.ru/upload/medialibrary/cda/zvwjkzdlsdzkwv%20qqogpoawrjz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1787525"/>
            <a:ext cx="3357563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12" descr="http://geology.com/rocks/pictures/limestone-chal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85926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6" name="Picture 4" descr="http://granosiris.by/wp-content/uploads/2012/05/img12344_1-1_Granit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214813"/>
            <a:ext cx="3233737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00188" y="152400"/>
            <a:ext cx="7186612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275" y="1052513"/>
            <a:ext cx="6192838" cy="7080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из каких пород сложены горы?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 114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4286256"/>
            <a:ext cx="1601787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известняк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396" y="4143380"/>
            <a:ext cx="1247775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базальт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4" y="4214818"/>
            <a:ext cx="1156086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гранит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25" y="6457950"/>
            <a:ext cx="6192838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Горы сложены из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горных пород.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1" descr="http://forum.exler.ru/uploads/52/post-12124123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4786313"/>
            <a:ext cx="3216275" cy="207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17" descr="http://fr.academic.ru/pictures/frwiki/77/Magnetyt1%2C_Boliw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4714875"/>
            <a:ext cx="3214688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19" descr="http://uainfo.censor.net.ua/uploads/posts/2011-04/1303714738_1295596232_pd5ogbhee8uwcrj-kopiya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500306"/>
            <a:ext cx="2857500" cy="197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15" descr="http://dic.academic.ru/pictures/wiki/files/77/Mineral_Lignito_GDFL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2500313"/>
            <a:ext cx="2571750" cy="192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00188" y="152400"/>
            <a:ext cx="7186612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125538"/>
            <a:ext cx="8280400" cy="7064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Горные породы, которые использует человек, называют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полезными ископаемыми.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1916113"/>
            <a:ext cx="2527300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264" y="4357694"/>
            <a:ext cx="1000125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356" y="4286256"/>
            <a:ext cx="3259138" cy="461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магнитный железняк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9322" y="1928802"/>
            <a:ext cx="1079500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</a:p>
        </p:txBody>
      </p:sp>
      <p:sp>
        <p:nvSpPr>
          <p:cNvPr id="22548" name="AutoShape 13" descr="http://www.ljplus.ru/img4/d/m/dmi_p_a_v_l_o_v/coal_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785918" y="274638"/>
            <a:ext cx="6900882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Самоопределение к деятельности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84200" y="2492375"/>
            <a:ext cx="80914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>Без труда не вытянешь рыбку из пруда.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льпы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571612"/>
            <a:ext cx="3479800" cy="209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71625" y="152400"/>
            <a:ext cx="7115175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8538" y="1052513"/>
            <a:ext cx="500221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горы на карте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Евразии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130.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1162050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Альпы</a:t>
            </a:r>
          </a:p>
        </p:txBody>
      </p:sp>
      <p:pic>
        <p:nvPicPr>
          <p:cNvPr id="8" name="Рисунок 7" descr="Альпы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857628"/>
            <a:ext cx="3429024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Уральские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1571612"/>
            <a:ext cx="359886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Уральские 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3929066"/>
            <a:ext cx="3600449" cy="275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286512" y="1571612"/>
            <a:ext cx="2452688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Уральские горы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857375" y="152400"/>
            <a:ext cx="6829425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142984"/>
            <a:ext cx="1174750" cy="461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Кавказ</a:t>
            </a:r>
          </a:p>
        </p:txBody>
      </p:sp>
      <p:pic>
        <p:nvPicPr>
          <p:cNvPr id="7" name="Рисунок 6" descr="Кавказ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850" y="1719263"/>
            <a:ext cx="3462331" cy="227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Кавказ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371975"/>
            <a:ext cx="3500461" cy="227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Гимала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1643050"/>
            <a:ext cx="351313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Гималаи.3 jp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4357694"/>
            <a:ext cx="347979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357950" y="1071546"/>
            <a:ext cx="1416050" cy="461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Гималаи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рдильеры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571612"/>
            <a:ext cx="3929090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643063" y="152400"/>
            <a:ext cx="7043737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000125"/>
            <a:ext cx="8510588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горы на карте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Северной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Америки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Южной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мерики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134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1931987" cy="461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Кордильеры</a:t>
            </a:r>
          </a:p>
        </p:txBody>
      </p:sp>
      <p:pic>
        <p:nvPicPr>
          <p:cNvPr id="8" name="Рисунок 7" descr="Кордильеры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500570"/>
            <a:ext cx="392909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нды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571612"/>
            <a:ext cx="4000528" cy="275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Анды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4454525"/>
            <a:ext cx="4000528" cy="240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715272" y="1571612"/>
            <a:ext cx="981075" cy="4603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http://www.taday.ru/data/974/443/1234/%D0%B3%D0%BE%D1%80%D1%8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071810"/>
            <a:ext cx="30003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714500" y="152400"/>
            <a:ext cx="6972300" cy="7556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гор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1500174"/>
            <a:ext cx="2143140" cy="12858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Низкие горы до 1000 метров Хибины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1500174"/>
            <a:ext cx="2143140" cy="12858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Средние горы до от 1000 до 2000 метров </a:t>
            </a:r>
          </a:p>
          <a:p>
            <a:pPr algn="ctr">
              <a:defRPr/>
            </a:pPr>
            <a:r>
              <a:rPr lang="ru-RU" dirty="0"/>
              <a:t>Урал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1571612"/>
            <a:ext cx="2143140" cy="12858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Высокие горы до более 2000 метров Гималаи, Кавказ</a:t>
            </a:r>
          </a:p>
        </p:txBody>
      </p:sp>
      <p:pic>
        <p:nvPicPr>
          <p:cNvPr id="68610" name="Picture 2" descr="http://img-fotki.yandex.ru/get/3208/sveta9631.4/0_2fd6e_603f2ea6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496"/>
            <a:ext cx="308374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2" name="Picture 4" descr="http://vkontakte.dj/cat/image/3876205/%D0%9D%D0%90%D0%A0%D0%9E%D0%94%D0%9D%D0%90%D0%A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4071942"/>
            <a:ext cx="301600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9" name="Picture 10" descr="http://pusk.by/pictures/bse/jpg/02977735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072188"/>
            <a:ext cx="45005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643063" y="152400"/>
            <a:ext cx="7043737" cy="68421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.Применяем знания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928688"/>
            <a:ext cx="750099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Выберите важные отличительные особенности гор и равнин: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38" y="1428750"/>
            <a:ext cx="5832475" cy="7080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большие перепады высоты земной поверхности;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357430"/>
            <a:ext cx="3973512" cy="4000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наличие болот, рек, озёр, леса;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357430"/>
            <a:ext cx="3557588" cy="4000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умеренный тепловой пояс;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000372"/>
            <a:ext cx="4910138" cy="4000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ровные или холмистые участки суши;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14752"/>
            <a:ext cx="3883025" cy="4000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большое количество городов;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714752"/>
            <a:ext cx="3570288" cy="4000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реки с быстрым течением;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500570"/>
            <a:ext cx="2124075" cy="4000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пески и степи.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5072074"/>
            <a:ext cx="2500330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Равнины – 2,4,5,7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2066" y="5143512"/>
            <a:ext cx="2500330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Горы – </a:t>
            </a:r>
          </a:p>
          <a:p>
            <a:pPr algn="ctr">
              <a:defRPr/>
            </a:pPr>
            <a:r>
              <a:rPr lang="ru-RU" sz="3200" dirty="0"/>
              <a:t>1,3,6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286125" y="1643063"/>
            <a:ext cx="5614988" cy="45259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Изготовление кирпича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Строительство зданий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Изготовление памятников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Выплавка стали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Отопление жилища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Выработка электроэнергии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Производство бензина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Производство пластмасс</a:t>
            </a:r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00188" y="274638"/>
            <a:ext cx="7358062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.Применяем знания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тетрадь задание № 3 стр.36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14313" y="2214563"/>
            <a:ext cx="2928937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Глина</a:t>
            </a:r>
          </a:p>
          <a:p>
            <a:pPr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Гранит</a:t>
            </a:r>
          </a:p>
          <a:p>
            <a:pPr>
              <a:defRPr/>
            </a:pP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Мрамор</a:t>
            </a:r>
          </a:p>
          <a:p>
            <a:pPr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Железная руда</a:t>
            </a:r>
          </a:p>
          <a:p>
            <a:pPr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Каменный уголь</a:t>
            </a:r>
          </a:p>
          <a:p>
            <a:pPr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Нефть </a:t>
            </a:r>
          </a:p>
          <a:p>
            <a:pPr>
              <a:defRPr/>
            </a:pP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500188" y="1928813"/>
            <a:ext cx="1857375" cy="5715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71625" y="2500313"/>
            <a:ext cx="1714500" cy="50006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14500" y="3071813"/>
            <a:ext cx="1714500" cy="50006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86063" y="3714750"/>
            <a:ext cx="571500" cy="3571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928938" y="4286250"/>
            <a:ext cx="428625" cy="2857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00375" y="4786313"/>
            <a:ext cx="357188" cy="7143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500188" y="5214938"/>
            <a:ext cx="1857375" cy="21431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500188" y="5357813"/>
            <a:ext cx="1857375" cy="64293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214313" y="142875"/>
            <a:ext cx="8715375" cy="143986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Самостоятельная работа с самопроверкой по эталону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тетрадь стр.37 задание № 5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699" name="Содержимое 4"/>
          <p:cNvGrpSpPr>
            <a:grpSpLocks noGrp="1"/>
          </p:cNvGrpSpPr>
          <p:nvPr>
            <p:ph idx="1"/>
          </p:nvPr>
        </p:nvGrpSpPr>
        <p:grpSpPr bwMode="auto">
          <a:xfrm>
            <a:off x="428625" y="2071688"/>
            <a:ext cx="8229600" cy="4525962"/>
            <a:chOff x="452438" y="1643050"/>
            <a:chExt cx="8229600" cy="4525963"/>
          </a:xfrm>
        </p:grpSpPr>
        <p:sp>
          <p:nvSpPr>
            <p:cNvPr id="6" name="Содержимое 2"/>
            <p:cNvSpPr txBox="1">
              <a:spLocks/>
            </p:cNvSpPr>
            <p:nvPr/>
          </p:nvSpPr>
          <p:spPr bwMode="auto">
            <a:xfrm>
              <a:off x="452438" y="1643050"/>
              <a:ext cx="4038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Амазонка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Дунай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Миссури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Ганг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ru-RU" sz="4400" dirty="0">
                <a:latin typeface="+mn-lt"/>
              </a:endParaRPr>
            </a:p>
          </p:txBody>
        </p:sp>
        <p:sp>
          <p:nvSpPr>
            <p:cNvPr id="7" name="Содержимое 4"/>
            <p:cNvSpPr txBox="1">
              <a:spLocks/>
            </p:cNvSpPr>
            <p:nvPr/>
          </p:nvSpPr>
          <p:spPr bwMode="auto">
            <a:xfrm>
              <a:off x="4643438" y="1643050"/>
              <a:ext cx="4038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Альпы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Кордильеры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Гималаи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/>
              </a:pPr>
              <a:r>
                <a:rPr lang="ru-RU" sz="4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Анды </a:t>
              </a: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rot="16200000" flipH="1">
            <a:off x="2893219" y="2821782"/>
            <a:ext cx="2143125" cy="15001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428875" y="2428875"/>
            <a:ext cx="2214563" cy="78581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000250" y="4071938"/>
            <a:ext cx="2643188" cy="8572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28938" y="3286125"/>
            <a:ext cx="1785937" cy="78581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14287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Включение в систему знаний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38" y="1785938"/>
            <a:ext cx="5832475" cy="4619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</a:p>
        </p:txBody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0" y="2357438"/>
            <a:ext cx="9144000" cy="4235450"/>
            <a:chOff x="0" y="2357430"/>
            <a:chExt cx="9144000" cy="4236209"/>
          </a:xfrm>
        </p:grpSpPr>
        <p:sp>
          <p:nvSpPr>
            <p:cNvPr id="7" name="Овал 6"/>
            <p:cNvSpPr/>
            <p:nvPr/>
          </p:nvSpPr>
          <p:spPr>
            <a:xfrm>
              <a:off x="0" y="4572008"/>
              <a:ext cx="3214678" cy="1298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Низменность</a:t>
              </a:r>
              <a:r>
                <a:rPr lang="ru-RU" sz="54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endParaRPr lang="ru-RU" sz="5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643174" y="5857892"/>
              <a:ext cx="3786214" cy="73574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Возвышенность </a:t>
              </a:r>
              <a:endParaRPr lang="ru-RU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786446" y="4714884"/>
              <a:ext cx="3357554" cy="1298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Плоскогорье</a:t>
              </a:r>
              <a:r>
                <a:rPr lang="ru-RU" sz="54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endParaRPr lang="ru-RU" sz="5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20" y="2357430"/>
              <a:ext cx="2357454" cy="82230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Плоские</a:t>
              </a:r>
              <a:endParaRPr lang="ru-RU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929322" y="2500306"/>
              <a:ext cx="3214678" cy="82245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Холмистые</a:t>
              </a:r>
              <a:endParaRPr lang="ru-RU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1624013" y="3071813"/>
            <a:ext cx="5857875" cy="2786062"/>
            <a:chOff x="1624013" y="3071814"/>
            <a:chExt cx="5857875" cy="2786060"/>
          </a:xfrm>
        </p:grpSpPr>
        <p:sp>
          <p:nvSpPr>
            <p:cNvPr id="6" name="Овал 5"/>
            <p:cNvSpPr/>
            <p:nvPr/>
          </p:nvSpPr>
          <p:spPr>
            <a:xfrm>
              <a:off x="2428860" y="3286124"/>
              <a:ext cx="4000528" cy="1298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54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Равнины</a:t>
              </a:r>
              <a:r>
                <a:rPr lang="ru-RU" sz="5400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V="1">
              <a:off x="2516188" y="3071814"/>
              <a:ext cx="357187" cy="357187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 bwMode="auto">
            <a:xfrm flipV="1">
              <a:off x="5929313" y="3214689"/>
              <a:ext cx="374650" cy="214312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 bwMode="auto">
            <a:xfrm rot="10800000" flipV="1">
              <a:off x="1624013" y="4286250"/>
              <a:ext cx="1035050" cy="285750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 rot="5400000">
              <a:off x="3767138" y="5249862"/>
              <a:ext cx="1214436" cy="1587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 bwMode="auto">
            <a:xfrm>
              <a:off x="6000750" y="4357688"/>
              <a:ext cx="1481138" cy="357187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14287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Включение в систему знаний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0" y="2357438"/>
            <a:ext cx="9144000" cy="4235450"/>
            <a:chOff x="0" y="2357430"/>
            <a:chExt cx="9144000" cy="4236209"/>
          </a:xfrm>
        </p:grpSpPr>
        <p:sp>
          <p:nvSpPr>
            <p:cNvPr id="7" name="Овал 6"/>
            <p:cNvSpPr/>
            <p:nvPr/>
          </p:nvSpPr>
          <p:spPr>
            <a:xfrm>
              <a:off x="0" y="4572008"/>
              <a:ext cx="3214678" cy="1298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Низкие </a:t>
              </a:r>
              <a:r>
                <a:rPr lang="ru-RU" sz="54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endParaRPr lang="ru-RU" sz="5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643174" y="5857892"/>
              <a:ext cx="3786214" cy="73574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Средние </a:t>
              </a:r>
              <a:endParaRPr lang="ru-RU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786446" y="4714884"/>
              <a:ext cx="3357554" cy="1298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Высокие </a:t>
              </a:r>
              <a:r>
                <a:rPr lang="ru-RU" sz="54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endParaRPr lang="ru-RU" sz="5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0" y="2357430"/>
              <a:ext cx="2643174" cy="82230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Молодые </a:t>
              </a:r>
              <a:endParaRPr lang="ru-RU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929322" y="2500306"/>
              <a:ext cx="2928926" cy="82230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Старые </a:t>
              </a:r>
              <a:endParaRPr lang="ru-RU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1624013" y="3071813"/>
            <a:ext cx="5857875" cy="2786062"/>
            <a:chOff x="1624013" y="3071813"/>
            <a:chExt cx="5857875" cy="2786062"/>
          </a:xfrm>
        </p:grpSpPr>
        <p:sp>
          <p:nvSpPr>
            <p:cNvPr id="6" name="Овал 5"/>
            <p:cNvSpPr/>
            <p:nvPr/>
          </p:nvSpPr>
          <p:spPr>
            <a:xfrm>
              <a:off x="2428860" y="3286124"/>
              <a:ext cx="3786214" cy="1298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5400" dirty="0"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Горы</a:t>
              </a:r>
              <a:r>
                <a:rPr lang="ru-RU" sz="5400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V="1">
              <a:off x="2516188" y="3071813"/>
              <a:ext cx="357187" cy="357187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 bwMode="auto">
            <a:xfrm flipV="1">
              <a:off x="5786438" y="3214688"/>
              <a:ext cx="517525" cy="261937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 bwMode="auto">
            <a:xfrm rot="10800000" flipV="1">
              <a:off x="1624013" y="4286250"/>
              <a:ext cx="1035050" cy="285750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 rot="5400000">
              <a:off x="3767138" y="5249863"/>
              <a:ext cx="1214437" cy="1587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 bwMode="auto">
            <a:xfrm>
              <a:off x="5857875" y="4333875"/>
              <a:ext cx="1624013" cy="381000"/>
            </a:xfrm>
            <a:prstGeom prst="straightConnector1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643063" y="274638"/>
            <a:ext cx="7043737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Рефлексия деятельности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00188"/>
            <a:ext cx="9144000" cy="15700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Равнины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ровные или слабоволнистые участки суши, расположенные выше 200 метров над уровнем моря.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143250"/>
            <a:ext cx="9144000" cy="584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возвышение на земной поверхности.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57750" y="3786188"/>
            <a:ext cx="4000500" cy="28622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сложены из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горных пород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50" y="3786188"/>
            <a:ext cx="4071938" cy="28622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Равнины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Плоские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Холмистые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Низменности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Возвышенности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Плоскогорье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сложены из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рыхлых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горных пород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Своё мнение должен высказать каждый</a:t>
            </a:r>
          </a:p>
          <a:p>
            <a:pPr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Умей выслушать товарища</a:t>
            </a:r>
          </a:p>
          <a:p>
            <a:pPr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Знаешь – говори, не знаешь – слушай</a:t>
            </a:r>
          </a:p>
          <a:p>
            <a:pPr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Работай тихо, чтобы не мешать товарищам</a:t>
            </a:r>
          </a:p>
          <a:p>
            <a:pPr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Закончил дело, помоги другому</a:t>
            </a:r>
          </a:p>
          <a:p>
            <a:pPr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Рабочее место содержи в порядке</a:t>
            </a:r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714480" y="357166"/>
            <a:ext cx="6972320" cy="64294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1979613" y="333375"/>
            <a:ext cx="6048375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уроке: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 узнал...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 понял...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Мне было интересно...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Меня удивило...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Мне было трудно...</a:t>
            </a:r>
          </a:p>
          <a:p>
            <a:pPr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 не понял...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57290" y="214290"/>
            <a:ext cx="6286544" cy="63579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Тексты, иллюстрации и задания из учебника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«Окружающий  мир. Наша планета Земля» А.А. Вахрушева, О.В. Бурского, А.С.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Раутиана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 класс.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из Методических рекомендаций для учителя по курсу «Окружающий мир» для 2-го класса А.А. Вахрушева, Е.А. Самойловой, О.В.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Чихановой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Изображения с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http://images.yandex.ru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http://go.mail.ru/search_images?&amp;fs=1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Фрагменты презентации к уроку «Равнины и горы»</a:t>
            </a:r>
            <a:r>
              <a:rPr lang="ru-RU" sz="2400" dirty="0">
                <a:solidFill>
                  <a:srgbClr val="603B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Устиновой Маргариты Алексеевны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Авторские задания.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78681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Порядок изучения тем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Океаны 			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Материки			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Реки		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Озёра 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dirty="0" smtClean="0"/>
              <a:t>					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dirty="0" smtClean="0"/>
              <a:t>						</a:t>
            </a:r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Актуализация знаний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0"/>
            <a:ext cx="511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0"/>
            <a:ext cx="21431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71813"/>
            <a:ext cx="3079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0"/>
            <a:ext cx="573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81525"/>
            <a:ext cx="3429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1613" y="0"/>
            <a:ext cx="25923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47148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0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29163"/>
            <a:ext cx="2786063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166813"/>
            <a:ext cx="7358063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500174"/>
            <a:ext cx="6146798" cy="523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Равнины и горы.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1571604" y="142852"/>
            <a:ext cx="7115196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Постановка учебной задачи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6___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106___5</Template>
  <TotalTime>1115</TotalTime>
  <Words>701</Words>
  <Application>Microsoft Office PowerPoint</Application>
  <PresentationFormat>Экран (4:3)</PresentationFormat>
  <Paragraphs>184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106___5</vt:lpstr>
      <vt:lpstr>Слайд 1</vt:lpstr>
      <vt:lpstr>I. Самоопределение к деятельности</vt:lpstr>
      <vt:lpstr>Правила работы в группе</vt:lpstr>
      <vt:lpstr>II. Актуализация знаний</vt:lpstr>
      <vt:lpstr>Слайд 5</vt:lpstr>
      <vt:lpstr>Слайд 6</vt:lpstr>
      <vt:lpstr>Слайд 7</vt:lpstr>
      <vt:lpstr>Слайд 8</vt:lpstr>
      <vt:lpstr>III. Постановка учебной задачи</vt:lpstr>
      <vt:lpstr>Определяем основной вопрос урока</vt:lpstr>
      <vt:lpstr>IV.Совместное открытие знаний</vt:lpstr>
      <vt:lpstr>IV. Совместное открытие знаний</vt:lpstr>
      <vt:lpstr>Слайд 13</vt:lpstr>
      <vt:lpstr>Совместное открытие знаний</vt:lpstr>
      <vt:lpstr>Слайд 15</vt:lpstr>
      <vt:lpstr>Совместное открытие знаний</vt:lpstr>
      <vt:lpstr>Совместное открытие знаний</vt:lpstr>
      <vt:lpstr>Совместное открытие знаний</vt:lpstr>
      <vt:lpstr>Совместное открытие знаний</vt:lpstr>
      <vt:lpstr>Совместное открытие знаний</vt:lpstr>
      <vt:lpstr>Совместное открытие знаний</vt:lpstr>
      <vt:lpstr>Совместное открытие знаний</vt:lpstr>
      <vt:lpstr>Высота гор</vt:lpstr>
      <vt:lpstr>V.Применяем знания</vt:lpstr>
      <vt:lpstr>V.Применяем знания рабочая тетрадь задание № 3 стр.36</vt:lpstr>
      <vt:lpstr>VI. Самостоятельная работа с самопроверкой по эталону рабочая тетрадь стр.37 задание № 5</vt:lpstr>
      <vt:lpstr>VII. Включение в систему знаний</vt:lpstr>
      <vt:lpstr>VII. Включение в систему знаний</vt:lpstr>
      <vt:lpstr>VIII. Рефлексия деятельности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86</cp:revision>
  <dcterms:created xsi:type="dcterms:W3CDTF">2012-12-18T12:59:32Z</dcterms:created>
  <dcterms:modified xsi:type="dcterms:W3CDTF">2013-03-31T17:16:15Z</dcterms:modified>
</cp:coreProperties>
</file>