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4" r:id="rId23"/>
    <p:sldId id="278" r:id="rId24"/>
    <p:sldId id="285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F6EBE-7854-499F-B79A-635F590DE65F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3C432-1841-48FD-951B-CA3EC258EF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71388-6A1C-4DC9-835C-1D2E78B13681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7EE01-907C-41AE-9B0C-91327A0B52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DFE04-E79D-4087-B2F6-63B4924543FD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1856E-4E01-47E9-8B5D-41AC5E8B7C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F035C-BF01-47B4-8FCE-46BB8F73363B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EB387-BF7D-42CB-BA3B-0E7FF9770D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AFAAE-7347-4843-B375-15DAFBDA2CAC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E2F06-F811-4B53-8781-163A9EC6F7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74FF6-0C8A-453D-9CD8-320E43C78695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761F1-29D0-4EA6-8B7E-10748B667B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E0E82-61C0-4C97-B050-9D1BBCB0D739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DE7F7-79C4-463A-9EDD-40931634E4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762EA-C642-4E7D-ACB0-431576B5C5DA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372EF-F719-42BB-959F-1D8E9CBD81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6725F7-55E0-43D3-8953-06A55DFFAD02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2AAC6-CEA4-4AE5-97BE-EC5981D2F8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294AC-6F25-41EE-8A0A-C29C98CBBAB7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B29E-C34E-494D-9F0E-07E48CF40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E7CEE-3855-44EF-8514-44C24981F72B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9DE3B-BED5-429E-B7F2-68AB51112B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7F2BD50-8541-46B6-86B6-4E9E8636717C}" type="datetimeFigureOut">
              <a:rPr lang="ru-RU"/>
              <a:pPr>
                <a:defRPr/>
              </a:pPr>
              <a:t>15.03.2013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C14E77-CEEB-45A8-9C31-1BFA7582A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96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7" r:id="rId9"/>
    <p:sldLayoutId id="2147483693" r:id="rId10"/>
    <p:sldLayoutId id="2147483694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-14099"/>
            <a:ext cx="9433048" cy="1872208"/>
          </a:xfrm>
        </p:spPr>
        <p:txBody>
          <a:bodyPr/>
          <a:lstStyle/>
          <a:p>
            <a:pPr marL="18288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>Тема урока «Закон Архимеда»</a:t>
            </a:r>
            <a:endParaRPr lang="ru-RU" sz="4400" dirty="0"/>
          </a:p>
        </p:txBody>
      </p:sp>
      <p:pic>
        <p:nvPicPr>
          <p:cNvPr id="1026" name="Picture 2" descr="L:\учитель года\2 этап\материал для презнт урока\IMG_407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1604" y="857232"/>
            <a:ext cx="5850484" cy="58621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08025" y="692150"/>
            <a:ext cx="8353425" cy="969963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По какой формуле рассчитывается выталкивающая сила ?</a:t>
            </a:r>
          </a:p>
        </p:txBody>
      </p:sp>
      <p:pic>
        <p:nvPicPr>
          <p:cNvPr id="7173" name="Picture 5" descr="L:\учитель года\2 этап\материал для презнт урока\2012-03-05_2058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29" y="2204864"/>
            <a:ext cx="4600558" cy="388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08600" y="3076575"/>
            <a:ext cx="3671888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400"/>
              <a:t>F</a:t>
            </a:r>
            <a:r>
              <a:rPr lang="ru-RU" sz="4400"/>
              <a:t>а = Рж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43463" y="4597400"/>
            <a:ext cx="4137025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100392" cy="1296144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Открытие закона Архимеда</a:t>
            </a:r>
            <a:endParaRPr lang="ru-RU" dirty="0"/>
          </a:p>
        </p:txBody>
      </p:sp>
      <p:pic>
        <p:nvPicPr>
          <p:cNvPr id="9218" name="Picture 2" descr="L:\учитель года\2 этап\материал для презнт урока\IMG_40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80495" y="2181026"/>
            <a:ext cx="4430061" cy="36193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738" y="1776413"/>
            <a:ext cx="4829175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" y="1557338"/>
            <a:ext cx="298767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2370138"/>
            <a:ext cx="27051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89688" y="1557338"/>
            <a:ext cx="2486025" cy="355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9" name="TextBox 3"/>
          <p:cNvSpPr txBox="1">
            <a:spLocks noChangeArrowheads="1"/>
          </p:cNvSpPr>
          <p:nvPr/>
        </p:nvSpPr>
        <p:spPr bwMode="auto">
          <a:xfrm>
            <a:off x="374650" y="5013325"/>
            <a:ext cx="237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Ломоносов М.В.</a:t>
            </a:r>
          </a:p>
          <a:p>
            <a:pPr algn="ctr"/>
            <a:r>
              <a:rPr lang="ru-RU" b="1"/>
              <a:t>1711 – 1765 </a:t>
            </a:r>
          </a:p>
        </p:txBody>
      </p:sp>
      <p:sp>
        <p:nvSpPr>
          <p:cNvPr id="16390" name="TextBox 4"/>
          <p:cNvSpPr txBox="1">
            <a:spLocks noChangeArrowheads="1"/>
          </p:cNvSpPr>
          <p:nvPr/>
        </p:nvSpPr>
        <p:spPr bwMode="auto">
          <a:xfrm>
            <a:off x="3635375" y="6015038"/>
            <a:ext cx="22320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Эйлер Л.</a:t>
            </a:r>
          </a:p>
          <a:p>
            <a:pPr algn="ctr"/>
            <a:r>
              <a:rPr lang="ru-RU" b="1"/>
              <a:t>1707 - 1783</a:t>
            </a:r>
          </a:p>
        </p:txBody>
      </p:sp>
      <p:sp>
        <p:nvSpPr>
          <p:cNvPr id="16391" name="TextBox 5"/>
          <p:cNvSpPr txBox="1">
            <a:spLocks noChangeArrowheads="1"/>
          </p:cNvSpPr>
          <p:nvPr/>
        </p:nvSpPr>
        <p:spPr bwMode="auto">
          <a:xfrm>
            <a:off x="6588125" y="5229225"/>
            <a:ext cx="23764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Бернулли Д.</a:t>
            </a:r>
          </a:p>
          <a:p>
            <a:pPr algn="ctr"/>
            <a:r>
              <a:rPr lang="ru-RU" b="1"/>
              <a:t>1700 - 1772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545545" y="260648"/>
            <a:ext cx="8100392" cy="936104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Русские ученые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280" y="0"/>
            <a:ext cx="8585534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Экспериментальная проверка закона Архимеда</a:t>
            </a:r>
            <a:endParaRPr lang="ru-RU" dirty="0"/>
          </a:p>
        </p:txBody>
      </p:sp>
      <p:pic>
        <p:nvPicPr>
          <p:cNvPr id="10242" name="Picture 2" descr="L:\учитель года\2 этап\материал для презнт урока\IMG_408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748" y="1628800"/>
            <a:ext cx="8939748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332656"/>
            <a:ext cx="4680520" cy="2232248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>Выталкивающая сила в газах</a:t>
            </a:r>
            <a:endParaRPr lang="ru-RU" sz="4400" dirty="0"/>
          </a:p>
        </p:txBody>
      </p:sp>
      <p:pic>
        <p:nvPicPr>
          <p:cNvPr id="11266" name="Picture 2" descr="L:\учитель года\2 этап\материал для презнт урока\IMG_408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38943" y="1463078"/>
            <a:ext cx="6473301" cy="3780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75088" y="2741613"/>
            <a:ext cx="51371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864096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>Формулировка закона Архимеда</a:t>
            </a:r>
            <a:endParaRPr lang="ru-RU" sz="4400" dirty="0"/>
          </a:p>
        </p:txBody>
      </p:sp>
      <p:sp>
        <p:nvSpPr>
          <p:cNvPr id="19459" name="Объект 2"/>
          <p:cNvSpPr>
            <a:spLocks noGrp="1"/>
          </p:cNvSpPr>
          <p:nvPr>
            <p:ph sz="quarter" idx="13"/>
          </p:nvPr>
        </p:nvSpPr>
        <p:spPr>
          <a:xfrm>
            <a:off x="179388" y="1879600"/>
            <a:ext cx="4032250" cy="3494088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Тело, находящееся в жидкости (или газе), теряет в своем весе столько, сколько весит жидкость (или газ) в объеме, вытесненном телом.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906463"/>
            <a:ext cx="4105275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7805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000" dirty="0" smtClean="0"/>
              <a:t>Работа в группах (исследование)</a:t>
            </a:r>
            <a:endParaRPr lang="ru-RU" sz="4000" dirty="0"/>
          </a:p>
        </p:txBody>
      </p:sp>
      <p:sp>
        <p:nvSpPr>
          <p:cNvPr id="20483" name="Объект 2"/>
          <p:cNvSpPr>
            <a:spLocks noGrp="1"/>
          </p:cNvSpPr>
          <p:nvPr>
            <p:ph sz="quarter" idx="13"/>
          </p:nvPr>
        </p:nvSpPr>
        <p:spPr>
          <a:xfrm>
            <a:off x="179388" y="2205038"/>
            <a:ext cx="3717925" cy="118586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200" b="1" smtClean="0"/>
              <a:t>От чего зависит сила Архимеда ?</a:t>
            </a:r>
          </a:p>
          <a:p>
            <a:pPr marL="44450" indent="0">
              <a:buFont typeface="Georgia" pitchFamily="18" charset="0"/>
              <a:buNone/>
            </a:pPr>
            <a:endParaRPr lang="ru-RU" sz="3200" b="1" smtClean="0"/>
          </a:p>
          <a:p>
            <a:pPr marL="44450" indent="0">
              <a:buFont typeface="Georgia" pitchFamily="18" charset="0"/>
              <a:buNone/>
            </a:pPr>
            <a:r>
              <a:rPr lang="ru-RU" sz="3200" b="1" smtClean="0"/>
              <a:t>От чего не зависит сила Архимеда ?</a:t>
            </a:r>
          </a:p>
        </p:txBody>
      </p:sp>
      <p:pic>
        <p:nvPicPr>
          <p:cNvPr id="12290" name="Picture 2" descr="L:\учитель года\2 этап\материал для презнт урока\IMG_407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04495"/>
            <a:ext cx="5184576" cy="53038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Экспериментальная работа</a:t>
            </a:r>
            <a:endParaRPr lang="ru-RU" dirty="0"/>
          </a:p>
        </p:txBody>
      </p:sp>
      <p:sp>
        <p:nvSpPr>
          <p:cNvPr id="21507" name="Объект 2"/>
          <p:cNvSpPr>
            <a:spLocks noGrp="1"/>
          </p:cNvSpPr>
          <p:nvPr>
            <p:ph sz="quarter" idx="13"/>
          </p:nvPr>
        </p:nvSpPr>
        <p:spPr>
          <a:xfrm>
            <a:off x="323850" y="1628775"/>
            <a:ext cx="8496300" cy="470852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1 группа – зависимость от плотности вещества;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2 группа – зависимость от объема тела;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3 группа – зависимость от плотности жидкости;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4 группа – зависимость от формы тела;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5 группа – зависимость от объема погруженной части;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6 группа – зависимость от глубины погружения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21128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Систематизация знаний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79388" y="1052513"/>
          <a:ext cx="8784976" cy="5616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09749"/>
                <a:gridCol w="4375227"/>
              </a:tblGrid>
              <a:tr h="926422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/>
                        <a:t>Архимедова  сила</a:t>
                      </a:r>
                      <a:endParaRPr lang="ru-RU" sz="2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2642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Не зависит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Зависит</a:t>
                      </a:r>
                      <a:endParaRPr lang="ru-RU" sz="2800" b="1" dirty="0"/>
                    </a:p>
                  </a:txBody>
                  <a:tcPr/>
                </a:tc>
              </a:tr>
              <a:tr h="92642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формы тела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объема тела</a:t>
                      </a:r>
                      <a:endParaRPr lang="ru-RU" sz="2800" b="1" dirty="0"/>
                    </a:p>
                  </a:txBody>
                  <a:tcPr/>
                </a:tc>
              </a:tr>
              <a:tr h="1238328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плотности тела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плотности жидкости</a:t>
                      </a:r>
                      <a:endParaRPr lang="ru-RU" sz="2800" b="1" dirty="0"/>
                    </a:p>
                  </a:txBody>
                  <a:tcPr/>
                </a:tc>
              </a:tr>
              <a:tr h="1599029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глубины погружения</a:t>
                      </a:r>
                      <a:endParaRPr lang="ru-RU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От объема погруженной части тела</a:t>
                      </a:r>
                      <a:endParaRPr lang="ru-RU" sz="28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64833"/>
            <a:ext cx="3744416" cy="2304256"/>
          </a:xfrm>
        </p:spPr>
        <p:txBody>
          <a:bodyPr/>
          <a:lstStyle/>
          <a:p>
            <a:pPr marL="0" indent="0" algn="l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Эстафета </a:t>
            </a:r>
            <a:br>
              <a:rPr lang="ru-RU" dirty="0" smtClean="0"/>
            </a:br>
            <a:r>
              <a:rPr lang="ru-RU" dirty="0" smtClean="0"/>
              <a:t>«Кто быстрее ?»</a:t>
            </a:r>
            <a:endParaRPr lang="ru-RU" dirty="0"/>
          </a:p>
        </p:txBody>
      </p:sp>
      <p:pic>
        <p:nvPicPr>
          <p:cNvPr id="23555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241800" y="404813"/>
            <a:ext cx="4419600" cy="2687637"/>
          </a:xfrm>
          <a:noFill/>
        </p:spPr>
      </p:pic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4663" y="2468563"/>
            <a:ext cx="17748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388" y="3716338"/>
            <a:ext cx="45656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307013" y="1125538"/>
            <a:ext cx="2663825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V   m   F   h   </a:t>
            </a:r>
          </a:p>
          <a:p>
            <a:r>
              <a:rPr lang="en-US" sz="2800">
                <a:solidFill>
                  <a:schemeClr val="bg1"/>
                </a:solidFill>
              </a:rPr>
              <a:t>g </a:t>
            </a:r>
            <a:r>
              <a:rPr lang="ru-RU" sz="2800">
                <a:solidFill>
                  <a:schemeClr val="bg1"/>
                </a:solidFill>
              </a:rPr>
              <a:t>  </a:t>
            </a:r>
            <a:r>
              <a:rPr lang="en-US" sz="2800">
                <a:solidFill>
                  <a:schemeClr val="bg1"/>
                </a:solidFill>
              </a:rPr>
              <a:t> P  </a:t>
            </a:r>
            <a:r>
              <a:rPr lang="en-US" sz="28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𝞺</a:t>
            </a:r>
            <a:r>
              <a:rPr lang="ru-RU" sz="28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 </a:t>
            </a:r>
            <a:r>
              <a:rPr lang="en-US" sz="28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042988" y="4292600"/>
            <a:ext cx="381635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m =</a:t>
            </a:r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𝞺v     F=𝞺</a:t>
            </a:r>
            <a:r>
              <a:rPr lang="ru-RU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ж</a:t>
            </a:r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gV</a:t>
            </a:r>
            <a:r>
              <a:rPr lang="ru-RU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т</a:t>
            </a:r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    </a:t>
            </a:r>
          </a:p>
          <a:p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P=mg  Fa=P</a:t>
            </a:r>
            <a:r>
              <a:rPr lang="ru-RU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ж  </a:t>
            </a:r>
          </a:p>
          <a:p>
            <a:r>
              <a:rPr lang="ru-RU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 </a:t>
            </a:r>
            <a:r>
              <a:rPr lang="en-US" sz="3200">
                <a:solidFill>
                  <a:schemeClr val="bg1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p=𝞺gh</a:t>
            </a:r>
          </a:p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23560" name="TextBox 5"/>
          <p:cNvSpPr txBox="1">
            <a:spLocks noChangeArrowheads="1"/>
          </p:cNvSpPr>
          <p:nvPr/>
        </p:nvSpPr>
        <p:spPr bwMode="auto">
          <a:xfrm>
            <a:off x="6227763" y="3213100"/>
            <a:ext cx="27368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Остров величин</a:t>
            </a:r>
          </a:p>
        </p:txBody>
      </p:sp>
      <p:sp>
        <p:nvSpPr>
          <p:cNvPr id="23561" name="TextBox 9"/>
          <p:cNvSpPr txBox="1">
            <a:spLocks noChangeArrowheads="1"/>
          </p:cNvSpPr>
          <p:nvPr/>
        </p:nvSpPr>
        <p:spPr bwMode="auto">
          <a:xfrm>
            <a:off x="3492500" y="6294438"/>
            <a:ext cx="2735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Остров формул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ъект 2"/>
          <p:cNvSpPr>
            <a:spLocks noGrp="1"/>
          </p:cNvSpPr>
          <p:nvPr>
            <p:ph sz="quarter" idx="13"/>
          </p:nvPr>
        </p:nvSpPr>
        <p:spPr>
          <a:xfrm>
            <a:off x="4932363" y="4797425"/>
            <a:ext cx="3887787" cy="147320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i="1" smtClean="0"/>
              <a:t>Мы обязаны Архимеду фундаментом учения о равновесии жидкостей. 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400" b="1" i="1" smtClean="0"/>
              <a:t>Ж. Лагранж</a:t>
            </a:r>
          </a:p>
        </p:txBody>
      </p:sp>
      <p:pic>
        <p:nvPicPr>
          <p:cNvPr id="6147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7338" y="312738"/>
            <a:ext cx="4298950" cy="614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0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Физкультминутка «Ванька – встань ка»</a:t>
            </a:r>
            <a:endParaRPr lang="ru-RU" dirty="0"/>
          </a:p>
        </p:txBody>
      </p:sp>
      <p:pic>
        <p:nvPicPr>
          <p:cNvPr id="24579" name="Объект 70"/>
          <p:cNvPicPr>
            <a:picLocks noGrp="1" noChangeAspect="1"/>
          </p:cNvPicPr>
          <p:nvPr>
            <p:ph sz="quarter" idx="13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987550" y="1557338"/>
            <a:ext cx="5105400" cy="54276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681"/>
            <a:ext cx="4669904" cy="100811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25603" name="Объект 2"/>
          <p:cNvSpPr>
            <a:spLocks noGrp="1"/>
          </p:cNvSpPr>
          <p:nvPr>
            <p:ph sz="quarter" idx="13"/>
          </p:nvPr>
        </p:nvSpPr>
        <p:spPr>
          <a:xfrm>
            <a:off x="149225" y="969963"/>
            <a:ext cx="8743950" cy="1296987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smtClean="0"/>
              <a:t>Вес кирпича в воздухе 30 Н, а в воде – 10Н. Чему равна действующая на кирпич архимедова сила?</a:t>
            </a:r>
          </a:p>
        </p:txBody>
      </p:sp>
      <p:pic>
        <p:nvPicPr>
          <p:cNvPr id="14338" name="Picture 2" descr="L:\учитель года\2 этап\материал для презнт урока\2012-03-05_22444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49443" y="1844824"/>
            <a:ext cx="8878313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12681"/>
            <a:ext cx="4669904" cy="100811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 smtClean="0"/>
              <a:t>Решение задач</a:t>
            </a:r>
            <a:endParaRPr lang="ru-RU" dirty="0"/>
          </a:p>
        </p:txBody>
      </p:sp>
      <p:sp>
        <p:nvSpPr>
          <p:cNvPr id="26627" name="Объект 2"/>
          <p:cNvSpPr>
            <a:spLocks noGrp="1"/>
          </p:cNvSpPr>
          <p:nvPr>
            <p:ph sz="quarter" idx="13"/>
          </p:nvPr>
        </p:nvSpPr>
        <p:spPr>
          <a:xfrm>
            <a:off x="107950" y="1052513"/>
            <a:ext cx="8896350" cy="93662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smtClean="0"/>
              <a:t>Вес кирпича в воздухе 30 Н, а в воде – 10Н. Чему равна действующая на кирпич архимедова сила?</a:t>
            </a:r>
          </a:p>
        </p:txBody>
      </p:sp>
      <p:pic>
        <p:nvPicPr>
          <p:cNvPr id="5" name="Picture 2" descr="L:\учитель года\2 этап\материал для презнт урока\2012-03-05_224549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79511" y="1916833"/>
            <a:ext cx="8824839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L:\учитель года\2 этап\материал для презнт урока\2012-03-05_2246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557338"/>
            <a:ext cx="8739187" cy="4967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Box 3"/>
          <p:cNvSpPr txBox="1">
            <a:spLocks noChangeArrowheads="1"/>
          </p:cNvSpPr>
          <p:nvPr/>
        </p:nvSpPr>
        <p:spPr bwMode="auto">
          <a:xfrm>
            <a:off x="107950" y="260350"/>
            <a:ext cx="8810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На погруженный в воду кирпич действует выталкивающая сила, равная 20Н. Чему равен объем этого кирпича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3"/>
          <p:cNvSpPr txBox="1">
            <a:spLocks noChangeArrowheads="1"/>
          </p:cNvSpPr>
          <p:nvPr/>
        </p:nvSpPr>
        <p:spPr bwMode="auto">
          <a:xfrm>
            <a:off x="323850" y="188913"/>
            <a:ext cx="8351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На погруженный в воду кирпич действует выталкивающая сила, равная 20Н. Чему равен объем этого кирпича ?</a:t>
            </a:r>
          </a:p>
        </p:txBody>
      </p:sp>
      <p:pic>
        <p:nvPicPr>
          <p:cNvPr id="28675" name="Picture 2" descr="L:\учитель года\2 этап\материал для презнт урока\2012-03-05_2246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328738"/>
            <a:ext cx="8713787" cy="5351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560840" cy="1584176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Систематизация знаний</a:t>
            </a:r>
          </a:p>
        </p:txBody>
      </p:sp>
      <p:pic>
        <p:nvPicPr>
          <p:cNvPr id="18434" name="Picture 2" descr="L:\учитель года\2 этап\материал для презнт урока\2012-03-05_2233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19"/>
            <a:ext cx="6957417" cy="57657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Подведение итогов:</a:t>
            </a:r>
          </a:p>
        </p:txBody>
      </p:sp>
      <p:sp>
        <p:nvSpPr>
          <p:cNvPr id="30723" name="Объект 2"/>
          <p:cNvSpPr>
            <a:spLocks noGrp="1"/>
          </p:cNvSpPr>
          <p:nvPr>
            <p:ph sz="quarter" idx="13"/>
          </p:nvPr>
        </p:nvSpPr>
        <p:spPr>
          <a:xfrm>
            <a:off x="323850" y="1341438"/>
            <a:ext cx="4752975" cy="467995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smtClean="0"/>
              <a:t>Что вы узнали сегодня на уроке?</a:t>
            </a:r>
          </a:p>
          <a:p>
            <a:pPr marL="44450" indent="0">
              <a:buFont typeface="Georgia" pitchFamily="18" charset="0"/>
              <a:buNone/>
            </a:pPr>
            <a:endParaRPr lang="ru-RU" sz="2400" b="1" smtClean="0"/>
          </a:p>
          <a:p>
            <a:pPr marL="44450" indent="0">
              <a:buFont typeface="Georgia" pitchFamily="18" charset="0"/>
              <a:buNone/>
            </a:pPr>
            <a:r>
              <a:rPr lang="ru-RU" sz="2400" b="1" smtClean="0"/>
              <a:t>Чему научились?</a:t>
            </a:r>
          </a:p>
          <a:p>
            <a:pPr marL="44450" indent="0">
              <a:buFont typeface="Georgia" pitchFamily="18" charset="0"/>
              <a:buNone/>
            </a:pPr>
            <a:endParaRPr lang="ru-RU" sz="2400" b="1" smtClean="0"/>
          </a:p>
          <a:p>
            <a:pPr marL="44450" indent="0">
              <a:buFont typeface="Georgia" pitchFamily="18" charset="0"/>
              <a:buNone/>
            </a:pPr>
            <a:r>
              <a:rPr lang="ru-RU" sz="2400" b="1" smtClean="0"/>
              <a:t>Что для вас было наиболее сложным?</a:t>
            </a:r>
          </a:p>
          <a:p>
            <a:pPr marL="44450" indent="0">
              <a:buFont typeface="Georgia" pitchFamily="18" charset="0"/>
              <a:buNone/>
            </a:pPr>
            <a:endParaRPr lang="ru-RU" sz="2400" b="1" smtClean="0"/>
          </a:p>
          <a:p>
            <a:pPr marL="44450" indent="0">
              <a:buFont typeface="Georgia" pitchFamily="18" charset="0"/>
              <a:buNone/>
            </a:pPr>
            <a:r>
              <a:rPr lang="ru-RU" sz="2400" b="1" smtClean="0"/>
              <a:t>С каким настроением вы уйдёте с урока? </a:t>
            </a:r>
          </a:p>
          <a:p>
            <a:pPr marL="44450" indent="0">
              <a:buFont typeface="Georgia" pitchFamily="18" charset="0"/>
              <a:buNone/>
            </a:pPr>
            <a:endParaRPr lang="ru-RU" sz="2400" b="1" smtClean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30763" y="1196975"/>
            <a:ext cx="4135437" cy="540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16632"/>
            <a:ext cx="6512511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Домашнее задание: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sz="quarter" idx="13"/>
          </p:nvPr>
        </p:nvSpPr>
        <p:spPr>
          <a:xfrm>
            <a:off x="323850" y="1773238"/>
            <a:ext cx="3960813" cy="1560512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§ 48,49 упр.24 </a:t>
            </a:r>
          </a:p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Творческое задание</a:t>
            </a:r>
          </a:p>
          <a:p>
            <a:pPr marL="44450" indent="0">
              <a:buFont typeface="Georgia" pitchFamily="18" charset="0"/>
              <a:buNone/>
            </a:pPr>
            <a:endParaRPr lang="ru-RU" sz="2800" b="1" smtClean="0"/>
          </a:p>
        </p:txBody>
      </p:sp>
      <p:pic>
        <p:nvPicPr>
          <p:cNvPr id="31748" name="Рисунок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21138" y="1412875"/>
            <a:ext cx="4884737" cy="485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690" y="116632"/>
            <a:ext cx="914400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dirty="0"/>
              <a:t>Систематизация теоретического материала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006850" y="1989138"/>
            <a:ext cx="5111750" cy="107950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800" b="1" smtClean="0"/>
              <a:t>Какое давление называется гидростатическим ?</a:t>
            </a:r>
          </a:p>
        </p:txBody>
      </p:sp>
      <p:pic>
        <p:nvPicPr>
          <p:cNvPr id="5122" name="Picture 2" descr="L:\учитель года\2 этап\материал для презнт урока\2012-03-05_20520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60848"/>
            <a:ext cx="3456384" cy="43204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 bwMode="auto">
          <a:xfrm>
            <a:off x="4030663" y="3529013"/>
            <a:ext cx="51133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800" b="1">
                <a:solidFill>
                  <a:srgbClr val="404040"/>
                </a:solidFill>
              </a:rPr>
              <a:t>Давление, оказываемое покоящейся жидкостью называется гидростатическим.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065713" y="476250"/>
            <a:ext cx="3497262" cy="1008063"/>
          </a:xfrm>
        </p:spPr>
        <p:txBody>
          <a:bodyPr rtlCol="0">
            <a:normAutofit lnSpcReduction="10000"/>
          </a:bodyPr>
          <a:lstStyle/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Как определить давление жидкости на дно сосуда ?</a:t>
            </a:r>
          </a:p>
        </p:txBody>
      </p:sp>
      <p:pic>
        <p:nvPicPr>
          <p:cNvPr id="2050" name="Picture 2" descr="L:\учитель года\2 этап\материал для презнт урока\2012-03-05_20530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24" y="260648"/>
            <a:ext cx="4568000" cy="3776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L:\учитель года\2 этап\материал для презнт урока\2012-03-05_20533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254" y="4551117"/>
            <a:ext cx="4680520" cy="19487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 bwMode="auto">
          <a:xfrm>
            <a:off x="5076825" y="2173288"/>
            <a:ext cx="3630613" cy="307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200" b="1">
                <a:solidFill>
                  <a:srgbClr val="404040"/>
                </a:solidFill>
              </a:rPr>
              <a:t>Давление жидкости на дно и стенки сосуда прямо пропорционально высоте столба жидкости и зависит от рода жидкости, в которое помещено тело.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9888" y="333375"/>
            <a:ext cx="8385175" cy="1112838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smtClean="0"/>
              <a:t>По какой формуле рассчитывается давление жидкости на дно сосуда ?</a:t>
            </a:r>
          </a:p>
          <a:p>
            <a:pPr marL="44450" indent="0">
              <a:buFont typeface="Georgia" pitchFamily="18" charset="0"/>
              <a:buNone/>
            </a:pPr>
            <a:endParaRPr lang="ru-RU" sz="2400" b="1" smtClean="0"/>
          </a:p>
        </p:txBody>
      </p:sp>
      <p:pic>
        <p:nvPicPr>
          <p:cNvPr id="3074" name="Picture 2" descr="L:\учитель года\2 этап\материал для презнт урока\Безимени-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580" y="2164676"/>
            <a:ext cx="3898801" cy="3384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L:\учитель года\2 этап\материал для презнт урока\2012-03-05_2019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914" y="1988839"/>
            <a:ext cx="4039299" cy="37360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388" y="404813"/>
            <a:ext cx="8856662" cy="720725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smtClean="0"/>
              <a:t>Как читается закон Паскаля?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 bwMode="auto">
          <a:xfrm>
            <a:off x="228600" y="981075"/>
            <a:ext cx="90360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rgbClr val="404040"/>
                </a:solidFill>
              </a:rPr>
              <a:t>Давление, производимое на жидкость или газ, передается в любую точку одинаково во всех направлениях.</a:t>
            </a:r>
          </a:p>
        </p:txBody>
      </p:sp>
      <p:pic>
        <p:nvPicPr>
          <p:cNvPr id="23554" name="Picture 2" descr="L:\учитель года\2 этап\материал для презнт урока\2012-03-08_17024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577319" cy="34248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L:\учитель года\2 этап\материал для презнт урока\2012-03-08_1651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47449" y="2492896"/>
            <a:ext cx="3321016" cy="34915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4400" dirty="0" smtClean="0"/>
              <a:t>Игра «Собери </a:t>
            </a:r>
            <a:r>
              <a:rPr lang="ru-RU" sz="4400" dirty="0" err="1" smtClean="0"/>
              <a:t>пазлы</a:t>
            </a:r>
            <a:r>
              <a:rPr lang="ru-RU" sz="4400" dirty="0" smtClean="0"/>
              <a:t>»</a:t>
            </a:r>
            <a:endParaRPr lang="ru-RU" sz="4400" dirty="0"/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9938" y="1341438"/>
            <a:ext cx="4249737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6388" y="1412875"/>
            <a:ext cx="38893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82600" y="188913"/>
            <a:ext cx="7048500" cy="647700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2400" b="1" smtClean="0"/>
              <a:t>Какая сила называется выталкивающей ?</a:t>
            </a:r>
          </a:p>
        </p:txBody>
      </p:sp>
      <p:sp>
        <p:nvSpPr>
          <p:cNvPr id="5" name="Объект 2"/>
          <p:cNvSpPr txBox="1">
            <a:spLocks/>
          </p:cNvSpPr>
          <p:nvPr/>
        </p:nvSpPr>
        <p:spPr bwMode="auto">
          <a:xfrm>
            <a:off x="468313" y="836613"/>
            <a:ext cx="82073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4450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None/>
            </a:pPr>
            <a:r>
              <a:rPr lang="ru-RU" sz="2400" b="1">
                <a:solidFill>
                  <a:srgbClr val="404040"/>
                </a:solidFill>
              </a:rPr>
              <a:t>Сила, выталкивающая тело из жидкости или газа, называется выталкивающей или архимедовой.</a:t>
            </a: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628775"/>
            <a:ext cx="5903913" cy="512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2"/>
          <p:cNvSpPr>
            <a:spLocks noGrp="1"/>
          </p:cNvSpPr>
          <p:nvPr>
            <p:ph sz="quarter" idx="13"/>
          </p:nvPr>
        </p:nvSpPr>
        <p:spPr>
          <a:xfrm>
            <a:off x="468313" y="115888"/>
            <a:ext cx="8496300" cy="1081087"/>
          </a:xfrm>
        </p:spPr>
        <p:txBody>
          <a:bodyPr/>
          <a:lstStyle/>
          <a:p>
            <a:pPr marL="44450" indent="0">
              <a:buFont typeface="Georgia" pitchFamily="18" charset="0"/>
              <a:buNone/>
            </a:pPr>
            <a:r>
              <a:rPr lang="ru-RU" sz="3200" b="1" smtClean="0"/>
              <a:t>Куда направлена выталкивающая сила ?</a:t>
            </a:r>
          </a:p>
        </p:txBody>
      </p:sp>
      <p:pic>
        <p:nvPicPr>
          <p:cNvPr id="6146" name="Picture 2" descr="L:\учитель года\2 этап\материал для презнт урока\2012-03-05_2057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" y="1700808"/>
            <a:ext cx="4572002" cy="42290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L:\учитель года\2 этап\материал для презнт урока\2012-03-05_2057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88904"/>
            <a:ext cx="4341288" cy="4240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718</TotalTime>
  <Words>453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Trebuchet MS</vt:lpstr>
      <vt:lpstr>Arial</vt:lpstr>
      <vt:lpstr>Georgia</vt:lpstr>
      <vt:lpstr>Calibri</vt:lpstr>
      <vt:lpstr>Cambria Math</vt:lpstr>
      <vt:lpstr>Воздушный поток</vt:lpstr>
      <vt:lpstr>Тема урока «Закон Архимеда»</vt:lpstr>
      <vt:lpstr>Слайд 2</vt:lpstr>
      <vt:lpstr>Систематизация теоретического материала</vt:lpstr>
      <vt:lpstr>Слайд 4</vt:lpstr>
      <vt:lpstr>Слайд 5</vt:lpstr>
      <vt:lpstr>Слайд 6</vt:lpstr>
      <vt:lpstr>Игра «Собери пазлы»</vt:lpstr>
      <vt:lpstr>Слайд 8</vt:lpstr>
      <vt:lpstr>Слайд 9</vt:lpstr>
      <vt:lpstr>Слайд 10</vt:lpstr>
      <vt:lpstr>Открытие закона Архимеда</vt:lpstr>
      <vt:lpstr>Русские ученые</vt:lpstr>
      <vt:lpstr>Экспериментальная проверка закона Архимеда</vt:lpstr>
      <vt:lpstr>Выталкивающая сила в газах</vt:lpstr>
      <vt:lpstr>Формулировка закона Архимеда</vt:lpstr>
      <vt:lpstr>Работа в группах (исследование)</vt:lpstr>
      <vt:lpstr>Экспериментальная работа</vt:lpstr>
      <vt:lpstr>Систематизация знаний</vt:lpstr>
      <vt:lpstr>Эстафета  «Кто быстрее ?»</vt:lpstr>
      <vt:lpstr>Физкультминутка «Ванька – встань ка»</vt:lpstr>
      <vt:lpstr>Решение задач</vt:lpstr>
      <vt:lpstr>Решение задач</vt:lpstr>
      <vt:lpstr>Слайд 23</vt:lpstr>
      <vt:lpstr>Слайд 24</vt:lpstr>
      <vt:lpstr>Систематизация знаний</vt:lpstr>
      <vt:lpstr>Подведение итогов: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Геннадий</dc:creator>
  <cp:lastModifiedBy>revaz</cp:lastModifiedBy>
  <cp:revision>34</cp:revision>
  <dcterms:created xsi:type="dcterms:W3CDTF">2012-03-08T05:50:03Z</dcterms:created>
  <dcterms:modified xsi:type="dcterms:W3CDTF">2013-03-14T20:27:11Z</dcterms:modified>
</cp:coreProperties>
</file>