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89" r:id="rId3"/>
    <p:sldId id="274" r:id="rId4"/>
    <p:sldId id="264" r:id="rId5"/>
    <p:sldId id="276" r:id="rId6"/>
    <p:sldId id="270" r:id="rId7"/>
    <p:sldId id="279" r:id="rId8"/>
    <p:sldId id="256" r:id="rId9"/>
    <p:sldId id="275" r:id="rId10"/>
    <p:sldId id="272" r:id="rId11"/>
    <p:sldId id="281" r:id="rId12"/>
    <p:sldId id="271" r:id="rId13"/>
    <p:sldId id="265" r:id="rId14"/>
    <p:sldId id="259" r:id="rId15"/>
    <p:sldId id="280" r:id="rId16"/>
    <p:sldId id="282" r:id="rId17"/>
    <p:sldId id="263" r:id="rId18"/>
    <p:sldId id="262" r:id="rId19"/>
    <p:sldId id="278" r:id="rId20"/>
    <p:sldId id="285" r:id="rId21"/>
    <p:sldId id="28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9966"/>
    <a:srgbClr val="3399FF"/>
    <a:srgbClr val="9999FF"/>
    <a:srgbClr val="FF5050"/>
    <a:srgbClr val="49B79A"/>
    <a:srgbClr val="CCCC00"/>
    <a:srgbClr val="9ABAD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453" autoAdjust="0"/>
  </p:normalViewPr>
  <p:slideViewPr>
    <p:cSldViewPr>
      <p:cViewPr varScale="1">
        <p:scale>
          <a:sx n="82" d="100"/>
          <a:sy n="82" d="100"/>
        </p:scale>
        <p:origin x="-10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86549A2-F347-4D17-9162-A8BB852A7F70}" type="datetimeFigureOut">
              <a:rPr lang="ru-RU"/>
              <a:pPr>
                <a:defRPr/>
              </a:pPr>
              <a:t>09.03.2013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681A6CE-F98C-4C1B-A5C9-94A0F2AF9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C8EC4E-E67A-47A8-87B2-AC961927D24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62FDFB-BACE-4F63-AF8F-0CFDF56DB3C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B6018-A8D0-470F-ADA9-5C7BEE26DC3B}" type="datetimeFigureOut">
              <a:rPr lang="ru-RU"/>
              <a:pPr>
                <a:defRPr/>
              </a:pPr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68294-2038-42B9-BBC4-BFB7DB880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79E58-645A-4D92-96CC-FFB5E3AA704F}" type="datetimeFigureOut">
              <a:rPr lang="ru-RU"/>
              <a:pPr>
                <a:defRPr/>
              </a:pPr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54887-0994-4DA5-9CD9-DE53CF8D2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C19CD-4D37-4C64-90CF-F1E7F4659D56}" type="datetimeFigureOut">
              <a:rPr lang="ru-RU"/>
              <a:pPr>
                <a:defRPr/>
              </a:pPr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E408F-1DD5-4B91-ABF6-F925A7289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F5AC4BE-50A3-474A-BB27-A6385E431442}" type="datetimeFigureOut">
              <a:rPr lang="ru-RU"/>
              <a:pPr>
                <a:defRPr/>
              </a:pPr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A288DFF-4DBC-499C-B843-4019C8DE2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3C2F159-19A5-4689-BB56-47262BD485EE}" type="datetimeFigureOut">
              <a:rPr lang="ru-RU"/>
              <a:pPr>
                <a:defRPr/>
              </a:pPr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72E95DB-D5F4-4786-B02F-838FF2D8A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89DDF0F-981B-4476-9761-96C911B5C57F}" type="datetimeFigureOut">
              <a:rPr lang="ru-RU"/>
              <a:pPr>
                <a:defRPr/>
              </a:pPr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0DD51ED-0018-4259-AAF6-3D7355089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B383F67-1189-4A39-8DD2-5553385FFCF1}" type="datetimeFigureOut">
              <a:rPr lang="ru-RU"/>
              <a:pPr>
                <a:defRPr/>
              </a:pPr>
              <a:t>09.03.2013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45A4C21-C1FD-4DA4-AEA1-971ABB5CB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9DABBB6-2620-4B73-8290-01175FB5C6CF}" type="datetimeFigureOut">
              <a:rPr lang="ru-RU"/>
              <a:pPr>
                <a:defRPr/>
              </a:pPr>
              <a:t>09.03.2013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6E1A8D5-ADA1-4BE5-99B3-EA83D26C2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C4D64AE-5CF6-4C00-BCD2-985354D5B903}" type="datetimeFigureOut">
              <a:rPr lang="ru-RU"/>
              <a:pPr>
                <a:defRPr/>
              </a:pPr>
              <a:t>09.03.2013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B462D06-AB84-445B-A92C-1C36CE408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C0F0D2E-DED2-4B66-B4D8-A4BD7D3A1997}" type="datetimeFigureOut">
              <a:rPr lang="ru-RU"/>
              <a:pPr>
                <a:defRPr/>
              </a:pPr>
              <a:t>09.03.2013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19A8CBD-25DD-4767-ADAB-1527910F1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3E26F0A-F87D-49CB-BA81-F2C726BF68A2}" type="datetimeFigureOut">
              <a:rPr lang="ru-RU"/>
              <a:pPr>
                <a:defRPr/>
              </a:pPr>
              <a:t>09.03.2013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635196D-A705-4108-AAC1-ED7607C4D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035B4-7093-4FD3-A59D-D683F6E2BD47}" type="datetimeFigureOut">
              <a:rPr lang="ru-RU"/>
              <a:pPr>
                <a:defRPr/>
              </a:pPr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BA36D-6C75-4CE9-9D47-CEBF84BB3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988008F-58DD-42B6-844F-866428235AB6}" type="datetimeFigureOut">
              <a:rPr lang="ru-RU"/>
              <a:pPr>
                <a:defRPr/>
              </a:pPr>
              <a:t>09.03.2013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8BDE307-5957-4309-8648-EE0A3E72C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DACDBA3-1BCE-4C96-BDE7-BD2D79FD4BF7}" type="datetimeFigureOut">
              <a:rPr lang="ru-RU"/>
              <a:pPr>
                <a:defRPr/>
              </a:pPr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D7FE33E-A0C7-4D2F-8F50-ABBA5E5E3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5A76202-47E8-499F-B079-A37CF9B84191}" type="datetimeFigureOut">
              <a:rPr lang="ru-RU"/>
              <a:pPr>
                <a:defRPr/>
              </a:pPr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D9CB077-C378-47C2-A9E7-71BFC7A92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C30D6BE-EDA6-4601-9F92-1EC53247F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BE21E-4619-48A3-B885-4A9518A0EBED}" type="datetimeFigureOut">
              <a:rPr lang="ru-RU"/>
              <a:pPr>
                <a:defRPr/>
              </a:pPr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9FEC5-4D77-42E2-A943-FB47E1056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563E8-ECDA-4C6A-8809-E8692F04811A}" type="datetimeFigureOut">
              <a:rPr lang="ru-RU"/>
              <a:pPr>
                <a:defRPr/>
              </a:pPr>
              <a:t>09.03.2013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92608-5FF6-497C-A3F6-9DFA7C968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0CC65-5D46-4A82-A201-1755235199FC}" type="datetimeFigureOut">
              <a:rPr lang="ru-RU"/>
              <a:pPr>
                <a:defRPr/>
              </a:pPr>
              <a:t>09.03.2013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B3453-CFF7-4C18-92D9-41C7E927B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ED25-1CA6-4DFC-AEA4-A6A41D571042}" type="datetimeFigureOut">
              <a:rPr lang="ru-RU"/>
              <a:pPr>
                <a:defRPr/>
              </a:pPr>
              <a:t>09.03.2013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A53BB-D7BB-4011-B8EC-D04CBAE2B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7538D-4A5B-4436-86D3-C186C3C4F98F}" type="datetimeFigureOut">
              <a:rPr lang="ru-RU"/>
              <a:pPr>
                <a:defRPr/>
              </a:pPr>
              <a:t>09.03.2013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0CCA9-8343-4143-8BD9-C532095C6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28942-7504-4420-999D-48F7D8F4A70A}" type="datetimeFigureOut">
              <a:rPr lang="ru-RU"/>
              <a:pPr>
                <a:defRPr/>
              </a:pPr>
              <a:t>09.03.2013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DCA44-FC00-4D5E-92FC-0F5BE1868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9FED-411E-4682-AAE6-498E39CE78AC}" type="datetimeFigureOut">
              <a:rPr lang="ru-RU"/>
              <a:pPr>
                <a:defRPr/>
              </a:pPr>
              <a:t>09.03.2013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6C998-3C87-4482-8761-03A94D451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F582BF-B823-4EF3-B4C4-D3597BA6C17D}" type="datetimeFigureOut">
              <a:rPr lang="ru-RU"/>
              <a:pPr>
                <a:defRPr/>
              </a:pPr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9F1301-B992-4176-83B0-8BEA364A3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ransition>
    <p:wheel spokes="8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20AD45D-315F-4889-AFBB-5FB73C2BBD08}" type="datetimeFigureOut">
              <a:rPr lang="ru-RU"/>
              <a:pPr>
                <a:defRPr/>
              </a:pPr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0698BF5-0BF2-4BBD-8B1E-2948AABFA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3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ctrTitle"/>
          </p:nvPr>
        </p:nvSpPr>
        <p:spPr>
          <a:xfrm>
            <a:off x="827088" y="1125538"/>
            <a:ext cx="7631112" cy="5111750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C000"/>
                </a:solidFill>
                <a:latin typeface="Rockwell" pitchFamily="18" charset="0"/>
              </a:rPr>
              <a:t/>
            </a:r>
            <a:br>
              <a:rPr lang="ru-RU" sz="2000" b="1" dirty="0" smtClean="0">
                <a:solidFill>
                  <a:srgbClr val="FFC000"/>
                </a:solidFill>
                <a:latin typeface="Rockwell" pitchFamily="18" charset="0"/>
              </a:rPr>
            </a:br>
            <a:r>
              <a:rPr lang="ru-RU" sz="2000" b="1" dirty="0" smtClean="0">
                <a:solidFill>
                  <a:srgbClr val="FFC000"/>
                </a:solidFill>
                <a:latin typeface="Rockwell" pitchFamily="18" charset="0"/>
              </a:rPr>
              <a:t/>
            </a:r>
            <a:br>
              <a:rPr lang="ru-RU" sz="2000" b="1" dirty="0" smtClean="0">
                <a:solidFill>
                  <a:srgbClr val="FFC000"/>
                </a:solidFill>
                <a:latin typeface="Rockwell" pitchFamily="18" charset="0"/>
              </a:rPr>
            </a:br>
            <a:r>
              <a:rPr lang="ru-RU" sz="2000" b="1" dirty="0" smtClean="0">
                <a:solidFill>
                  <a:srgbClr val="FFC000"/>
                </a:solidFill>
                <a:latin typeface="Rockwell" pitchFamily="18" charset="0"/>
              </a:rPr>
              <a:t>МБОУ «Средняя общеобразовательная школа № 167 с углублённым изучением отдельных предметов» Советского района города Казани Республики Татарстан</a:t>
            </a:r>
            <a:r>
              <a:rPr lang="ru-RU" sz="2000" b="1" dirty="0" smtClean="0">
                <a:solidFill>
                  <a:srgbClr val="C08940"/>
                </a:solidFill>
                <a:latin typeface="Rockwell" pitchFamily="18" charset="0"/>
              </a:rPr>
              <a:t/>
            </a:r>
            <a:br>
              <a:rPr lang="ru-RU" sz="2000" b="1" dirty="0" smtClean="0">
                <a:solidFill>
                  <a:srgbClr val="C08940"/>
                </a:solidFill>
                <a:latin typeface="Rockwell" pitchFamily="18" charset="0"/>
              </a:rPr>
            </a:br>
            <a:r>
              <a:rPr lang="ru-RU" sz="2000" b="1" dirty="0" smtClean="0">
                <a:solidFill>
                  <a:srgbClr val="C08940"/>
                </a:solidFill>
                <a:latin typeface="Rockwell" pitchFamily="18" charset="0"/>
              </a:rPr>
              <a:t/>
            </a:r>
            <a:br>
              <a:rPr lang="ru-RU" sz="2000" b="1" dirty="0" smtClean="0">
                <a:solidFill>
                  <a:srgbClr val="C08940"/>
                </a:solidFill>
                <a:latin typeface="Rockwell" pitchFamily="18" charset="0"/>
              </a:rPr>
            </a:br>
            <a:r>
              <a:rPr lang="ru-RU" sz="2000" b="1" dirty="0" smtClean="0">
                <a:solidFill>
                  <a:srgbClr val="C08940"/>
                </a:solidFill>
                <a:latin typeface="Rockwell" pitchFamily="18" charset="0"/>
              </a:rPr>
              <a:t/>
            </a:r>
            <a:br>
              <a:rPr lang="ru-RU" sz="2000" b="1" dirty="0" smtClean="0">
                <a:solidFill>
                  <a:srgbClr val="C08940"/>
                </a:solidFill>
                <a:latin typeface="Rockwell" pitchFamily="18" charset="0"/>
              </a:rPr>
            </a:br>
            <a:r>
              <a:rPr lang="ru-RU" sz="2000" b="1" dirty="0" smtClean="0">
                <a:solidFill>
                  <a:srgbClr val="C08940"/>
                </a:solidFill>
                <a:latin typeface="Rockwell" pitchFamily="18" charset="0"/>
              </a:rPr>
              <a:t/>
            </a:r>
            <a:br>
              <a:rPr lang="ru-RU" sz="2000" b="1" dirty="0" smtClean="0">
                <a:solidFill>
                  <a:srgbClr val="C08940"/>
                </a:solidFill>
                <a:latin typeface="Rockwell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Arial" charset="0"/>
              </a:rPr>
              <a:t>«</a:t>
            </a:r>
            <a:r>
              <a:rPr lang="ru-RU" sz="2000" b="1" dirty="0" smtClean="0">
                <a:solidFill>
                  <a:srgbClr val="00B050"/>
                </a:solidFill>
                <a:latin typeface="Rockwell" pitchFamily="18" charset="0"/>
              </a:rPr>
              <a:t>Презентация к уроку»</a:t>
            </a:r>
            <a:br>
              <a:rPr lang="ru-RU" sz="2000" b="1" dirty="0" smtClean="0">
                <a:solidFill>
                  <a:srgbClr val="00B050"/>
                </a:solidFill>
                <a:latin typeface="Rockwell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Rockwell" pitchFamily="18" charset="0"/>
              </a:rPr>
              <a:t>Тема:  </a:t>
            </a:r>
            <a:r>
              <a:rPr lang="ru-RU" sz="2000" b="1" i="1" dirty="0">
                <a:solidFill>
                  <a:srgbClr val="00B050"/>
                </a:solidFill>
                <a:ea typeface="+mn-ea"/>
                <a:cs typeface="+mn-cs"/>
              </a:rPr>
              <a:t>«Решение текстовых задач                              арифметическим путём </a:t>
            </a:r>
            <a:br>
              <a:rPr lang="ru-RU" sz="2000" b="1" i="1" dirty="0">
                <a:solidFill>
                  <a:srgbClr val="00B050"/>
                </a:solidFill>
                <a:ea typeface="+mn-ea"/>
                <a:cs typeface="+mn-cs"/>
              </a:rPr>
            </a:br>
            <a:r>
              <a:rPr lang="ru-RU" sz="2000" b="1" i="1" dirty="0">
                <a:solidFill>
                  <a:srgbClr val="00B050"/>
                </a:solidFill>
                <a:ea typeface="+mn-ea"/>
                <a:cs typeface="+mn-cs"/>
              </a:rPr>
              <a:t>с опорой на схемы»</a:t>
            </a:r>
            <a:br>
              <a:rPr lang="ru-RU" sz="2000" b="1" i="1" dirty="0">
                <a:solidFill>
                  <a:srgbClr val="00B050"/>
                </a:solidFill>
                <a:ea typeface="+mn-ea"/>
                <a:cs typeface="+mn-cs"/>
              </a:rPr>
            </a:br>
            <a:r>
              <a:rPr lang="ru-RU" sz="2000" b="1" dirty="0" smtClean="0">
                <a:solidFill>
                  <a:srgbClr val="00B050"/>
                </a:solidFill>
                <a:latin typeface="Rockwell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latin typeface="Rockwell" pitchFamily="18" charset="0"/>
              </a:rPr>
            </a:br>
            <a:r>
              <a:rPr lang="ru-RU" sz="2000" b="1" dirty="0" smtClean="0">
                <a:solidFill>
                  <a:srgbClr val="009900"/>
                </a:solidFill>
                <a:latin typeface="Rockwell" pitchFamily="18" charset="0"/>
              </a:rPr>
              <a:t/>
            </a:r>
            <a:br>
              <a:rPr lang="ru-RU" sz="2000" b="1" dirty="0" smtClean="0">
                <a:solidFill>
                  <a:srgbClr val="009900"/>
                </a:solidFill>
                <a:latin typeface="Rockwell" pitchFamily="18" charset="0"/>
              </a:rPr>
            </a:br>
            <a:r>
              <a:rPr lang="ru-RU" sz="2000" b="1" dirty="0" smtClean="0">
                <a:solidFill>
                  <a:srgbClr val="009900"/>
                </a:solidFill>
                <a:latin typeface="Rockwell" pitchFamily="18" charset="0"/>
              </a:rPr>
              <a:t/>
            </a:r>
            <a:br>
              <a:rPr lang="ru-RU" sz="2000" b="1" dirty="0" smtClean="0">
                <a:solidFill>
                  <a:srgbClr val="009900"/>
                </a:solidFill>
                <a:latin typeface="Rockwell" pitchFamily="18" charset="0"/>
              </a:rPr>
            </a:br>
            <a:r>
              <a:rPr lang="ru-RU" sz="2000" b="1" dirty="0" smtClean="0">
                <a:solidFill>
                  <a:srgbClr val="009900"/>
                </a:solidFill>
                <a:latin typeface="Rockwell" pitchFamily="18" charset="0"/>
              </a:rPr>
              <a:t/>
            </a:r>
            <a:br>
              <a:rPr lang="ru-RU" sz="2000" b="1" dirty="0" smtClean="0">
                <a:solidFill>
                  <a:srgbClr val="009900"/>
                </a:solidFill>
                <a:latin typeface="Rockwell" pitchFamily="18" charset="0"/>
              </a:rPr>
            </a:br>
            <a:r>
              <a:rPr lang="ru-RU" sz="2000" b="1" dirty="0" smtClean="0">
                <a:solidFill>
                  <a:srgbClr val="009900"/>
                </a:solidFill>
                <a:latin typeface="Rockwell" pitchFamily="18" charset="0"/>
              </a:rPr>
              <a:t/>
            </a:r>
            <a:br>
              <a:rPr lang="ru-RU" sz="2000" b="1" dirty="0" smtClean="0">
                <a:solidFill>
                  <a:srgbClr val="009900"/>
                </a:solidFill>
                <a:latin typeface="Rockwell" pitchFamily="18" charset="0"/>
              </a:rPr>
            </a:br>
            <a:r>
              <a:rPr lang="ru-RU" sz="2000" b="1" dirty="0" smtClean="0">
                <a:solidFill>
                  <a:srgbClr val="009900"/>
                </a:solidFill>
                <a:latin typeface="Rockwell" pitchFamily="18" charset="0"/>
              </a:rPr>
              <a:t>                                                </a:t>
            </a:r>
            <a:r>
              <a:rPr lang="ru-RU" sz="1600" b="1" dirty="0" smtClean="0">
                <a:solidFill>
                  <a:srgbClr val="00B050"/>
                </a:solidFill>
                <a:latin typeface="Rockwell" pitchFamily="18" charset="0"/>
              </a:rPr>
              <a:t>Выполнила </a:t>
            </a:r>
            <a:br>
              <a:rPr lang="ru-RU" sz="1600" b="1" dirty="0" smtClean="0">
                <a:solidFill>
                  <a:srgbClr val="00B050"/>
                </a:solidFill>
                <a:latin typeface="Rockwell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Rockwell" pitchFamily="18" charset="0"/>
              </a:rPr>
              <a:t>                                                                                         учитель высшей категории</a:t>
            </a:r>
            <a:br>
              <a:rPr lang="ru-RU" sz="1600" b="1" dirty="0" smtClean="0">
                <a:solidFill>
                  <a:srgbClr val="00B050"/>
                </a:solidFill>
                <a:latin typeface="Rockwell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Rockwell" pitchFamily="18" charset="0"/>
              </a:rPr>
              <a:t>                                                                         </a:t>
            </a:r>
            <a:r>
              <a:rPr lang="ru-RU" sz="1600" b="1" dirty="0" err="1" smtClean="0">
                <a:solidFill>
                  <a:srgbClr val="00B050"/>
                </a:solidFill>
                <a:latin typeface="Rockwell" pitchFamily="18" charset="0"/>
              </a:rPr>
              <a:t>Сульчакова</a:t>
            </a:r>
            <a:r>
              <a:rPr lang="ru-RU" sz="1600" b="1" dirty="0" smtClean="0">
                <a:solidFill>
                  <a:srgbClr val="00B050"/>
                </a:solidFill>
                <a:latin typeface="Rockwell" pitchFamily="18" charset="0"/>
              </a:rPr>
              <a:t> Е.Ю.</a:t>
            </a:r>
            <a:br>
              <a:rPr lang="ru-RU" sz="1600" b="1" dirty="0" smtClean="0">
                <a:solidFill>
                  <a:srgbClr val="00B050"/>
                </a:solidFill>
                <a:latin typeface="Rockwell" pitchFamily="18" charset="0"/>
              </a:rPr>
            </a:br>
            <a:r>
              <a:rPr lang="ru-RU" sz="1600" b="1" dirty="0" smtClean="0">
                <a:solidFill>
                  <a:srgbClr val="009900"/>
                </a:solidFill>
                <a:latin typeface="Rockwell" pitchFamily="18" charset="0"/>
              </a:rPr>
              <a:t/>
            </a:r>
            <a:br>
              <a:rPr lang="ru-RU" sz="1600" b="1" dirty="0" smtClean="0">
                <a:solidFill>
                  <a:srgbClr val="009900"/>
                </a:solidFill>
                <a:latin typeface="Rockwell" pitchFamily="18" charset="0"/>
              </a:rPr>
            </a:br>
            <a:r>
              <a:rPr lang="ru-RU" sz="2400" b="1" dirty="0" smtClean="0">
                <a:solidFill>
                  <a:srgbClr val="4F81BD"/>
                </a:solidFill>
                <a:latin typeface="Cambria" pitchFamily="18" charset="0"/>
                <a:cs typeface="Times New Roman" pitchFamily="18" charset="0"/>
              </a:rPr>
              <a:t>235-542-145 (идентификатор)</a:t>
            </a:r>
            <a:br>
              <a:rPr lang="ru-RU" sz="2400" b="1" dirty="0" smtClean="0">
                <a:solidFill>
                  <a:srgbClr val="4F81BD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9900"/>
                </a:solidFill>
                <a:latin typeface="Rockwell" pitchFamily="18" charset="0"/>
              </a:rPr>
              <a:t/>
            </a:r>
            <a:br>
              <a:rPr lang="ru-RU" sz="2000" b="1" dirty="0" smtClean="0">
                <a:solidFill>
                  <a:srgbClr val="009900"/>
                </a:solidFill>
                <a:latin typeface="Rockwell" pitchFamily="18" charset="0"/>
              </a:rPr>
            </a:br>
            <a:r>
              <a:rPr lang="ru-RU" sz="2000" b="1" dirty="0" smtClean="0">
                <a:solidFill>
                  <a:srgbClr val="009900"/>
                </a:solidFill>
                <a:latin typeface="Rockwell" pitchFamily="18" charset="0"/>
              </a:rPr>
              <a:t/>
            </a:r>
            <a:br>
              <a:rPr lang="ru-RU" sz="2000" b="1" dirty="0" smtClean="0">
                <a:solidFill>
                  <a:srgbClr val="009900"/>
                </a:solidFill>
                <a:latin typeface="Rockwell" pitchFamily="18" charset="0"/>
              </a:rPr>
            </a:br>
            <a:r>
              <a:rPr lang="ru-RU" sz="2000" b="1" dirty="0" smtClean="0">
                <a:solidFill>
                  <a:srgbClr val="009900"/>
                </a:solidFill>
                <a:latin typeface="Rockwell" pitchFamily="18" charset="0"/>
              </a:rPr>
              <a:t/>
            </a:r>
            <a:br>
              <a:rPr lang="ru-RU" sz="2000" b="1" dirty="0" smtClean="0">
                <a:solidFill>
                  <a:srgbClr val="009900"/>
                </a:solidFill>
                <a:latin typeface="Rockwell" pitchFamily="18" charset="0"/>
              </a:rPr>
            </a:br>
            <a:r>
              <a:rPr lang="ru-RU" sz="2000" b="1" dirty="0" smtClean="0">
                <a:solidFill>
                  <a:srgbClr val="009900"/>
                </a:solidFill>
                <a:latin typeface="Rockwell" pitchFamily="18" charset="0"/>
              </a:rPr>
              <a:t>Казань- 2012 год</a:t>
            </a:r>
            <a:endParaRPr lang="ru-RU" sz="2000" b="1" dirty="0" smtClean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>
            <a:alpha val="2823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714375"/>
            <a:ext cx="7743825" cy="4500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670" b="1" dirty="0" smtClean="0">
                <a:solidFill>
                  <a:srgbClr val="0070C0"/>
                </a:solidFill>
              </a:rPr>
              <a:t>Способы решения задачи:</a:t>
            </a:r>
            <a:br>
              <a:rPr lang="ru-RU" sz="4670" b="1" dirty="0" smtClean="0">
                <a:solidFill>
                  <a:srgbClr val="0070C0"/>
                </a:solidFill>
              </a:rPr>
            </a:br>
            <a:r>
              <a:rPr lang="ru-RU" sz="4670" b="1" dirty="0" smtClean="0">
                <a:solidFill>
                  <a:srgbClr val="0070C0"/>
                </a:solidFill>
              </a:rPr>
              <a:t>-по действиям</a:t>
            </a:r>
            <a:br>
              <a:rPr lang="ru-RU" sz="4670" b="1" dirty="0" smtClean="0">
                <a:solidFill>
                  <a:srgbClr val="0070C0"/>
                </a:solidFill>
              </a:rPr>
            </a:br>
            <a:r>
              <a:rPr lang="ru-RU" sz="4670" b="1" dirty="0" smtClean="0">
                <a:solidFill>
                  <a:srgbClr val="0070C0"/>
                </a:solidFill>
              </a:rPr>
              <a:t>-выражением</a:t>
            </a:r>
            <a:br>
              <a:rPr lang="ru-RU" sz="4670" b="1" dirty="0" smtClean="0">
                <a:solidFill>
                  <a:srgbClr val="0070C0"/>
                </a:solidFill>
              </a:rPr>
            </a:br>
            <a:r>
              <a:rPr lang="ru-RU" sz="4670" b="1" dirty="0" smtClean="0">
                <a:solidFill>
                  <a:srgbClr val="0070C0"/>
                </a:solidFill>
              </a:rPr>
              <a:t>-уравнением</a:t>
            </a:r>
            <a:endParaRPr lang="ru-RU" sz="4670" dirty="0"/>
          </a:p>
        </p:txBody>
      </p:sp>
      <p:pic>
        <p:nvPicPr>
          <p:cNvPr id="36867" name="Picture 3" descr="C:\Users\Елена\Desktop\фото-шоп\всё о школе\d4718b37e337f302415af0d7a2c3551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3" y="5000625"/>
            <a:ext cx="107156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2" descr="C:\Users\Хелен\Desktop\фото-шоп\новые картинки\анимашки-4\новые анимашки\104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789363"/>
            <a:ext cx="210185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500063"/>
            <a:ext cx="7315200" cy="1071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002060"/>
                </a:solidFill>
              </a:rPr>
              <a:t>27 января.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Классная работа.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2286000"/>
            <a:ext cx="8358188" cy="3352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790" b="1" i="1" dirty="0" smtClean="0">
                <a:solidFill>
                  <a:srgbClr val="C00000"/>
                </a:solidFill>
              </a:rPr>
              <a:t>Тема урока: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790" b="1" i="1" dirty="0" smtClean="0">
                <a:solidFill>
                  <a:srgbClr val="C00000"/>
                </a:solidFill>
              </a:rPr>
              <a:t> «Решение текстовых задач                              арифметическим путём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790" b="1" i="1" dirty="0" smtClean="0">
                <a:solidFill>
                  <a:srgbClr val="C00000"/>
                </a:solidFill>
              </a:rPr>
              <a:t>с опорой на схемы»</a:t>
            </a:r>
            <a:endParaRPr lang="ru-RU" sz="379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66FF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Елена\Desktop\классификация картинок\2009год - год спорта\подготовка  к Универсиаде\180px-Bars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214313"/>
            <a:ext cx="2000250" cy="2619375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38915" name="Picture 3" descr="C:\Users\Елена\Desktop\классификация картинок\2009год - год спорта\подготовка  к Универсиаде\universiada2013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000375"/>
            <a:ext cx="3929063" cy="3286125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8916" name="Picture 5" descr="C:\Users\Елена\Desktop\классификация картинок\2009год - год спорта\подготовка  к Универсиаде\universiada2013_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2875"/>
            <a:ext cx="4213225" cy="4124325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8917" name="Picture 6" descr="C:\Users\Елена\Desktop\классификация картинок\2009год - год спорта\подготовка  к Универсиаде\universiada2013_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63" y="3714750"/>
            <a:ext cx="1905000" cy="19050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38918" name="Picture 7" descr="C:\Users\Елена\Desktop\классификация картинок\2009год - год спорта\подготовка  к Универсиаде\universiada2013_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143375"/>
            <a:ext cx="1905000" cy="19050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38919" name="Picture 3" descr="C:\Users\Хелен\Desktop\фото-шоп\Фоны\fakel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736978">
            <a:off x="2917825" y="198438"/>
            <a:ext cx="10001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C:\Users\Елена\Desktop\для урока\2924_tour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214313"/>
            <a:ext cx="2643188" cy="3276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9939" name="Picture 5" descr="C:\Users\Елена\Desktop\для урока\hockey_championship_2009_russia_wins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42875"/>
            <a:ext cx="2603500" cy="26035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39940" name="Picture 8" descr="C:\Users\Елена\Desktop\для урока\4732_3fa5e46b9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14625"/>
            <a:ext cx="3292475" cy="2095500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9941" name="Picture 9" descr="лев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6350"/>
            <a:ext cx="2155825" cy="287655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9942" name="Picture 3" descr="зубр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50" y="2746375"/>
            <a:ext cx="2876550" cy="2201863"/>
          </a:xfrm>
          <a:prstGeom prst="rect">
            <a:avLst/>
          </a:prstGeom>
          <a:noFill/>
          <a:ln w="57150">
            <a:solidFill>
              <a:srgbClr val="FF9966"/>
            </a:solidFill>
            <a:miter lim="800000"/>
            <a:headEnd/>
            <a:tailEnd/>
          </a:ln>
        </p:spPr>
      </p:pic>
      <p:pic>
        <p:nvPicPr>
          <p:cNvPr id="39943" name="Picture 4" descr="белка_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500" y="3214688"/>
            <a:ext cx="2519363" cy="2519362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9944" name="Picture 2" descr="C:\Users\Елена\Desktop\фото-шоп\всё о школе\animation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50" y="4714875"/>
            <a:ext cx="2500313" cy="1857375"/>
          </a:xfrm>
          <a:prstGeom prst="rect">
            <a:avLst/>
          </a:prstGeom>
          <a:noFill/>
          <a:ln w="38100">
            <a:solidFill>
              <a:srgbClr val="3399FF"/>
            </a:solidFill>
            <a:miter lim="800000"/>
            <a:headEnd/>
            <a:tailEnd/>
          </a:ln>
        </p:spPr>
      </p:pic>
      <p:pic>
        <p:nvPicPr>
          <p:cNvPr id="39945" name="Picture 3" descr="C:\Users\Елена\Desktop\классификация картинок\Космос\spaceall44_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57750" y="4500563"/>
            <a:ext cx="1874838" cy="1500187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9946" name="Picture 4" descr="C:\Users\Елена\Desktop\классификация картинок\Космос\-7.jpe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23063" y="4948238"/>
            <a:ext cx="2381250" cy="17907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58175" cy="2286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330" dirty="0" smtClean="0">
                <a:solidFill>
                  <a:srgbClr val="C00000"/>
                </a:solidFill>
              </a:rPr>
              <a:t>Периметр треугольника равен 112 см, </a:t>
            </a:r>
            <a:r>
              <a:rPr lang="ru-RU" sz="4330" dirty="0" err="1" smtClean="0">
                <a:solidFill>
                  <a:srgbClr val="C00000"/>
                </a:solidFill>
              </a:rPr>
              <a:t>а=</a:t>
            </a:r>
            <a:r>
              <a:rPr lang="ru-RU" sz="4330" dirty="0" smtClean="0">
                <a:solidFill>
                  <a:srgbClr val="C00000"/>
                </a:solidFill>
              </a:rPr>
              <a:t> 25 см, в=37 см.Чему равна третья сторона треугольника?</a:t>
            </a:r>
            <a:endParaRPr lang="ru-RU" sz="4330" dirty="0">
              <a:solidFill>
                <a:srgbClr val="C00000"/>
              </a:solidFill>
            </a:endParaRPr>
          </a:p>
        </p:txBody>
      </p:sp>
      <p:pic>
        <p:nvPicPr>
          <p:cNvPr id="41987" name="Picture 2" descr="C:\Users\Елена\Desktop\треугольники\Triang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3213100"/>
            <a:ext cx="4786312" cy="272415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1988" name="Picture 2" descr="C:\Users\Хелен\Desktop\фото-шоп\фоны-цветы\konv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4724400"/>
            <a:ext cx="1638300" cy="1735138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1989" name="Picture 3" descr="C:\Users\Хелен\Desktop\фото-шоп\Фоны\middle-9f598a98c53978202723ce1d4511dd5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61238" y="5589588"/>
            <a:ext cx="6223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ctrTitle"/>
          </p:nvPr>
        </p:nvSpPr>
        <p:spPr>
          <a:xfrm>
            <a:off x="857250" y="1071563"/>
            <a:ext cx="7643813" cy="4643437"/>
          </a:xfrm>
        </p:spPr>
        <p:txBody>
          <a:bodyPr/>
          <a:lstStyle/>
          <a:p>
            <a:pPr algn="l"/>
            <a:r>
              <a:rPr lang="ru-RU" smtClean="0">
                <a:solidFill>
                  <a:srgbClr val="002060"/>
                </a:solidFill>
              </a:rPr>
              <a:t>Дано:                     Решение:</a:t>
            </a:r>
            <a:br>
              <a:rPr lang="ru-RU" smtClean="0">
                <a:solidFill>
                  <a:srgbClr val="002060"/>
                </a:solidFill>
              </a:rPr>
            </a:br>
            <a:r>
              <a:rPr lang="ru-RU" smtClean="0">
                <a:solidFill>
                  <a:srgbClr val="002060"/>
                </a:solidFill>
              </a:rPr>
              <a:t>а=25см              </a:t>
            </a:r>
            <a:br>
              <a:rPr lang="ru-RU" smtClean="0">
                <a:solidFill>
                  <a:srgbClr val="002060"/>
                </a:solidFill>
              </a:rPr>
            </a:br>
            <a:r>
              <a:rPr lang="ru-RU" smtClean="0">
                <a:solidFill>
                  <a:srgbClr val="002060"/>
                </a:solidFill>
              </a:rPr>
              <a:t>в=37 см </a:t>
            </a:r>
            <a:br>
              <a:rPr lang="ru-RU" smtClean="0">
                <a:solidFill>
                  <a:srgbClr val="002060"/>
                </a:solidFill>
              </a:rPr>
            </a:br>
            <a:r>
              <a:rPr lang="en-US" smtClean="0">
                <a:solidFill>
                  <a:srgbClr val="002060"/>
                </a:solidFill>
              </a:rPr>
              <a:t>P= </a:t>
            </a:r>
            <a:r>
              <a:rPr lang="ru-RU" smtClean="0">
                <a:solidFill>
                  <a:srgbClr val="002060"/>
                </a:solidFill>
              </a:rPr>
              <a:t>112см</a:t>
            </a:r>
            <a:br>
              <a:rPr lang="ru-RU" smtClean="0">
                <a:solidFill>
                  <a:srgbClr val="002060"/>
                </a:solidFill>
              </a:rPr>
            </a:br>
            <a:r>
              <a:rPr lang="ru-RU" smtClean="0">
                <a:solidFill>
                  <a:srgbClr val="002060"/>
                </a:solidFill>
              </a:rPr>
              <a:t>Найти:</a:t>
            </a:r>
            <a:br>
              <a:rPr lang="ru-RU" smtClean="0">
                <a:solidFill>
                  <a:srgbClr val="002060"/>
                </a:solidFill>
              </a:rPr>
            </a:br>
            <a:r>
              <a:rPr lang="ru-RU" smtClean="0">
                <a:solidFill>
                  <a:srgbClr val="002060"/>
                </a:solidFill>
              </a:rPr>
              <a:t>с=? см</a:t>
            </a:r>
            <a:endParaRPr lang="ru-RU" smtClean="0"/>
          </a:p>
        </p:txBody>
      </p:sp>
      <p:pic>
        <p:nvPicPr>
          <p:cNvPr id="43011" name="Picture 3" descr="C:\Users\Хелен\Desktop\новые картинки\neurosis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4076700"/>
            <a:ext cx="3816350" cy="2635250"/>
          </a:xfrm>
          <a:prstGeom prst="rect">
            <a:avLst/>
          </a:prstGeom>
          <a:noFill/>
          <a:ln w="57150">
            <a:solidFill>
              <a:srgbClr val="9999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B79A">
            <a:alpha val="5882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813" y="285750"/>
            <a:ext cx="7672387" cy="4071938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Дано:                 Решение: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а=25см              </a:t>
            </a:r>
            <a:r>
              <a:rPr lang="en-US" dirty="0" smtClean="0">
                <a:solidFill>
                  <a:srgbClr val="002060"/>
                </a:solidFill>
              </a:rPr>
              <a:t>P</a:t>
            </a:r>
            <a:r>
              <a:rPr lang="ru-RU" dirty="0" err="1" smtClean="0">
                <a:solidFill>
                  <a:srgbClr val="002060"/>
                </a:solidFill>
              </a:rPr>
              <a:t>=а+в+с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в=37 см             </a:t>
            </a:r>
            <a:r>
              <a:rPr lang="ru-RU" dirty="0" err="1" smtClean="0">
                <a:solidFill>
                  <a:srgbClr val="002060"/>
                </a:solidFill>
              </a:rPr>
              <a:t>с=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P-a-</a:t>
            </a:r>
            <a:r>
              <a:rPr lang="ru-RU" dirty="0" smtClean="0">
                <a:solidFill>
                  <a:srgbClr val="002060"/>
                </a:solidFill>
              </a:rPr>
              <a:t>в                                                       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P= </a:t>
            </a:r>
            <a:r>
              <a:rPr lang="ru-RU" dirty="0" smtClean="0">
                <a:solidFill>
                  <a:srgbClr val="002060"/>
                </a:solidFill>
              </a:rPr>
              <a:t>112см          с=112-25-37=50(см) 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642938" y="3714750"/>
            <a:ext cx="7129462" cy="192405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50" dirty="0" smtClean="0">
                <a:solidFill>
                  <a:srgbClr val="002060"/>
                </a:solidFill>
              </a:rPr>
              <a:t>Найти:              </a:t>
            </a:r>
            <a:r>
              <a:rPr lang="ru-RU" sz="4000" dirty="0" smtClean="0">
                <a:solidFill>
                  <a:srgbClr val="002060"/>
                </a:solidFill>
              </a:rPr>
              <a:t>Ответ: с=50см</a:t>
            </a:r>
            <a:endParaRPr lang="ru-RU" sz="4250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rgbClr val="002060"/>
                </a:solidFill>
              </a:rPr>
              <a:t>с=?см</a:t>
            </a:r>
            <a:endParaRPr lang="ru-RU" sz="4250" dirty="0">
              <a:solidFill>
                <a:srgbClr val="002060"/>
              </a:solidFill>
            </a:endParaRPr>
          </a:p>
        </p:txBody>
      </p:sp>
      <p:pic>
        <p:nvPicPr>
          <p:cNvPr id="44036" name="Picture 4" descr="C:\Users\Хелен\Desktop\новые картинки\1258835972_seminar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4149725"/>
            <a:ext cx="1490663" cy="2660650"/>
          </a:xfrm>
          <a:prstGeom prst="rect">
            <a:avLst/>
          </a:prstGeom>
          <a:noFill/>
          <a:ln w="57150">
            <a:solidFill>
              <a:srgbClr val="CC66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>
            <a:alpha val="3490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785813"/>
            <a:ext cx="7915275" cy="571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Вычислите удобным способом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1785938"/>
            <a:ext cx="7343775" cy="3852862"/>
          </a:xfrm>
        </p:spPr>
        <p:txBody>
          <a:bodyPr rtlCol="0">
            <a:normAutofit fontScale="925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56+56+56+56+56+56+56+56+56+56=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dirty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2х ( 3794х5)=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498+499+500+501+502=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43813" y="1928813"/>
            <a:ext cx="914400" cy="357187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14688" y="3286125"/>
            <a:ext cx="1000125" cy="357188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57813" y="4572000"/>
            <a:ext cx="1071562" cy="428625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5063" name="Picture 2" descr="C:\Users\Хелен\Desktop\новые картинки\b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1325" y="4724400"/>
            <a:ext cx="2243138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071688"/>
            <a:ext cx="7772400" cy="25717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Стр.80, № 1(</a:t>
            </a:r>
            <a:r>
              <a:rPr lang="ru-RU" dirty="0" err="1" smtClean="0"/>
              <a:t>а,б,е</a:t>
            </a:r>
            <a:r>
              <a:rPr lang="ru-RU" dirty="0" smtClean="0"/>
              <a:t>).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Стр.27, № 11.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стр.52, № 7.                  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5938" y="571500"/>
            <a:ext cx="6708775" cy="6429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40" b="1" dirty="0" smtClean="0">
                <a:solidFill>
                  <a:srgbClr val="C00000"/>
                </a:solidFill>
              </a:rPr>
              <a:t>                        </a:t>
            </a:r>
            <a:r>
              <a:rPr lang="ru-RU" sz="2620" b="1" dirty="0" smtClean="0">
                <a:solidFill>
                  <a:srgbClr val="C00000"/>
                </a:solidFill>
              </a:rPr>
              <a:t>ДОМАШНЕЕ ЗАДАНИЕ</a:t>
            </a:r>
            <a:endParaRPr lang="ru-RU" sz="2620" dirty="0"/>
          </a:p>
        </p:txBody>
      </p:sp>
      <p:sp>
        <p:nvSpPr>
          <p:cNvPr id="4" name="Овал 3"/>
          <p:cNvSpPr/>
          <p:nvPr/>
        </p:nvSpPr>
        <p:spPr>
          <a:xfrm>
            <a:off x="1214438" y="1928813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214438" y="3071813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214438" y="428625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6087" name="Picture 4" descr="C:\Users\Елена\Desktop\фото-шоп\всё о школе\i083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5200650"/>
            <a:ext cx="20859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Batang" pitchFamily="18" charset="-127"/>
              </a:rPr>
              <a:t>Хочу знать больше</a:t>
            </a:r>
            <a:br>
              <a:rPr lang="ru-RU" b="1" dirty="0" smtClean="0">
                <a:solidFill>
                  <a:srgbClr val="C00000"/>
                </a:solidFill>
                <a:latin typeface="Batang" pitchFamily="18" charset="-127"/>
              </a:rPr>
            </a:br>
            <a:r>
              <a:rPr lang="ru-RU" b="1" dirty="0" smtClean="0">
                <a:solidFill>
                  <a:srgbClr val="C00000"/>
                </a:solidFill>
                <a:latin typeface="Batang" pitchFamily="18" charset="-127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Batang" pitchFamily="18" charset="-127"/>
              </a:rPr>
            </a:br>
            <a:r>
              <a:rPr lang="ru-RU" b="1" dirty="0" smtClean="0">
                <a:solidFill>
                  <a:srgbClr val="C00000"/>
                </a:solidFill>
                <a:latin typeface="Batang" pitchFamily="18" charset="-127"/>
              </a:rPr>
              <a:t>Хорошо, но могу лучше</a:t>
            </a:r>
            <a:br>
              <a:rPr lang="ru-RU" b="1" dirty="0" smtClean="0">
                <a:solidFill>
                  <a:srgbClr val="C00000"/>
                </a:solidFill>
                <a:latin typeface="Batang" pitchFamily="18" charset="-127"/>
              </a:rPr>
            </a:br>
            <a:r>
              <a:rPr lang="ru-RU" b="1" dirty="0" smtClean="0">
                <a:solidFill>
                  <a:srgbClr val="C00000"/>
                </a:solidFill>
                <a:latin typeface="Batang" pitchFamily="18" charset="-127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Batang" pitchFamily="18" charset="-127"/>
              </a:rPr>
            </a:br>
            <a:r>
              <a:rPr lang="ru-RU" b="1" dirty="0" smtClean="0">
                <a:solidFill>
                  <a:srgbClr val="C00000"/>
                </a:solidFill>
                <a:latin typeface="Batang" pitchFamily="18" charset="-127"/>
              </a:rPr>
              <a:t>Пока испытываю трудности</a:t>
            </a:r>
            <a:br>
              <a:rPr lang="ru-RU" b="1" dirty="0" smtClean="0">
                <a:solidFill>
                  <a:srgbClr val="C00000"/>
                </a:solidFill>
                <a:latin typeface="Batang" pitchFamily="18" charset="-127"/>
              </a:rPr>
            </a:br>
            <a:endParaRPr lang="ru-RU" b="1" dirty="0">
              <a:solidFill>
                <a:srgbClr val="C00000"/>
              </a:solidFill>
              <a:latin typeface="Batang" pitchFamily="18" charset="-127"/>
            </a:endParaRPr>
          </a:p>
        </p:txBody>
      </p:sp>
      <p:pic>
        <p:nvPicPr>
          <p:cNvPr id="47107" name="Picture 2" descr="C:\Users\Елена\Desktop\фото-шоп\анимашки\Движущиеся картинки\КАРТИНКИ В ДВИЖЕНИИ\middle-79c114f75f969bf18a36d1739de43ab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214688"/>
            <a:ext cx="690562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3" descr="C:\Users\Елена\Desktop\фото-шоп\анимашки\Движущиеся картинки\КАРТИНКИ В ДВИЖЕНИИ\middle-79c114f75f969bf18a36d1739de43ab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071688"/>
            <a:ext cx="714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4" descr="C:\Users\Елена\Desktop\фото-шоп\анимашки\Движущиеся картинки\КАРТИНКИ В ДВИЖЕНИИ\middle-79c114f75f969bf18a36d1739de43ab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928688"/>
            <a:ext cx="71437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38" y="285750"/>
            <a:ext cx="7243762" cy="21431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Девиз нашего урока: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“</a:t>
            </a:r>
            <a:r>
              <a:rPr lang="ru-RU" b="1" dirty="0" smtClean="0">
                <a:solidFill>
                  <a:srgbClr val="C00000"/>
                </a:solidFill>
              </a:rPr>
              <a:t>Будем активно мыслить!</a:t>
            </a:r>
            <a:r>
              <a:rPr lang="en-US" b="1" dirty="0" smtClean="0">
                <a:solidFill>
                  <a:srgbClr val="C00000"/>
                </a:solidFill>
              </a:rPr>
              <a:t>”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8675" name="Picture 3" descr="C:\Users\Елена\Desktop\фото-шоп\фоны о школе\misli_html_m658e97f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2928938"/>
            <a:ext cx="3490912" cy="358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274638"/>
            <a:ext cx="8218487" cy="3586162"/>
          </a:xfrm>
        </p:spPr>
        <p:txBody>
          <a:bodyPr/>
          <a:lstStyle/>
          <a:p>
            <a:endParaRPr lang="ru-RU" sz="5400" b="1" smtClean="0">
              <a:solidFill>
                <a:srgbClr val="990099"/>
              </a:solidFill>
              <a:latin typeface="Georgia" pitchFamily="18" charset="0"/>
            </a:endParaRPr>
          </a:p>
        </p:txBody>
      </p:sp>
      <p:pic>
        <p:nvPicPr>
          <p:cNvPr id="48130" name="Picture 8" descr="lori-0000057600-y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 descr="C:\Users\Елена\Desktop\фото-шоп\анимашки\middle-1bbc18ed2fe96bb93c24c6d5d94215d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00" y="285750"/>
            <a:ext cx="13335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2" descr="C:\Users\Хелен\Desktop\фото-шоп\новые картинки\анимашки-4\новые анимашки\00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55588" y="6410325"/>
            <a:ext cx="223202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4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88" y="0"/>
            <a:ext cx="7529512" cy="7858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990" b="1" dirty="0" smtClean="0">
                <a:solidFill>
                  <a:srgbClr val="C00000"/>
                </a:solidFill>
              </a:rPr>
              <a:t>Проверка домашнего задания</a:t>
            </a:r>
            <a:endParaRPr lang="ru-RU" sz="299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571500"/>
            <a:ext cx="7329487" cy="62865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60" b="1" dirty="0" smtClean="0">
                <a:solidFill>
                  <a:srgbClr val="002060"/>
                </a:solidFill>
                <a:latin typeface="Arial Black" pitchFamily="34" charset="0"/>
              </a:rPr>
              <a:t>Тест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30" b="1" dirty="0" smtClean="0">
                <a:solidFill>
                  <a:srgbClr val="002060"/>
                </a:solidFill>
                <a:latin typeface="Arial Black" pitchFamily="34" charset="0"/>
              </a:rPr>
              <a:t>1. Вырази 2 минуты в секундах? </a:t>
            </a:r>
            <a:br>
              <a:rPr lang="ru-RU" sz="183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830" b="1" dirty="0" smtClean="0">
                <a:solidFill>
                  <a:srgbClr val="002060"/>
                </a:solidFill>
                <a:latin typeface="Arial Black" pitchFamily="34" charset="0"/>
              </a:rPr>
              <a:t>а) 200с </a:t>
            </a:r>
            <a:br>
              <a:rPr lang="ru-RU" sz="183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830" b="1" dirty="0" smtClean="0">
                <a:solidFill>
                  <a:srgbClr val="002060"/>
                </a:solidFill>
                <a:latin typeface="Arial Black" pitchFamily="34" charset="0"/>
              </a:rPr>
              <a:t>б) 20 с</a:t>
            </a:r>
            <a:br>
              <a:rPr lang="ru-RU" sz="183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830" b="1" dirty="0" smtClean="0">
                <a:solidFill>
                  <a:srgbClr val="002060"/>
                </a:solidFill>
                <a:latin typeface="Arial Black" pitchFamily="34" charset="0"/>
              </a:rPr>
              <a:t>в) 60с </a:t>
            </a:r>
            <a:br>
              <a:rPr lang="ru-RU" sz="183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830" b="1" dirty="0" smtClean="0">
                <a:solidFill>
                  <a:srgbClr val="002060"/>
                </a:solidFill>
                <a:latin typeface="Arial Black" pitchFamily="34" charset="0"/>
              </a:rPr>
              <a:t>г) 120 с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30" b="1" dirty="0" smtClean="0">
                <a:solidFill>
                  <a:srgbClr val="002060"/>
                </a:solidFill>
                <a:latin typeface="Arial Black" pitchFamily="34" charset="0"/>
              </a:rPr>
              <a:t>2. Сколько минут в 3 часах?</a:t>
            </a:r>
            <a:br>
              <a:rPr lang="ru-RU" sz="183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830" b="1" dirty="0" smtClean="0">
                <a:solidFill>
                  <a:srgbClr val="002060"/>
                </a:solidFill>
                <a:latin typeface="Arial Black" pitchFamily="34" charset="0"/>
              </a:rPr>
              <a:t>а) 500 мин</a:t>
            </a:r>
            <a:br>
              <a:rPr lang="ru-RU" sz="183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830" b="1" dirty="0" smtClean="0">
                <a:solidFill>
                  <a:srgbClr val="002060"/>
                </a:solidFill>
                <a:latin typeface="Arial Black" pitchFamily="34" charset="0"/>
              </a:rPr>
              <a:t>б) 300 мин </a:t>
            </a:r>
            <a:br>
              <a:rPr lang="ru-RU" sz="183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830" b="1" dirty="0" smtClean="0">
                <a:solidFill>
                  <a:srgbClr val="002060"/>
                </a:solidFill>
                <a:latin typeface="Arial Black" pitchFamily="34" charset="0"/>
              </a:rPr>
              <a:t>в) 180 мин </a:t>
            </a:r>
            <a:br>
              <a:rPr lang="ru-RU" sz="183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830" b="1" dirty="0" smtClean="0">
                <a:solidFill>
                  <a:srgbClr val="002060"/>
                </a:solidFill>
                <a:latin typeface="Arial Black" pitchFamily="34" charset="0"/>
              </a:rPr>
              <a:t>г)  60 мин</a:t>
            </a:r>
            <a:br>
              <a:rPr lang="ru-RU" sz="183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830" b="1" dirty="0" smtClean="0">
                <a:solidFill>
                  <a:srgbClr val="002060"/>
                </a:solidFill>
                <a:latin typeface="Arial Black" pitchFamily="34" charset="0"/>
              </a:rPr>
              <a:t>3. Сколько месяцев в 2 годах?</a:t>
            </a:r>
            <a:br>
              <a:rPr lang="ru-RU" sz="183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sz="1830" b="1" dirty="0" smtClean="0">
                <a:solidFill>
                  <a:srgbClr val="002060"/>
                </a:solidFill>
                <a:latin typeface="Arial Black" pitchFamily="34" charset="0"/>
              </a:rPr>
              <a:t>a</a:t>
            </a:r>
            <a:r>
              <a:rPr lang="ru-RU" sz="1830" b="1" dirty="0" smtClean="0">
                <a:solidFill>
                  <a:srgbClr val="002060"/>
                </a:solidFill>
                <a:latin typeface="Arial Black" pitchFamily="34" charset="0"/>
              </a:rPr>
              <a:t>) 28 </a:t>
            </a:r>
            <a:br>
              <a:rPr lang="ru-RU" sz="183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830" b="1" dirty="0" smtClean="0">
                <a:solidFill>
                  <a:srgbClr val="002060"/>
                </a:solidFill>
                <a:latin typeface="Arial Black" pitchFamily="34" charset="0"/>
              </a:rPr>
              <a:t>б) 24 </a:t>
            </a:r>
            <a:br>
              <a:rPr lang="ru-RU" sz="183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830" b="1" dirty="0" smtClean="0">
                <a:solidFill>
                  <a:srgbClr val="002060"/>
                </a:solidFill>
                <a:latin typeface="Arial Black" pitchFamily="34" charset="0"/>
              </a:rPr>
              <a:t>в) 48 </a:t>
            </a:r>
            <a:br>
              <a:rPr lang="ru-RU" sz="183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830" b="1" dirty="0" smtClean="0">
                <a:solidFill>
                  <a:srgbClr val="002060"/>
                </a:solidFill>
                <a:latin typeface="Arial Black" pitchFamily="34" charset="0"/>
              </a:rPr>
              <a:t>г) 50</a:t>
            </a:r>
            <a:br>
              <a:rPr lang="ru-RU" sz="183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830" b="1" dirty="0" smtClean="0">
                <a:solidFill>
                  <a:srgbClr val="002060"/>
                </a:solidFill>
                <a:latin typeface="Arial Black" pitchFamily="34" charset="0"/>
              </a:rPr>
              <a:t>4. Какая из следующих записей верная: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30" b="1" dirty="0" err="1" smtClean="0">
                <a:solidFill>
                  <a:srgbClr val="002060"/>
                </a:solidFill>
                <a:latin typeface="Arial Black" pitchFamily="34" charset="0"/>
              </a:rPr>
              <a:t>a</a:t>
            </a:r>
            <a:r>
              <a:rPr lang="ru-RU" sz="1830" b="1" dirty="0" smtClean="0">
                <a:solidFill>
                  <a:srgbClr val="002060"/>
                </a:solidFill>
                <a:latin typeface="Arial Black" pitchFamily="34" charset="0"/>
              </a:rPr>
              <a:t>) 1дм = 10мм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30" b="1" dirty="0" smtClean="0">
                <a:solidFill>
                  <a:srgbClr val="002060"/>
                </a:solidFill>
                <a:latin typeface="Arial Black" pitchFamily="34" charset="0"/>
              </a:rPr>
              <a:t>б) 1см = 1мм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30" b="1" dirty="0" smtClean="0">
                <a:solidFill>
                  <a:srgbClr val="002060"/>
                </a:solidFill>
                <a:latin typeface="Arial Black" pitchFamily="34" charset="0"/>
              </a:rPr>
              <a:t>в) 1км = 100м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30" b="1" dirty="0" smtClean="0">
                <a:solidFill>
                  <a:srgbClr val="002060"/>
                </a:solidFill>
                <a:latin typeface="Arial Black" pitchFamily="34" charset="0"/>
              </a:rPr>
              <a:t>г) 1м = 100см</a:t>
            </a:r>
            <a:r>
              <a:rPr lang="ru-RU" sz="1830" b="1" dirty="0" smtClean="0">
                <a:solidFill>
                  <a:srgbClr val="4250D0"/>
                </a:solidFill>
                <a:latin typeface="Book Antiqua" pitchFamily="18" charset="0"/>
              </a:rPr>
              <a:t/>
            </a:r>
            <a:br>
              <a:rPr lang="ru-RU" sz="1830" b="1" dirty="0" smtClean="0">
                <a:solidFill>
                  <a:srgbClr val="4250D0"/>
                </a:solidFill>
                <a:latin typeface="Book Antiqua" pitchFamily="18" charset="0"/>
              </a:rPr>
            </a:br>
            <a:endParaRPr lang="ru-RU" sz="1830" b="1" dirty="0" smtClean="0">
              <a:solidFill>
                <a:srgbClr val="4250D0"/>
              </a:solidFill>
              <a:latin typeface="Book Antiqua" pitchFamily="18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60" dirty="0">
              <a:solidFill>
                <a:srgbClr val="4250D0"/>
              </a:solidFill>
              <a:latin typeface="Arial" pitchFamily="34" charset="0"/>
            </a:endParaRPr>
          </a:p>
        </p:txBody>
      </p:sp>
      <p:pic>
        <p:nvPicPr>
          <p:cNvPr id="29700" name="Picture 2" descr="C:\Users\Хелен\Desktop\фото-шоп\Фоны\p06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5013325"/>
            <a:ext cx="2232025" cy="1728788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88" y="214313"/>
            <a:ext cx="7529512" cy="857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10" b="1" i="1" dirty="0" smtClean="0">
                <a:solidFill>
                  <a:srgbClr val="C00000"/>
                </a:solidFill>
              </a:rPr>
              <a:t>Проверь себя!</a:t>
            </a:r>
            <a:endParaRPr lang="ru-RU" sz="361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1000125"/>
            <a:ext cx="6843712" cy="4638675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20" b="1" dirty="0" smtClean="0">
                <a:solidFill>
                  <a:srgbClr val="002060"/>
                </a:solidFill>
                <a:latin typeface="Arial" pitchFamily="34" charset="0"/>
              </a:rPr>
              <a:t>1. Вырази 2 минуты в секундах? </a:t>
            </a:r>
            <a:br>
              <a:rPr lang="ru-RU" sz="1720" b="1" dirty="0" smtClean="0">
                <a:solidFill>
                  <a:srgbClr val="002060"/>
                </a:solidFill>
                <a:latin typeface="Arial" pitchFamily="34" charset="0"/>
              </a:rPr>
            </a:br>
            <a:r>
              <a:rPr lang="ru-RU" sz="1720" b="1" dirty="0" smtClean="0">
                <a:solidFill>
                  <a:srgbClr val="002060"/>
                </a:solidFill>
                <a:latin typeface="Arial" pitchFamily="34" charset="0"/>
              </a:rPr>
              <a:t>а) 200с </a:t>
            </a:r>
            <a:br>
              <a:rPr lang="ru-RU" sz="1720" b="1" dirty="0" smtClean="0">
                <a:solidFill>
                  <a:srgbClr val="002060"/>
                </a:solidFill>
                <a:latin typeface="Arial" pitchFamily="34" charset="0"/>
              </a:rPr>
            </a:br>
            <a:r>
              <a:rPr lang="ru-RU" sz="1720" b="1" dirty="0" smtClean="0">
                <a:solidFill>
                  <a:srgbClr val="002060"/>
                </a:solidFill>
                <a:latin typeface="Arial" pitchFamily="34" charset="0"/>
              </a:rPr>
              <a:t>б) 20 с</a:t>
            </a:r>
            <a:br>
              <a:rPr lang="ru-RU" sz="1720" b="1" dirty="0" smtClean="0">
                <a:solidFill>
                  <a:srgbClr val="002060"/>
                </a:solidFill>
                <a:latin typeface="Arial" pitchFamily="34" charset="0"/>
              </a:rPr>
            </a:br>
            <a:r>
              <a:rPr lang="ru-RU" sz="1720" b="1" dirty="0" smtClean="0">
                <a:solidFill>
                  <a:srgbClr val="002060"/>
                </a:solidFill>
                <a:latin typeface="Arial" pitchFamily="34" charset="0"/>
              </a:rPr>
              <a:t>в) 60с </a:t>
            </a:r>
            <a:br>
              <a:rPr lang="ru-RU" sz="1720" b="1" dirty="0" smtClean="0">
                <a:solidFill>
                  <a:srgbClr val="002060"/>
                </a:solidFill>
                <a:latin typeface="Arial" pitchFamily="34" charset="0"/>
              </a:rPr>
            </a:br>
            <a:r>
              <a:rPr lang="ru-RU" sz="1720" b="1" dirty="0" smtClean="0">
                <a:solidFill>
                  <a:srgbClr val="FF0000"/>
                </a:solidFill>
                <a:latin typeface="Arial" pitchFamily="34" charset="0"/>
              </a:rPr>
              <a:t>г) 120 с </a:t>
            </a:r>
            <a:endParaRPr lang="ru-RU" sz="188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20" b="1" dirty="0" smtClean="0">
                <a:solidFill>
                  <a:srgbClr val="002060"/>
                </a:solidFill>
                <a:latin typeface="Arial" pitchFamily="34" charset="0"/>
              </a:rPr>
              <a:t>2. Сколько минут в 3 часах?</a:t>
            </a:r>
            <a:br>
              <a:rPr lang="ru-RU" sz="1720" b="1" dirty="0" smtClean="0">
                <a:solidFill>
                  <a:srgbClr val="002060"/>
                </a:solidFill>
                <a:latin typeface="Arial" pitchFamily="34" charset="0"/>
              </a:rPr>
            </a:br>
            <a:r>
              <a:rPr lang="ru-RU" sz="1720" b="1" dirty="0" smtClean="0">
                <a:solidFill>
                  <a:srgbClr val="002060"/>
                </a:solidFill>
                <a:latin typeface="Arial" pitchFamily="34" charset="0"/>
              </a:rPr>
              <a:t>а) 500 мин</a:t>
            </a:r>
            <a:br>
              <a:rPr lang="ru-RU" sz="1720" b="1" dirty="0" smtClean="0">
                <a:solidFill>
                  <a:srgbClr val="002060"/>
                </a:solidFill>
                <a:latin typeface="Arial" pitchFamily="34" charset="0"/>
              </a:rPr>
            </a:br>
            <a:r>
              <a:rPr lang="ru-RU" sz="1720" b="1" dirty="0" smtClean="0">
                <a:solidFill>
                  <a:srgbClr val="002060"/>
                </a:solidFill>
                <a:latin typeface="Arial" pitchFamily="34" charset="0"/>
              </a:rPr>
              <a:t>б) 300 мин </a:t>
            </a:r>
            <a:br>
              <a:rPr lang="ru-RU" sz="1720" b="1" dirty="0" smtClean="0">
                <a:solidFill>
                  <a:srgbClr val="002060"/>
                </a:solidFill>
                <a:latin typeface="Arial" pitchFamily="34" charset="0"/>
              </a:rPr>
            </a:br>
            <a:r>
              <a:rPr lang="ru-RU" sz="1720" b="1" dirty="0" smtClean="0">
                <a:solidFill>
                  <a:srgbClr val="FF0000"/>
                </a:solidFill>
                <a:latin typeface="Arial" pitchFamily="34" charset="0"/>
              </a:rPr>
              <a:t>в) 180 мин </a:t>
            </a:r>
            <a:r>
              <a:rPr lang="ru-RU" sz="1720" b="1" dirty="0" smtClean="0">
                <a:solidFill>
                  <a:srgbClr val="002060"/>
                </a:solidFill>
                <a:latin typeface="Arial" pitchFamily="34" charset="0"/>
              </a:rPr>
              <a:t/>
            </a:r>
            <a:br>
              <a:rPr lang="ru-RU" sz="1720" b="1" dirty="0" smtClean="0">
                <a:solidFill>
                  <a:srgbClr val="002060"/>
                </a:solidFill>
                <a:latin typeface="Arial" pitchFamily="34" charset="0"/>
              </a:rPr>
            </a:br>
            <a:r>
              <a:rPr lang="ru-RU" sz="1720" b="1" dirty="0" smtClean="0">
                <a:solidFill>
                  <a:srgbClr val="002060"/>
                </a:solidFill>
                <a:latin typeface="Arial" pitchFamily="34" charset="0"/>
              </a:rPr>
              <a:t>г)  60 мин</a:t>
            </a:r>
            <a:br>
              <a:rPr lang="ru-RU" sz="1720" b="1" dirty="0" smtClean="0">
                <a:solidFill>
                  <a:srgbClr val="002060"/>
                </a:solidFill>
                <a:latin typeface="Arial" pitchFamily="34" charset="0"/>
              </a:rPr>
            </a:br>
            <a:r>
              <a:rPr lang="ru-RU" sz="1720" b="1" dirty="0" smtClean="0">
                <a:solidFill>
                  <a:srgbClr val="002060"/>
                </a:solidFill>
                <a:latin typeface="Arial" pitchFamily="34" charset="0"/>
              </a:rPr>
              <a:t>3. Сколько месяцев в 2 годах?</a:t>
            </a:r>
            <a:br>
              <a:rPr lang="ru-RU" sz="1720" b="1" dirty="0" smtClean="0">
                <a:solidFill>
                  <a:srgbClr val="002060"/>
                </a:solidFill>
                <a:latin typeface="Arial" pitchFamily="34" charset="0"/>
              </a:rPr>
            </a:br>
            <a:r>
              <a:rPr lang="en-US" sz="1720" b="1" dirty="0" smtClean="0">
                <a:solidFill>
                  <a:srgbClr val="002060"/>
                </a:solidFill>
                <a:latin typeface="Arial" pitchFamily="34" charset="0"/>
              </a:rPr>
              <a:t>a</a:t>
            </a:r>
            <a:r>
              <a:rPr lang="ru-RU" sz="1720" b="1" dirty="0" smtClean="0">
                <a:solidFill>
                  <a:srgbClr val="002060"/>
                </a:solidFill>
                <a:latin typeface="Arial" pitchFamily="34" charset="0"/>
              </a:rPr>
              <a:t>) 28 </a:t>
            </a:r>
            <a:br>
              <a:rPr lang="ru-RU" sz="1720" b="1" dirty="0" smtClean="0">
                <a:solidFill>
                  <a:srgbClr val="002060"/>
                </a:solidFill>
                <a:latin typeface="Arial" pitchFamily="34" charset="0"/>
              </a:rPr>
            </a:br>
            <a:r>
              <a:rPr lang="ru-RU" sz="1720" b="1" dirty="0" smtClean="0">
                <a:solidFill>
                  <a:srgbClr val="FF0000"/>
                </a:solidFill>
                <a:latin typeface="Arial" pitchFamily="34" charset="0"/>
              </a:rPr>
              <a:t>б) 24 </a:t>
            </a:r>
            <a:r>
              <a:rPr lang="ru-RU" sz="1720" b="1" dirty="0" smtClean="0">
                <a:solidFill>
                  <a:srgbClr val="002060"/>
                </a:solidFill>
                <a:latin typeface="Arial" pitchFamily="34" charset="0"/>
              </a:rPr>
              <a:t/>
            </a:r>
            <a:br>
              <a:rPr lang="ru-RU" sz="1720" b="1" dirty="0" smtClean="0">
                <a:solidFill>
                  <a:srgbClr val="002060"/>
                </a:solidFill>
                <a:latin typeface="Arial" pitchFamily="34" charset="0"/>
              </a:rPr>
            </a:br>
            <a:r>
              <a:rPr lang="ru-RU" sz="1720" b="1" dirty="0" smtClean="0">
                <a:solidFill>
                  <a:srgbClr val="002060"/>
                </a:solidFill>
                <a:latin typeface="Arial" pitchFamily="34" charset="0"/>
              </a:rPr>
              <a:t>в) 48 </a:t>
            </a:r>
            <a:br>
              <a:rPr lang="ru-RU" sz="1720" b="1" dirty="0" smtClean="0">
                <a:solidFill>
                  <a:srgbClr val="002060"/>
                </a:solidFill>
                <a:latin typeface="Arial" pitchFamily="34" charset="0"/>
              </a:rPr>
            </a:br>
            <a:r>
              <a:rPr lang="ru-RU" sz="1720" b="1" dirty="0" smtClean="0">
                <a:solidFill>
                  <a:srgbClr val="002060"/>
                </a:solidFill>
                <a:latin typeface="Arial" pitchFamily="34" charset="0"/>
              </a:rPr>
              <a:t>г) 50</a:t>
            </a:r>
            <a:br>
              <a:rPr lang="ru-RU" sz="1720" b="1" dirty="0" smtClean="0">
                <a:solidFill>
                  <a:srgbClr val="002060"/>
                </a:solidFill>
                <a:latin typeface="Arial" pitchFamily="34" charset="0"/>
              </a:rPr>
            </a:br>
            <a:r>
              <a:rPr lang="ru-RU" sz="1720" b="1" dirty="0" smtClean="0">
                <a:solidFill>
                  <a:srgbClr val="002060"/>
                </a:solidFill>
                <a:latin typeface="Arial" pitchFamily="34" charset="0"/>
              </a:rPr>
              <a:t>4. Какая из следующих записей верная: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20" b="1" dirty="0" err="1" smtClean="0">
                <a:solidFill>
                  <a:srgbClr val="002060"/>
                </a:solidFill>
                <a:latin typeface="Arial" pitchFamily="34" charset="0"/>
              </a:rPr>
              <a:t>a</a:t>
            </a:r>
            <a:r>
              <a:rPr lang="ru-RU" sz="1720" b="1" dirty="0" smtClean="0">
                <a:solidFill>
                  <a:srgbClr val="002060"/>
                </a:solidFill>
                <a:latin typeface="Arial" pitchFamily="34" charset="0"/>
              </a:rPr>
              <a:t>) 1дм = 10мм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20" b="1" dirty="0" smtClean="0">
                <a:solidFill>
                  <a:srgbClr val="002060"/>
                </a:solidFill>
                <a:latin typeface="Arial" pitchFamily="34" charset="0"/>
              </a:rPr>
              <a:t>б) 1см = 1мм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20" b="1" dirty="0" smtClean="0">
                <a:solidFill>
                  <a:srgbClr val="002060"/>
                </a:solidFill>
                <a:latin typeface="Arial" pitchFamily="34" charset="0"/>
              </a:rPr>
              <a:t>в) 1км = 100м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20" b="1" dirty="0" smtClean="0">
                <a:solidFill>
                  <a:srgbClr val="FF0000"/>
                </a:solidFill>
                <a:latin typeface="Arial" pitchFamily="34" charset="0"/>
              </a:rPr>
              <a:t>г) 1м = 100см </a:t>
            </a:r>
            <a:endParaRPr lang="ru-RU" sz="1960" b="1" dirty="0">
              <a:solidFill>
                <a:srgbClr val="FF0000"/>
              </a:solidFill>
            </a:endParaRPr>
          </a:p>
        </p:txBody>
      </p:sp>
      <p:pic>
        <p:nvPicPr>
          <p:cNvPr id="30724" name="Picture 4" descr="C:\Users\Елена\Desktop\фото-шоп\всё о школе\6137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4714875"/>
            <a:ext cx="20224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0" y="357188"/>
            <a:ext cx="8172450" cy="1214437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7030A0"/>
                </a:solidFill>
              </a:rPr>
              <a:t>Расшифруйте имя среднеазиатского математика и поэта.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714750" y="1714500"/>
            <a:ext cx="1414463" cy="928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</a:rPr>
              <a:t>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3929857" y="2642394"/>
            <a:ext cx="8572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500438" y="3071813"/>
            <a:ext cx="1714500" cy="714375"/>
          </a:xfrm>
          <a:prstGeom prst="rect">
            <a:avLst/>
          </a:prstGeom>
          <a:solidFill>
            <a:schemeClr val="accent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40" b="1" dirty="0">
                <a:solidFill>
                  <a:srgbClr val="FFFF00"/>
                </a:solidFill>
              </a:rPr>
              <a:t>х</a:t>
            </a:r>
            <a:r>
              <a:rPr lang="ru-RU" sz="3240" b="1" dirty="0">
                <a:solidFill>
                  <a:srgbClr val="FFFF00"/>
                </a:solidFill>
              </a:rPr>
              <a:t> 2</a:t>
            </a:r>
            <a:endParaRPr lang="ru-RU" sz="3240" b="1" dirty="0">
              <a:solidFill>
                <a:srgbClr val="FFFF0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4143375" y="4071938"/>
            <a:ext cx="43021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>
            <a:off x="5286375" y="3786188"/>
            <a:ext cx="785813" cy="714375"/>
          </a:xfrm>
          <a:prstGeom prst="bentConnector3">
            <a:avLst>
              <a:gd name="adj1" fmla="val 1043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 rot="10800000" flipV="1">
            <a:off x="2000250" y="3786188"/>
            <a:ext cx="1500188" cy="7143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1214438" y="4357688"/>
            <a:ext cx="1200150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30" b="1" dirty="0">
                <a:solidFill>
                  <a:srgbClr val="FFFF00"/>
                </a:solidFill>
              </a:rPr>
              <a:t>+ 18</a:t>
            </a:r>
            <a:endParaRPr lang="ru-RU" sz="3230" b="1" dirty="0">
              <a:solidFill>
                <a:srgbClr val="FFFF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857875" y="4286250"/>
            <a:ext cx="1214438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20" b="1" dirty="0">
                <a:solidFill>
                  <a:srgbClr val="FFFF00"/>
                </a:solidFill>
              </a:rPr>
              <a:t>-</a:t>
            </a:r>
            <a:r>
              <a:rPr lang="en-US" sz="3120" b="1" dirty="0">
                <a:solidFill>
                  <a:srgbClr val="FFFF00"/>
                </a:solidFill>
              </a:rPr>
              <a:t>18</a:t>
            </a:r>
            <a:endParaRPr lang="ru-RU" sz="3120" b="1" dirty="0">
              <a:solidFill>
                <a:srgbClr val="FFFF00"/>
              </a:solidFill>
            </a:endParaRPr>
          </a:p>
        </p:txBody>
      </p:sp>
      <p:cxnSp>
        <p:nvCxnSpPr>
          <p:cNvPr id="41" name="Соединительная линия уступом 40"/>
          <p:cNvCxnSpPr/>
          <p:nvPr/>
        </p:nvCxnSpPr>
        <p:spPr>
          <a:xfrm>
            <a:off x="2071688" y="5214938"/>
            <a:ext cx="1428750" cy="85725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/>
          <p:nvPr/>
        </p:nvCxnSpPr>
        <p:spPr>
          <a:xfrm flipV="1">
            <a:off x="5000625" y="5143500"/>
            <a:ext cx="1143000" cy="10287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3500438" y="5572125"/>
            <a:ext cx="150018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50" b="1" dirty="0">
                <a:solidFill>
                  <a:srgbClr val="FFFF00"/>
                </a:solidFill>
              </a:rPr>
              <a:t>х</a:t>
            </a:r>
          </a:p>
        </p:txBody>
      </p:sp>
      <p:sp>
        <p:nvSpPr>
          <p:cNvPr id="31" name="Блок-схема: данные 30"/>
          <p:cNvSpPr/>
          <p:nvPr/>
        </p:nvSpPr>
        <p:spPr>
          <a:xfrm>
            <a:off x="3430588" y="4225925"/>
            <a:ext cx="1792287" cy="1108075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00" b="1" dirty="0">
                <a:solidFill>
                  <a:srgbClr val="FFFF00"/>
                </a:solidFill>
              </a:rPr>
              <a:t>&lt; 20</a:t>
            </a:r>
            <a:r>
              <a:rPr lang="ru-RU" sz="3100" b="1" dirty="0">
                <a:solidFill>
                  <a:srgbClr val="FFFF00"/>
                </a:solidFill>
              </a:rPr>
              <a:t> ?</a:t>
            </a:r>
            <a:endParaRPr lang="ru-RU" sz="31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4784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25" y="571500"/>
            <a:ext cx="7458075" cy="200025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u="sng" dirty="0" smtClean="0">
                <a:solidFill>
                  <a:srgbClr val="C00000"/>
                </a:solidFill>
              </a:rPr>
              <a:t>А  0  6  9  10  12  33  34  45</a:t>
            </a:r>
            <a:br>
              <a:rPr lang="ru-RU" u="sng" dirty="0" smtClean="0">
                <a:solidFill>
                  <a:srgbClr val="C00000"/>
                </a:solidFill>
              </a:rPr>
            </a:br>
            <a:r>
              <a:rPr lang="ru-RU" u="sng" dirty="0" smtClean="0">
                <a:solidFill>
                  <a:srgbClr val="C00000"/>
                </a:solidFill>
              </a:rPr>
              <a:t>х</a:t>
            </a:r>
            <a:br>
              <a:rPr lang="ru-RU" u="sng" dirty="0" smtClean="0">
                <a:solidFill>
                  <a:srgbClr val="C00000"/>
                </a:solidFill>
              </a:rPr>
            </a:br>
            <a:r>
              <a:rPr lang="ru-RU" u="sng" dirty="0" smtClean="0">
                <a:solidFill>
                  <a:srgbClr val="C00000"/>
                </a:solidFill>
              </a:rPr>
              <a:t>    ЯХРОЗЙАМ</a:t>
            </a:r>
            <a:endParaRPr lang="ru-RU" u="sng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3143250"/>
            <a:ext cx="6915150" cy="249555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70" u="sng" dirty="0" smtClean="0">
                <a:solidFill>
                  <a:srgbClr val="C00000"/>
                </a:solidFill>
              </a:rPr>
              <a:t>2 72 50 36     30 50 28 18 72</a:t>
            </a:r>
            <a:endParaRPr lang="ru-RU" sz="3470" u="sng" dirty="0">
              <a:solidFill>
                <a:srgbClr val="C00000"/>
              </a:solidFill>
            </a:endParaRPr>
          </a:p>
        </p:txBody>
      </p:sp>
      <p:pic>
        <p:nvPicPr>
          <p:cNvPr id="32772" name="Picture 4" descr="C:\Users\Елена\Desktop\фото-шоп\всё о школе\6137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4714875"/>
            <a:ext cx="20224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7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4313" y="500063"/>
            <a:ext cx="8672513" cy="10001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ОМАР ХАЙЯМ – УЧЕНЫЙ, МЫСЛИТЕЛЬ, ПОЭТ (1048-1123)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3795" name="Picture 4" descr="C:\Users\Елена\Desktop\для урока\673500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1714500"/>
            <a:ext cx="4572000" cy="36576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3796" name="Picture 5" descr="C:\Users\Елена\Desktop\для урока\3632737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714875"/>
            <a:ext cx="3505200" cy="2143125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3797" name="Picture 6" descr="C:\Users\Елена\Desktop\для урока\10020795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124325"/>
            <a:ext cx="1905000" cy="2733675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3798" name="Picture 2" descr="C:\Users\Елена\Desktop\для урока\450PX-~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1643063"/>
            <a:ext cx="2428875" cy="32385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33799" name="Picture 2" descr="C:\Users\Елена\Desktop\i_01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50" y="1571625"/>
            <a:ext cx="1847850" cy="2616200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63" y="357188"/>
            <a:ext cx="7386637" cy="14287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260" b="1" dirty="0" smtClean="0">
                <a:solidFill>
                  <a:srgbClr val="002060"/>
                </a:solidFill>
              </a:rPr>
              <a:t>Введение в тему урока.</a:t>
            </a:r>
            <a:br>
              <a:rPr lang="ru-RU" sz="426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Решение уравнения. Корни уравнения.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 useBgFill="1"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25" y="2143125"/>
            <a:ext cx="6615113" cy="3929063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dirty="0" smtClean="0">
                <a:solidFill>
                  <a:srgbClr val="0070C0"/>
                </a:solidFill>
              </a:rPr>
              <a:t>х</a:t>
            </a:r>
            <a:r>
              <a:rPr lang="en-US" sz="3800" dirty="0" smtClean="0">
                <a:solidFill>
                  <a:srgbClr val="0070C0"/>
                </a:solidFill>
              </a:rPr>
              <a:t>+a=n                                 </a:t>
            </a:r>
            <a:r>
              <a:rPr lang="en-US" sz="3800" dirty="0" smtClean="0">
                <a:solidFill>
                  <a:srgbClr val="FFC000"/>
                </a:solidFill>
                <a:latin typeface="Berlin Sans FB" pitchFamily="34" charset="0"/>
              </a:rPr>
              <a:t>x-b=c   </a:t>
            </a:r>
            <a:r>
              <a:rPr lang="en-US" sz="3800" dirty="0" smtClean="0">
                <a:solidFill>
                  <a:srgbClr val="0070C0"/>
                </a:solidFill>
              </a:rPr>
              <a:t>                   </a:t>
            </a:r>
            <a:endParaRPr lang="ru-RU" sz="3800" dirty="0" smtClean="0">
              <a:solidFill>
                <a:srgbClr val="0070C0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dirty="0" smtClean="0">
                <a:solidFill>
                  <a:srgbClr val="0070C0"/>
                </a:solidFill>
              </a:rPr>
              <a:t>х</a:t>
            </a:r>
            <a:r>
              <a:rPr lang="en-US" sz="3800" dirty="0" smtClean="0">
                <a:solidFill>
                  <a:srgbClr val="0070C0"/>
                </a:solidFill>
              </a:rPr>
              <a:t>=</a:t>
            </a:r>
            <a:r>
              <a:rPr lang="ru-RU" sz="3800" dirty="0" smtClean="0">
                <a:solidFill>
                  <a:srgbClr val="0070C0"/>
                </a:solidFill>
              </a:rPr>
              <a:t>                                        </a:t>
            </a:r>
            <a:r>
              <a:rPr lang="en-US" sz="3800" dirty="0" smtClean="0">
                <a:solidFill>
                  <a:srgbClr val="FFC000"/>
                </a:solidFill>
                <a:latin typeface="Berlin Sans FB" pitchFamily="34" charset="0"/>
              </a:rPr>
              <a:t>x=</a:t>
            </a:r>
            <a:endParaRPr lang="ru-RU" sz="3800" dirty="0" smtClean="0">
              <a:solidFill>
                <a:srgbClr val="FFC000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dirty="0" smtClean="0">
                <a:solidFill>
                  <a:srgbClr val="B35F9D"/>
                </a:solidFill>
              </a:rPr>
              <a:t>х</a:t>
            </a:r>
            <a:r>
              <a:rPr lang="en-US" sz="3800" dirty="0" smtClean="0">
                <a:solidFill>
                  <a:srgbClr val="B35F9D"/>
                </a:solidFill>
              </a:rPr>
              <a:t>:b=c          </a:t>
            </a:r>
            <a:r>
              <a:rPr lang="en-US" sz="3800" dirty="0" smtClean="0"/>
              <a:t>                       </a:t>
            </a:r>
            <a:r>
              <a:rPr lang="ru-RU" sz="3800" dirty="0" smtClean="0"/>
              <a:t>  </a:t>
            </a:r>
            <a:r>
              <a:rPr lang="en-US" sz="3800" dirty="0" smtClean="0">
                <a:solidFill>
                  <a:srgbClr val="1C31F6"/>
                </a:solidFill>
              </a:rPr>
              <a:t>d:x=k</a:t>
            </a:r>
            <a:endParaRPr lang="ru-RU" sz="3800" dirty="0" smtClean="0">
              <a:solidFill>
                <a:srgbClr val="1C31F6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dirty="0" smtClean="0">
                <a:solidFill>
                  <a:srgbClr val="BC56A6"/>
                </a:solidFill>
              </a:rPr>
              <a:t>х</a:t>
            </a:r>
            <a:r>
              <a:rPr lang="en-US" sz="3800" dirty="0" smtClean="0">
                <a:solidFill>
                  <a:srgbClr val="BC56A6"/>
                </a:solidFill>
              </a:rPr>
              <a:t>=                               </a:t>
            </a:r>
            <a:r>
              <a:rPr lang="ru-RU" sz="3800" dirty="0" smtClean="0">
                <a:solidFill>
                  <a:srgbClr val="BC56A6"/>
                </a:solidFill>
              </a:rPr>
              <a:t>          </a:t>
            </a:r>
            <a:r>
              <a:rPr lang="en-US" sz="3800" dirty="0" smtClean="0">
                <a:solidFill>
                  <a:srgbClr val="3F22F0"/>
                </a:solidFill>
              </a:rPr>
              <a:t>x=</a:t>
            </a:r>
            <a:endParaRPr lang="ru-RU" sz="3800" dirty="0" smtClean="0">
              <a:solidFill>
                <a:srgbClr val="3F22F0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800" dirty="0" smtClean="0">
                <a:solidFill>
                  <a:schemeClr val="accent6">
                    <a:lumMod val="75000"/>
                  </a:schemeClr>
                </a:solidFill>
              </a:rPr>
              <a:t>d-x=k  </a:t>
            </a:r>
            <a:r>
              <a:rPr lang="en-US" sz="3800" dirty="0" smtClean="0"/>
              <a:t>                                  </a:t>
            </a:r>
            <a:r>
              <a:rPr lang="en-US" sz="3800" dirty="0" err="1" smtClean="0">
                <a:solidFill>
                  <a:srgbClr val="C00000"/>
                </a:solidFill>
              </a:rPr>
              <a:t>x.a</a:t>
            </a:r>
            <a:r>
              <a:rPr lang="en-US" sz="3800" dirty="0" smtClean="0">
                <a:solidFill>
                  <a:srgbClr val="C00000"/>
                </a:solidFill>
              </a:rPr>
              <a:t>=n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800" dirty="0" smtClean="0">
                <a:solidFill>
                  <a:schemeClr val="accent6">
                    <a:lumMod val="75000"/>
                  </a:schemeClr>
                </a:solidFill>
              </a:rPr>
              <a:t>x=                                    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en-US" sz="3800" dirty="0" smtClean="0">
                <a:solidFill>
                  <a:srgbClr val="C00000"/>
                </a:solidFill>
              </a:rPr>
              <a:t>x=</a:t>
            </a:r>
            <a:endParaRPr lang="ru-RU" sz="3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57188"/>
            <a:ext cx="7315200" cy="19288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3700" b="1" dirty="0" smtClean="0">
                <a:solidFill>
                  <a:srgbClr val="C00000"/>
                </a:solidFill>
                <a:latin typeface="Arial Black" pitchFamily="34" charset="0"/>
              </a:rPr>
              <a:t>Составные части задачи: </a:t>
            </a:r>
            <a:br>
              <a:rPr lang="ru-RU" sz="37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700" b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37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4100" b="1" dirty="0" smtClean="0">
                <a:solidFill>
                  <a:srgbClr val="008000"/>
                </a:solidFill>
                <a:latin typeface="Arial Black" pitchFamily="34" charset="0"/>
              </a:rPr>
              <a:t>-условие </a:t>
            </a:r>
            <a:br>
              <a:rPr lang="ru-RU" sz="4100" b="1" dirty="0" smtClean="0">
                <a:solidFill>
                  <a:srgbClr val="008000"/>
                </a:solidFill>
                <a:latin typeface="Arial Black" pitchFamily="34" charset="0"/>
              </a:rPr>
            </a:br>
            <a:r>
              <a:rPr lang="ru-RU" sz="4100" b="1" dirty="0" smtClean="0">
                <a:solidFill>
                  <a:srgbClr val="008000"/>
                </a:solidFill>
                <a:latin typeface="Arial Black" pitchFamily="34" charset="0"/>
              </a:rPr>
              <a:t>-вопрос </a:t>
            </a:r>
            <a:br>
              <a:rPr lang="ru-RU" sz="4100" b="1" dirty="0" smtClean="0">
                <a:solidFill>
                  <a:srgbClr val="008000"/>
                </a:solidFill>
                <a:latin typeface="Arial Black" pitchFamily="34" charset="0"/>
              </a:rPr>
            </a:br>
            <a:r>
              <a:rPr lang="ru-RU" sz="4100" b="1" dirty="0" smtClean="0">
                <a:solidFill>
                  <a:srgbClr val="008000"/>
                </a:solidFill>
                <a:latin typeface="Arial Black" pitchFamily="34" charset="0"/>
              </a:rPr>
              <a:t>-схема</a:t>
            </a:r>
            <a:br>
              <a:rPr lang="ru-RU" sz="4100" b="1" dirty="0" smtClean="0">
                <a:solidFill>
                  <a:srgbClr val="008000"/>
                </a:solidFill>
                <a:latin typeface="Arial Black" pitchFamily="34" charset="0"/>
              </a:rPr>
            </a:br>
            <a:r>
              <a:rPr lang="ru-RU" sz="4100" b="1" dirty="0" smtClean="0">
                <a:solidFill>
                  <a:srgbClr val="008000"/>
                </a:solidFill>
                <a:latin typeface="Arial Black" pitchFamily="34" charset="0"/>
              </a:rPr>
              <a:t>-выражение </a:t>
            </a:r>
            <a:br>
              <a:rPr lang="ru-RU" sz="4100" b="1" dirty="0" smtClean="0">
                <a:solidFill>
                  <a:srgbClr val="008000"/>
                </a:solidFill>
                <a:latin typeface="Arial Black" pitchFamily="34" charset="0"/>
              </a:rPr>
            </a:br>
            <a:r>
              <a:rPr lang="ru-RU" sz="4100" b="1" dirty="0" smtClean="0">
                <a:solidFill>
                  <a:srgbClr val="008000"/>
                </a:solidFill>
                <a:latin typeface="Arial Black" pitchFamily="34" charset="0"/>
              </a:rPr>
              <a:t>       -решение</a:t>
            </a:r>
            <a:br>
              <a:rPr lang="ru-RU" sz="4100" b="1" dirty="0" smtClean="0">
                <a:solidFill>
                  <a:srgbClr val="008000"/>
                </a:solidFill>
                <a:latin typeface="Arial Black" pitchFamily="34" charset="0"/>
              </a:rPr>
            </a:br>
            <a:r>
              <a:rPr lang="ru-RU" sz="4100" b="1" dirty="0" smtClean="0">
                <a:solidFill>
                  <a:srgbClr val="008000"/>
                </a:solidFill>
                <a:latin typeface="Arial Black" pitchFamily="34" charset="0"/>
              </a:rPr>
              <a:t> -ответ</a:t>
            </a:r>
            <a:r>
              <a:rPr lang="ru-RU" sz="3700" b="1" dirty="0" smtClean="0">
                <a:solidFill>
                  <a:srgbClr val="008000"/>
                </a:solidFill>
                <a:latin typeface="Arial Black" pitchFamily="34" charset="0"/>
              </a:rPr>
              <a:t/>
            </a:r>
            <a:br>
              <a:rPr lang="ru-RU" sz="3700" b="1" dirty="0" smtClean="0">
                <a:solidFill>
                  <a:srgbClr val="008000"/>
                </a:solidFill>
                <a:latin typeface="Arial Black" pitchFamily="34" charset="0"/>
              </a:rPr>
            </a:br>
            <a:endParaRPr lang="ru-RU" sz="37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38" y="2857500"/>
            <a:ext cx="6557962" cy="2781300"/>
          </a:xfrm>
        </p:spPr>
        <p:txBody>
          <a:bodyPr rtlCol="0">
            <a:normAutofit/>
          </a:bodyPr>
          <a:lstStyle/>
          <a:p>
            <a:pPr marL="1609725" indent="-1609725"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0070C0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0070C0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0070C0"/>
              </a:solidFill>
            </a:endParaRPr>
          </a:p>
        </p:txBody>
      </p:sp>
      <p:pic>
        <p:nvPicPr>
          <p:cNvPr id="35844" name="Picture 2" descr="C:\Users\Елена\Desktop\фото-шоп\всё о школе\574a61436c4d46c39fe790e12904224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4429125"/>
            <a:ext cx="2071687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345</Words>
  <Application>Microsoft Office PowerPoint</Application>
  <PresentationFormat>Экран (4:3)</PresentationFormat>
  <Paragraphs>57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14</vt:i4>
      </vt:variant>
      <vt:variant>
        <vt:lpstr>Заголовки слайдов</vt:lpstr>
      </vt:variant>
      <vt:variant>
        <vt:i4>20</vt:i4>
      </vt:variant>
    </vt:vector>
  </HeadingPairs>
  <TitlesOfParts>
    <vt:vector size="44" baseType="lpstr">
      <vt:lpstr>Calibri</vt:lpstr>
      <vt:lpstr>Arial</vt:lpstr>
      <vt:lpstr>Rockwell</vt:lpstr>
      <vt:lpstr>Cambria</vt:lpstr>
      <vt:lpstr>Times New Roman</vt:lpstr>
      <vt:lpstr>Arial Black</vt:lpstr>
      <vt:lpstr>Book Antiqua</vt:lpstr>
      <vt:lpstr>Berlin Sans FB</vt:lpstr>
      <vt:lpstr>Batang</vt:lpstr>
      <vt:lpstr>Georgia</vt:lpstr>
      <vt:lpstr>Тема Office</vt:lpstr>
      <vt:lpstr>18_Тема Office</vt:lpstr>
      <vt:lpstr>18_Тема Office</vt:lpstr>
      <vt:lpstr>18_Тема Office</vt:lpstr>
      <vt:lpstr>18_Тема Office</vt:lpstr>
      <vt:lpstr>18_Тема Office</vt:lpstr>
      <vt:lpstr>18_Тема Office</vt:lpstr>
      <vt:lpstr>18_Тема Office</vt:lpstr>
      <vt:lpstr>18_Тема Office</vt:lpstr>
      <vt:lpstr>18_Тема Office</vt:lpstr>
      <vt:lpstr>18_Тема Office</vt:lpstr>
      <vt:lpstr>18_Тема Office</vt:lpstr>
      <vt:lpstr>18_Тема Office</vt:lpstr>
      <vt:lpstr>18_Тема Office</vt:lpstr>
      <vt:lpstr>  МБОУ «Средняя общеобразовательная школа № 167 с углублённым изучением отдельных предметов» Советского района города Казани Республики Татарстан    «Презентация к уроку» Тема:  «Решение текстовых задач                              арифметическим путём  с опорой на схемы»                                                      Выполнила                                                                                           учитель высшей категории                                                                          Сульчакова Е.Ю.  235-542-145 (идентификатор)    Казань- 2012 год</vt:lpstr>
      <vt:lpstr>Девиз нашего урока:  “Будем активно мыслить!”</vt:lpstr>
      <vt:lpstr>Проверка домашнего задания</vt:lpstr>
      <vt:lpstr>Проверь себя!</vt:lpstr>
      <vt:lpstr>Расшифруйте имя среднеазиатского математика и поэта.</vt:lpstr>
      <vt:lpstr>А  0  6  9  10  12  33  34  45 х     ЯХРОЗЙАМ</vt:lpstr>
      <vt:lpstr>ОМАР ХАЙЯМ – УЧЕНЫЙ, МЫСЛИТЕЛЬ, ПОЭТ (1048-1123) </vt:lpstr>
      <vt:lpstr>Введение в тему урока. Решение уравнения. Корни уравнения.</vt:lpstr>
      <vt:lpstr>      Составные части задачи:   -условие  -вопрос  -схема -выражение         -решение  -ответ </vt:lpstr>
      <vt:lpstr>Способы решения задачи: -по действиям -выражением -уравнением</vt:lpstr>
      <vt:lpstr>27 января. Классная работа.</vt:lpstr>
      <vt:lpstr>Слайд 12</vt:lpstr>
      <vt:lpstr>Слайд 13</vt:lpstr>
      <vt:lpstr>Периметр треугольника равен 112 см, а= 25 см, в=37 см.Чему равна третья сторона треугольника?</vt:lpstr>
      <vt:lpstr>Дано:                     Решение: а=25см               в=37 см  P= 112см Найти: с=? см</vt:lpstr>
      <vt:lpstr> Дано:                 Решение: а=25см              P=а+в+с в=37 см             с= P-a-в                                                         P= 112см          с=112-25-37=50(см)  </vt:lpstr>
      <vt:lpstr>Вычислите удобным способом</vt:lpstr>
      <vt:lpstr>             СТР.80, № 1(А,Б,Е).               СТР.27, № 11.               СТР.52, № 7.                      </vt:lpstr>
      <vt:lpstr>Хочу знать больше  Хорошо, но могу лучше  Пока испытываю трудности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110</cp:revision>
  <dcterms:created xsi:type="dcterms:W3CDTF">2011-01-22T20:41:00Z</dcterms:created>
  <dcterms:modified xsi:type="dcterms:W3CDTF">2013-03-09T18:55:17Z</dcterms:modified>
</cp:coreProperties>
</file>