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59" r:id="rId11"/>
    <p:sldId id="260" r:id="rId12"/>
    <p:sldId id="261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5" Type="http://schemas.openxmlformats.org/officeDocument/2006/relationships/image" Target="../media/image37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36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акрыть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0301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uments\БОГАТЫРЁВА\планы уроков\откр урок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523875"/>
            <a:ext cx="39624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БОГАТЫРЁВА\планы уроков\откр урок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279" y="4267200"/>
            <a:ext cx="309172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БОГАТЫРЁВА\планы уроков\откр урок\pechkO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98373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352" y="4267200"/>
            <a:ext cx="265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Наблюдение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1013" y="5032011"/>
            <a:ext cx="1933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Вывод</a:t>
            </a:r>
            <a:r>
              <a:rPr lang="ru-RU" sz="4000" dirty="0" smtClean="0">
                <a:latin typeface="Comic Sans MS" pitchFamily="66" charset="0"/>
              </a:rPr>
              <a:t> </a:t>
            </a:r>
            <a:endParaRPr lang="ru-RU" sz="4000" dirty="0">
              <a:latin typeface="Comic Sans MS" pitchFamily="66" charset="0"/>
            </a:endParaRP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>
            <a:off x="1600200" y="4782121"/>
            <a:ext cx="2268335" cy="42310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5169694"/>
            <a:ext cx="183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Гипотеза 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1756"/>
            <a:ext cx="2393609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171291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34730" y="685800"/>
            <a:ext cx="4497757" cy="1477328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>
                <a:latin typeface="Comic Sans MS" pitchFamily="66" charset="0"/>
              </a:rPr>
              <a:t>В пчелином яде, в волосках крапивы, в иголках сосны и ели содержится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муравьиная </a:t>
            </a:r>
            <a:r>
              <a:rPr lang="ru-RU" dirty="0">
                <a:latin typeface="Comic Sans MS" pitchFamily="66" charset="0"/>
              </a:rPr>
              <a:t> кислота. Муравьи, защищаясь от врагов, разбрызгивают  капельки  муравьиной  кислоты.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7678"/>
            <a:ext cx="22621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Documents\БОГАТЫРЁВА\планы уроков\откр урок\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68625"/>
            <a:ext cx="2945821" cy="231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ocuments\БОГАТЫРЁВА\планы уроков\откр урок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7524"/>
            <a:ext cx="2428875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5472011"/>
            <a:ext cx="457200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Comic Sans MS" pitchFamily="66" charset="0"/>
              </a:rPr>
              <a:t>голожаберные моллюски в порядке самообороны выстреливают парами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серной </a:t>
            </a:r>
            <a:r>
              <a:rPr lang="ru-RU" dirty="0">
                <a:latin typeface="Comic Sans MS" pitchFamily="66" charset="0"/>
              </a:rPr>
              <a:t>кислоты.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4901845"/>
            <a:ext cx="38862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тропический паук </a:t>
            </a:r>
            <a:r>
              <a:rPr lang="ru-RU" dirty="0" err="1">
                <a:latin typeface="Comic Sans MS" pitchFamily="66" charset="0"/>
              </a:rPr>
              <a:t>педипальпа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стреляет </a:t>
            </a:r>
            <a:r>
              <a:rPr lang="ru-RU" dirty="0">
                <a:latin typeface="Comic Sans MS" pitchFamily="66" charset="0"/>
              </a:rPr>
              <a:t>во врагов струйкой жидкости, содержащий 84%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уксусной</a:t>
            </a:r>
            <a:r>
              <a:rPr lang="ru-RU" dirty="0">
                <a:latin typeface="Comic Sans MS" pitchFamily="66" charset="0"/>
              </a:rPr>
              <a:t> кислоты.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93" y="-35459"/>
            <a:ext cx="80660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188" y="377825"/>
            <a:ext cx="8064500" cy="5794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Нахождение кислот в природе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56100" y="1412875"/>
            <a:ext cx="4537075" cy="132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Лимонная</a:t>
            </a:r>
            <a:r>
              <a:rPr lang="ru-RU" sz="2000" dirty="0">
                <a:latin typeface="Comic Sans MS" pitchFamily="66" charset="0"/>
              </a:rPr>
              <a:t>  кислота содержится  в  лимонах, 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яблочная </a:t>
            </a:r>
            <a:r>
              <a:rPr lang="ru-RU" sz="2000" dirty="0">
                <a:latin typeface="Comic Sans MS" pitchFamily="66" charset="0"/>
              </a:rPr>
              <a:t> кислота -  в  яблоках,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щавелевая</a:t>
            </a:r>
            <a:r>
              <a:rPr lang="ru-RU" sz="2000" dirty="0">
                <a:latin typeface="Comic Sans MS" pitchFamily="66" charset="0"/>
              </a:rPr>
              <a:t>  кислота  - в  листьях  щавеля.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481" y="3124200"/>
            <a:ext cx="5761037" cy="7078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000" dirty="0" smtClean="0">
                <a:latin typeface="Comic Sans MS" pitchFamily="66" charset="0"/>
              </a:rPr>
              <a:t>Мухоморы в качестве ядовитых токсинов используют </a:t>
            </a:r>
            <a:r>
              <a:rPr lang="ru-RU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иботеновую</a:t>
            </a:r>
            <a:r>
              <a:rPr lang="ru-RU" sz="2000" dirty="0" smtClean="0">
                <a:latin typeface="Comic Sans MS" pitchFamily="66" charset="0"/>
              </a:rPr>
              <a:t> кислоту.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05200" y="4547393"/>
            <a:ext cx="4032250" cy="19389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000" dirty="0">
                <a:latin typeface="Comic Sans MS" pitchFamily="66" charset="0"/>
              </a:rPr>
              <a:t>При скисании виноградного сока  и  молока, при квашении капусты образуется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молочная</a:t>
            </a:r>
            <a:r>
              <a:rPr lang="ru-RU" sz="2000" dirty="0">
                <a:latin typeface="Comic Sans MS" pitchFamily="66" charset="0"/>
              </a:rPr>
              <a:t> кислота</a:t>
            </a:r>
            <a:r>
              <a:rPr lang="ru-RU" sz="2000" dirty="0" smtClean="0">
                <a:latin typeface="Comic Sans MS" pitchFamily="66" charset="0"/>
              </a:rPr>
              <a:t>. Она же образуется в мышцах при физической работе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9225" name="Picture 10" descr="APPLES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2317750" cy="173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:\Documents\БОГАТЫРЁВА\планы уроков\откр урок\Amanita_muscaria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947" y="2790825"/>
            <a:ext cx="2547718" cy="1633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cuments\БОГАТЫРЁВА\планы уроков\откр урок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01" y="4419600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892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БОГАТЫРЁВА\планы уроков\откр урок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968" y="2738474"/>
            <a:ext cx="2438400" cy="1371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БОГАТЫРЁВА\планы уроков\откр урок\images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5820"/>
            <a:ext cx="2228771" cy="158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БОГАТЫРЁВА\планы уроков\откр урок\images (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368" y="651301"/>
            <a:ext cx="1438275" cy="1835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БОГАТЫРЁВА\планы уроков\откр урок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72" y="2727757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wnloads\загруженное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589" y="5216044"/>
            <a:ext cx="2006580" cy="150299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wnloads\загруженное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882" y="4347604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465" y="40688"/>
            <a:ext cx="7489551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Кислоты в химической лаборатории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32" y="635820"/>
            <a:ext cx="4572000" cy="206210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1600" dirty="0" err="1">
                <a:latin typeface="Comic Sans MS" pitchFamily="66" charset="0"/>
              </a:rPr>
              <a:t>HCl</a:t>
            </a:r>
            <a:r>
              <a:rPr lang="ru-RU" sz="1600" dirty="0">
                <a:latin typeface="Comic Sans MS" pitchFamily="66" charset="0"/>
              </a:rPr>
              <a:t> – </a:t>
            </a:r>
            <a:r>
              <a:rPr lang="ru-RU" sz="1600" b="1" dirty="0" err="1">
                <a:solidFill>
                  <a:srgbClr val="FF0000"/>
                </a:solidFill>
                <a:latin typeface="Comic Sans MS" pitchFamily="66" charset="0"/>
              </a:rPr>
              <a:t>хлороводородная</a:t>
            </a:r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latin typeface="Comic Sans MS" pitchFamily="66" charset="0"/>
              </a:rPr>
              <a:t>или 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соляная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кислота. Это </a:t>
            </a:r>
            <a:r>
              <a:rPr lang="ru-RU" sz="1600" dirty="0">
                <a:latin typeface="Comic Sans MS" pitchFamily="66" charset="0"/>
              </a:rPr>
              <a:t>жидкость, без цвета и запаха, концентрированная дымит на воздухе; содержится в желудке и выполняет две функции: уничтожает большую часть микробов, которые попадают в желудок вместе с пищей, и помогает перевариванию пищи.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2589" y="2500945"/>
            <a:ext cx="4572000" cy="184665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H</a:t>
            </a:r>
            <a:r>
              <a:rPr lang="en-US" sz="1600" baseline="-25000" dirty="0" smtClean="0">
                <a:latin typeface="Comic Sans MS" pitchFamily="66" charset="0"/>
              </a:rPr>
              <a:t>2</a:t>
            </a:r>
            <a:r>
              <a:rPr lang="en-US" sz="1600" dirty="0" smtClean="0">
                <a:latin typeface="Comic Sans MS" pitchFamily="66" charset="0"/>
              </a:rPr>
              <a:t>SO</a:t>
            </a:r>
            <a:r>
              <a:rPr lang="en-US" sz="1600" baseline="-25000" dirty="0" smtClean="0">
                <a:latin typeface="Comic Sans MS" pitchFamily="66" charset="0"/>
              </a:rPr>
              <a:t>4</a:t>
            </a:r>
            <a:r>
              <a:rPr lang="ru-RU" sz="1600" baseline="-250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серная </a:t>
            </a:r>
            <a:r>
              <a:rPr lang="ru-RU" sz="1600" dirty="0" smtClean="0">
                <a:latin typeface="Comic Sans MS" pitchFamily="66" charset="0"/>
              </a:rPr>
              <a:t>кислота – </a:t>
            </a:r>
            <a:r>
              <a:rPr lang="ru-RU" sz="1600" dirty="0">
                <a:latin typeface="Comic Sans MS" pitchFamily="66" charset="0"/>
              </a:rPr>
              <a:t>это тягучая жидкость, без цвета и запаха, хорошо поглощает окружающие пары воды и другие газы. Концентрированная серная кислота требует особого обращения, работа с серной кислотой без соблюдения правил ТБ может привести к серьезным ожогам</a:t>
            </a:r>
            <a:r>
              <a:rPr lang="ru-RU" dirty="0">
                <a:latin typeface="Comic Sans MS" pitchFamily="66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4948" y="4347604"/>
            <a:ext cx="4572000" cy="107721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dirty="0">
                <a:latin typeface="Comic Sans MS" pitchFamily="66" charset="0"/>
                <a:ea typeface="Times New Roman"/>
              </a:rPr>
              <a:t>HNO</a:t>
            </a:r>
            <a:r>
              <a:rPr lang="ru-RU" sz="1600" baseline="-25000" dirty="0">
                <a:latin typeface="Comic Sans MS" pitchFamily="66" charset="0"/>
                <a:ea typeface="Times New Roman"/>
              </a:rPr>
              <a:t>3</a:t>
            </a:r>
            <a:r>
              <a:rPr lang="ru-RU" sz="1600" dirty="0">
                <a:latin typeface="Comic Sans MS" pitchFamily="66" charset="0"/>
                <a:ea typeface="Times New Roman"/>
              </a:rPr>
              <a:t> </a:t>
            </a:r>
            <a:r>
              <a:rPr lang="ru-RU" sz="1600" dirty="0" smtClean="0">
                <a:latin typeface="Comic Sans MS" pitchFamily="66" charset="0"/>
                <a:ea typeface="Times New Roman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а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зотная </a:t>
            </a:r>
            <a:r>
              <a:rPr lang="ru-RU" sz="1600" dirty="0">
                <a:latin typeface="Comic Sans MS" pitchFamily="66" charset="0"/>
              </a:rPr>
              <a:t>кислота – бесцветная жидкость, на воздухе дымит бурым дымом. Работать с ней необходимо строго в вытяжном шкафу!</a:t>
            </a:r>
          </a:p>
        </p:txBody>
      </p:sp>
    </p:spTree>
    <p:extLst>
      <p:ext uri="{BB962C8B-B14F-4D97-AF65-F5344CB8AC3E}">
        <p14:creationId xmlns:p14="http://schemas.microsoft.com/office/powerpoint/2010/main" xmlns="" val="42209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 Найди </a:t>
            </a:r>
            <a:r>
              <a:rPr lang="ru-RU" b="1" dirty="0" smtClean="0"/>
              <a:t>ряд веществ, в котором указаны только формулы кислот:</a:t>
            </a:r>
            <a:endParaRPr lang="ru-RU" dirty="0"/>
          </a:p>
          <a:p>
            <a:r>
              <a:rPr lang="ru-RU" dirty="0"/>
              <a:t>а</a:t>
            </a:r>
            <a:r>
              <a:rPr lang="en-US" dirty="0"/>
              <a:t>) NH</a:t>
            </a:r>
            <a:r>
              <a:rPr lang="en-US" baseline="-25000" dirty="0"/>
              <a:t>3        </a:t>
            </a:r>
            <a:r>
              <a:rPr lang="en-US" dirty="0" err="1"/>
              <a:t>HCl</a:t>
            </a:r>
            <a:r>
              <a:rPr lang="en-US" dirty="0"/>
              <a:t>      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ru-RU" dirty="0"/>
          </a:p>
          <a:p>
            <a:r>
              <a:rPr lang="ru-RU" dirty="0"/>
              <a:t>б</a:t>
            </a:r>
            <a:r>
              <a:rPr lang="en-US" dirty="0"/>
              <a:t>) H</a:t>
            </a:r>
            <a:r>
              <a:rPr lang="en-US" baseline="-25000" dirty="0"/>
              <a:t>2</a:t>
            </a:r>
            <a:r>
              <a:rPr lang="en-US" dirty="0"/>
              <a:t>S      HNO</a:t>
            </a:r>
            <a:r>
              <a:rPr lang="en-US" baseline="-25000" dirty="0"/>
              <a:t>3     </a:t>
            </a:r>
            <a:r>
              <a:rPr lang="en-US" dirty="0" err="1"/>
              <a:t>HBr</a:t>
            </a:r>
            <a:endParaRPr lang="ru-RU" dirty="0"/>
          </a:p>
          <a:p>
            <a:r>
              <a:rPr lang="ru-RU" dirty="0"/>
              <a:t>в) </a:t>
            </a:r>
            <a:r>
              <a:rPr lang="en-US" dirty="0" err="1"/>
              <a:t>HCl</a:t>
            </a:r>
            <a:r>
              <a:rPr lang="ru-RU" dirty="0"/>
              <a:t>      </a:t>
            </a:r>
            <a:r>
              <a:rPr lang="en-US" dirty="0" err="1"/>
              <a:t>KCl</a:t>
            </a:r>
            <a:r>
              <a:rPr lang="ru-RU" dirty="0"/>
              <a:t>       </a:t>
            </a:r>
            <a:r>
              <a:rPr lang="en-US" dirty="0"/>
              <a:t>H</a:t>
            </a:r>
            <a:r>
              <a:rPr lang="ru-RU" baseline="-25000" dirty="0"/>
              <a:t>3</a:t>
            </a:r>
            <a:r>
              <a:rPr lang="en-US" dirty="0"/>
              <a:t>PO</a:t>
            </a:r>
            <a:r>
              <a:rPr lang="ru-RU" baseline="-25000" dirty="0"/>
              <a:t>4</a:t>
            </a:r>
            <a:endParaRPr lang="ru-RU" dirty="0"/>
          </a:p>
          <a:p>
            <a:r>
              <a:rPr lang="ru-RU" b="1" dirty="0"/>
              <a:t>2. Выберите формулу «третьего лишнего» вещества в каждом ряду:</a:t>
            </a:r>
            <a:endParaRPr lang="ru-RU" dirty="0"/>
          </a:p>
          <a:p>
            <a:r>
              <a:rPr lang="ru-RU" dirty="0"/>
              <a:t>а</a:t>
            </a:r>
            <a:r>
              <a:rPr lang="en-US" dirty="0"/>
              <a:t>) </a:t>
            </a:r>
            <a:r>
              <a:rPr lang="en-US" dirty="0" err="1"/>
              <a:t>HCl</a:t>
            </a:r>
            <a:r>
              <a:rPr lang="en-US" dirty="0"/>
              <a:t>       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  K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ru-RU" dirty="0"/>
          </a:p>
          <a:p>
            <a:r>
              <a:rPr lang="ru-RU" dirty="0"/>
              <a:t>б</a:t>
            </a:r>
            <a:r>
              <a:rPr lang="en-US" dirty="0"/>
              <a:t>) HNO</a:t>
            </a:r>
            <a:r>
              <a:rPr lang="en-US" baseline="-25000" dirty="0"/>
              <a:t>3</a:t>
            </a:r>
            <a:r>
              <a:rPr lang="en-US" dirty="0"/>
              <a:t>    H</a:t>
            </a:r>
            <a:r>
              <a:rPr lang="en-US" baseline="-25000" dirty="0"/>
              <a:t>2</a:t>
            </a:r>
            <a:r>
              <a:rPr lang="en-US" dirty="0"/>
              <a:t>O      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ru-RU" dirty="0"/>
          </a:p>
          <a:p>
            <a:r>
              <a:rPr lang="ru-RU" dirty="0"/>
              <a:t>в</a:t>
            </a:r>
            <a:r>
              <a:rPr lang="en-US" dirty="0"/>
              <a:t>) H</a:t>
            </a:r>
            <a:r>
              <a:rPr lang="en-US" baseline="-25000" dirty="0"/>
              <a:t>2</a:t>
            </a:r>
            <a:r>
              <a:rPr lang="en-US" dirty="0"/>
              <a:t>S       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   </a:t>
            </a:r>
            <a:r>
              <a:rPr lang="en-US" dirty="0" err="1"/>
              <a:t>NaOH</a:t>
            </a:r>
            <a:endParaRPr lang="ru-RU" dirty="0"/>
          </a:p>
          <a:p>
            <a:r>
              <a:rPr lang="en-US" b="1" dirty="0"/>
              <a:t>3.</a:t>
            </a:r>
            <a:r>
              <a:rPr lang="en-US" b="1" u="sng" dirty="0"/>
              <a:t> </a:t>
            </a:r>
            <a:r>
              <a:rPr lang="ru-RU" b="1" u="sng" dirty="0"/>
              <a:t>Даны вещества</a:t>
            </a:r>
            <a:r>
              <a:rPr lang="en-US" b="1" u="sng" dirty="0"/>
              <a:t>:</a:t>
            </a:r>
            <a:br>
              <a:rPr lang="en-US" b="1" u="sng" dirty="0"/>
            </a:br>
            <a:r>
              <a:rPr lang="en-US" dirty="0" err="1"/>
              <a:t>CuO</a:t>
            </a:r>
            <a:r>
              <a:rPr lang="en-US" dirty="0"/>
              <a:t>, </a:t>
            </a:r>
            <a:r>
              <a:rPr lang="en-US" dirty="0" err="1"/>
              <a:t>NaOH</a:t>
            </a:r>
            <a:r>
              <a:rPr lang="en-US" dirty="0"/>
              <a:t>,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, CaCO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HCl</a:t>
            </a:r>
            <a:r>
              <a:rPr lang="en-US" dirty="0"/>
              <a:t>, Cu(OH)</a:t>
            </a:r>
            <a:r>
              <a:rPr lang="en-US" baseline="-25000" dirty="0"/>
              <a:t>2</a:t>
            </a:r>
            <a:r>
              <a:rPr lang="en-US" dirty="0"/>
              <a:t>, HNO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BaO</a:t>
            </a:r>
            <a:r>
              <a:rPr lang="en-US" dirty="0"/>
              <a:t>,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S, 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, Al(OH)</a:t>
            </a:r>
            <a:r>
              <a:rPr lang="en-US" baseline="-25000" dirty="0"/>
              <a:t>3</a:t>
            </a:r>
            <a:r>
              <a:rPr lang="en-US" dirty="0"/>
              <a:t>, AgNO</a:t>
            </a:r>
            <a:r>
              <a:rPr lang="en-US" baseline="-25000" dirty="0"/>
              <a:t>3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, NaSiO</a:t>
            </a:r>
            <a:r>
              <a:rPr lang="en-US" baseline="-25000" dirty="0"/>
              <a:t>3</a:t>
            </a:r>
            <a:r>
              <a:rPr lang="en-US" dirty="0"/>
              <a:t>, SO</a:t>
            </a:r>
            <a:r>
              <a:rPr lang="en-US" baseline="-25000" dirty="0"/>
              <a:t>3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ru-RU" dirty="0"/>
          </a:p>
          <a:p>
            <a:pPr lvl="0"/>
            <a:r>
              <a:rPr lang="ru-RU" dirty="0" smtClean="0"/>
              <a:t>- Из </a:t>
            </a:r>
            <a:r>
              <a:rPr lang="ru-RU" dirty="0"/>
              <a:t>предложенного списка выберите кислоты;</a:t>
            </a:r>
          </a:p>
          <a:p>
            <a:pPr lvl="0"/>
            <a:r>
              <a:rPr lang="ru-RU" dirty="0" smtClean="0"/>
              <a:t>- Опишите </a:t>
            </a:r>
            <a:r>
              <a:rPr lang="ru-RU" dirty="0"/>
              <a:t>их по рассмотренным признакам;</a:t>
            </a:r>
          </a:p>
          <a:p>
            <a:pPr lvl="0"/>
            <a:r>
              <a:rPr lang="ru-RU" dirty="0" smtClean="0"/>
              <a:t>- Проверьте свои ответы по слайду, поставьте себе оценку.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363016"/>
            <a:ext cx="8534400" cy="200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H</a:t>
            </a:r>
            <a:r>
              <a:rPr lang="ru-RU" sz="1200" b="1" baseline="-25000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3</a:t>
            </a:r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PO</a:t>
            </a:r>
            <a:r>
              <a:rPr lang="ru-RU" sz="1200" b="1" baseline="-25000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4</a:t>
            </a:r>
            <a:r>
              <a:rPr lang="ru-RU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 – кислородсодержащая, трехосновная, растворимая, устойчивая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err="1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HCl</a:t>
            </a:r>
            <a:r>
              <a:rPr lang="ru-RU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 - бескислородная, одноосновная, растворимая, устойчивая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HNO</a:t>
            </a:r>
            <a:r>
              <a:rPr lang="ru-RU" sz="1200" b="1" baseline="-25000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3</a:t>
            </a:r>
            <a:r>
              <a:rPr lang="ru-RU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 - кислородсодержащая, одноосновная, растворимая, устойчивая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H</a:t>
            </a:r>
            <a:r>
              <a:rPr lang="ru-RU" sz="1200" b="1" baseline="-25000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S </a:t>
            </a:r>
            <a:r>
              <a:rPr lang="ru-RU" sz="12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- бескислородная, двухосновная, растворимая, устойчивая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H</a:t>
            </a:r>
            <a:r>
              <a:rPr lang="ru-RU" sz="1200" b="1" baseline="-25000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2</a:t>
            </a:r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SO</a:t>
            </a:r>
            <a:r>
              <a:rPr lang="ru-RU" sz="1200" b="1" baseline="-25000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4</a:t>
            </a:r>
            <a:r>
              <a:rPr lang="ru-RU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 - кислородсодержащая, двухосновная, растворимая, устойчивая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H</a:t>
            </a:r>
            <a:r>
              <a:rPr lang="ru-RU" sz="1200" b="1" baseline="-25000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2</a:t>
            </a:r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CO</a:t>
            </a:r>
            <a:r>
              <a:rPr lang="ru-RU" sz="1200" b="1" baseline="-25000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3</a:t>
            </a:r>
            <a:r>
              <a:rPr lang="ru-RU" sz="1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 - кислородсодержащая, двухосновная, растворимая, неустойчивая</a:t>
            </a:r>
            <a:endParaRPr lang="ru-RU" sz="1200" b="1" dirty="0">
              <a:solidFill>
                <a:srgbClr val="FF0000"/>
              </a:solidFill>
              <a:effectLst/>
              <a:latin typeface="Comic Sans MS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8838" y="99588"/>
            <a:ext cx="1705916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Закрепление: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228600" y="914400"/>
            <a:ext cx="304800" cy="384959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2133600" y="1752600"/>
            <a:ext cx="304800" cy="384959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1371600" y="2033116"/>
            <a:ext cx="304800" cy="384959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26371"/>
            <a:ext cx="323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77000" y="3657600"/>
            <a:ext cx="2514600" cy="2475037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№1 – 1 балл, №2 - 3 балла,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3 – 6 балла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5-7 баллов – «3»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8-9 баллов – «4»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Calibri"/>
              </a:rPr>
              <a:t>10 баллов – «5»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6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606173"/>
            <a:ext cx="2303836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Домашнее задание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383246"/>
              </p:ext>
            </p:extLst>
          </p:nvPr>
        </p:nvGraphicFramePr>
        <p:xfrm>
          <a:off x="1066800" y="1524000"/>
          <a:ext cx="7467599" cy="35606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6314"/>
                <a:gridCol w="1867095"/>
                <a:gridCol w="1867095"/>
                <a:gridCol w="1867095"/>
              </a:tblGrid>
              <a:tr h="1424242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оценка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Упр.  после  §20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РТ, с. 70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Творческое </a:t>
                      </a:r>
                      <a:r>
                        <a:rPr lang="ru-RU" sz="2400" dirty="0">
                          <a:effectLst/>
                        </a:rPr>
                        <a:t>задание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2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 2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Сообщение: </a:t>
                      </a:r>
                      <a:r>
                        <a:rPr lang="ru-RU" sz="2400" dirty="0" smtClean="0">
                          <a:effectLst/>
                        </a:rPr>
                        <a:t>«Кислотные </a:t>
                      </a:r>
                      <a:r>
                        <a:rPr lang="ru-RU" sz="2400" dirty="0">
                          <a:effectLst/>
                        </a:rPr>
                        <a:t>дожди»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2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 6*, 7*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98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1306530"/>
              </p:ext>
            </p:extLst>
          </p:nvPr>
        </p:nvGraphicFramePr>
        <p:xfrm>
          <a:off x="228599" y="1752600"/>
          <a:ext cx="8772619" cy="45667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95640"/>
                <a:gridCol w="2084177"/>
                <a:gridCol w="2165273"/>
                <a:gridCol w="2227529"/>
              </a:tblGrid>
              <a:tr h="119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Индикатор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Окраска индикатора в воде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Окраска индикатора в растворе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HCl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Окраска индикатора в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растворе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H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lang="ru-RU" sz="2400" b="0" baseline="-250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Лакмус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7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Фенолфталеин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Метилоранж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601" y="1306496"/>
            <a:ext cx="21885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ЗАПОЛНИТЕ ТАБЛИЦУ: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41440" cy="75687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Химический опыт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5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7366484"/>
              </p:ext>
            </p:extLst>
          </p:nvPr>
        </p:nvGraphicFramePr>
        <p:xfrm>
          <a:off x="76200" y="-1"/>
          <a:ext cx="8991599" cy="6629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399"/>
                <a:gridCol w="4343400"/>
                <a:gridCol w="2590800"/>
              </a:tblGrid>
              <a:tr h="834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Comic Sans MS" pitchFamily="66" charset="0"/>
                        </a:rPr>
                        <a:t>Формула кислоты</a:t>
                      </a:r>
                      <a:endParaRPr lang="ru-RU" sz="2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Comic Sans MS" pitchFamily="66" charset="0"/>
                        </a:rPr>
                        <a:t>Название кислоты</a:t>
                      </a:r>
                      <a:endParaRPr lang="ru-RU" sz="2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Comic Sans MS" pitchFamily="66" charset="0"/>
                        </a:rPr>
                        <a:t>Кислотный остаток</a:t>
                      </a:r>
                      <a:endParaRPr lang="ru-RU" sz="2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effectLst/>
                          <a:latin typeface="Comic Sans MS" pitchFamily="66" charset="0"/>
                        </a:rPr>
                        <a:t>HCl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Comic Sans MS" pitchFamily="66" charset="0"/>
                        </a:rPr>
                        <a:t>HBr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HI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HF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S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SO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4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SO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3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HNO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3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HNO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2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CO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3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lang="en-US" sz="2400" kern="1200" dirty="0">
                          <a:effectLst/>
                          <a:latin typeface="Comic Sans MS" pitchFamily="66" charset="0"/>
                        </a:rPr>
                        <a:t>SiO</a:t>
                      </a:r>
                      <a:r>
                        <a:rPr lang="en-US" sz="2400" kern="1200" baseline="-25000" dirty="0">
                          <a:effectLst/>
                          <a:latin typeface="Comic Sans MS" pitchFamily="66" charset="0"/>
                        </a:rPr>
                        <a:t>3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  <a:tr h="48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lang="en-US" sz="2400" kern="1200" baseline="-25000" dirty="0" smtClean="0"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lang="en-US" sz="2400" kern="1200" dirty="0" smtClean="0">
                          <a:effectLst/>
                          <a:latin typeface="Comic Sans MS" pitchFamily="66" charset="0"/>
                        </a:rPr>
                        <a:t>PO</a:t>
                      </a:r>
                      <a:r>
                        <a:rPr lang="en-US" sz="2400" kern="1200" baseline="-25000" dirty="0" smtClean="0">
                          <a:effectLst/>
                          <a:latin typeface="Comic Sans MS" pitchFamily="66" charset="0"/>
                        </a:rPr>
                        <a:t>4</a:t>
                      </a:r>
                      <a:endParaRPr lang="ru-RU" sz="24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10" marR="4441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54925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51482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392" y="2256436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396" y="2776554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392" y="1803465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919" y="3276600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423" y="3843354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021" y="4267200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307" y="4743718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424" y="5212989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022" y="5754688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391" y="6172200"/>
            <a:ext cx="92503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282" y="1234275"/>
            <a:ext cx="9250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13" y="1682815"/>
            <a:ext cx="9250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066" y="2168228"/>
            <a:ext cx="9250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554" y="730832"/>
            <a:ext cx="9250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066" y="2789836"/>
            <a:ext cx="9250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555" y="3276599"/>
            <a:ext cx="9250363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519" y="3702067"/>
            <a:ext cx="9250363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872" y="4086963"/>
            <a:ext cx="9250363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520" y="4533900"/>
            <a:ext cx="9250363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520" y="5166330"/>
            <a:ext cx="9250363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983" y="5684043"/>
            <a:ext cx="9250363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153" y="6172200"/>
            <a:ext cx="9250363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5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87317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Классификация кислот: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995311" y="1600200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По наличию кислорода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027590" y="2514600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По числу атомов водорода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1034989" y="3420576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По растворимости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1088224" y="4410722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По устойчивости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090" y="756822"/>
            <a:ext cx="387638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По наличию кислорода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867400" y="1447800"/>
            <a:ext cx="1066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590800" y="1386396"/>
            <a:ext cx="919579" cy="15854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8187" y="3124200"/>
            <a:ext cx="261962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кислородсодержащие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386" y="3124200"/>
            <a:ext cx="205857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бескислородные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6800"/>
            <a:ext cx="440056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По числу атомов водорода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486400" y="1676400"/>
            <a:ext cx="1219200" cy="1489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057400" y="1676400"/>
            <a:ext cx="10668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8187" y="3124200"/>
            <a:ext cx="180369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одноосновные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687816"/>
            <a:ext cx="17828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двухосновные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3750" y="3308866"/>
            <a:ext cx="176362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трехосновные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67200" y="1709691"/>
            <a:ext cx="53230" cy="1599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6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1342" y="828296"/>
            <a:ext cx="302518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По растворимости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486400" y="1371600"/>
            <a:ext cx="1066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895600" y="1371600"/>
            <a:ext cx="990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3412" y="2819400"/>
            <a:ext cx="216437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растворимые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9491" y="2934070"/>
            <a:ext cx="250741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н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ерастворимые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1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918534" y="1094172"/>
            <a:ext cx="282641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По устойчивости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57800" y="17526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514600" y="17526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4821" y="3165475"/>
            <a:ext cx="1952779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устойчивые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234035"/>
            <a:ext cx="229261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неустойчивые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9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0" y="1981200"/>
            <a:ext cx="1755609" cy="817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ct val="115000"/>
              </a:lnSpc>
            </a:pP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HNO</a:t>
            </a:r>
            <a:r>
              <a:rPr lang="en-US" sz="44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672" y="3217415"/>
            <a:ext cx="2924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кислородсодержащая,</a:t>
            </a:r>
          </a:p>
          <a:p>
            <a:r>
              <a:rPr lang="ru-RU" sz="2000" dirty="0" smtClean="0">
                <a:latin typeface="Comic Sans MS" pitchFamily="66" charset="0"/>
              </a:rPr>
              <a:t>одноосновная, </a:t>
            </a:r>
          </a:p>
          <a:p>
            <a:r>
              <a:rPr lang="ru-RU" sz="2000" dirty="0" smtClean="0">
                <a:latin typeface="Comic Sans MS" pitchFamily="66" charset="0"/>
              </a:rPr>
              <a:t>растворимая,</a:t>
            </a:r>
          </a:p>
          <a:p>
            <a:r>
              <a:rPr lang="ru-RU" sz="2000" dirty="0" smtClean="0">
                <a:latin typeface="Comic Sans MS" pitchFamily="66" charset="0"/>
              </a:rPr>
              <a:t>устойчивая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4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183</TotalTime>
  <Words>501</Words>
  <Application>Microsoft Office PowerPoint</Application>
  <PresentationFormat>Экран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Sketchbook</vt:lpstr>
      <vt:lpstr>Слайд 1</vt:lpstr>
      <vt:lpstr>Химический опыт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24</cp:revision>
  <dcterms:modified xsi:type="dcterms:W3CDTF">2013-05-10T10:14:56Z</dcterms:modified>
</cp:coreProperties>
</file>