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56" r:id="rId4"/>
    <p:sldMasterId id="2147483780" r:id="rId5"/>
    <p:sldMasterId id="2147483792" r:id="rId6"/>
    <p:sldMasterId id="2147483816" r:id="rId7"/>
    <p:sldMasterId id="2147483852" r:id="rId8"/>
    <p:sldMasterId id="2147483876" r:id="rId9"/>
    <p:sldMasterId id="2147483900" r:id="rId10"/>
    <p:sldMasterId id="2147483912" r:id="rId11"/>
    <p:sldMasterId id="2147483924" r:id="rId12"/>
    <p:sldMasterId id="2147483936" r:id="rId13"/>
    <p:sldMasterId id="2147483960" r:id="rId14"/>
    <p:sldMasterId id="2147483972" r:id="rId15"/>
    <p:sldMasterId id="2147483984" r:id="rId16"/>
    <p:sldMasterId id="2147484049" r:id="rId17"/>
  </p:sldMasterIdLst>
  <p:notesMasterIdLst>
    <p:notesMasterId r:id="rId77"/>
  </p:notesMasterIdLst>
  <p:sldIdLst>
    <p:sldId id="446" r:id="rId18"/>
    <p:sldId id="443" r:id="rId19"/>
    <p:sldId id="444" r:id="rId20"/>
    <p:sldId id="278" r:id="rId21"/>
    <p:sldId id="257" r:id="rId22"/>
    <p:sldId id="282" r:id="rId23"/>
    <p:sldId id="283" r:id="rId24"/>
    <p:sldId id="284" r:id="rId25"/>
    <p:sldId id="258" r:id="rId26"/>
    <p:sldId id="285" r:id="rId27"/>
    <p:sldId id="286" r:id="rId28"/>
    <p:sldId id="311" r:id="rId29"/>
    <p:sldId id="261" r:id="rId30"/>
    <p:sldId id="306" r:id="rId31"/>
    <p:sldId id="305" r:id="rId32"/>
    <p:sldId id="304" r:id="rId33"/>
    <p:sldId id="415" r:id="rId34"/>
    <p:sldId id="416" r:id="rId35"/>
    <p:sldId id="301" r:id="rId36"/>
    <p:sldId id="411" r:id="rId37"/>
    <p:sldId id="441" r:id="rId38"/>
    <p:sldId id="442" r:id="rId39"/>
    <p:sldId id="414" r:id="rId40"/>
    <p:sldId id="303" r:id="rId41"/>
    <p:sldId id="302" r:id="rId42"/>
    <p:sldId id="432" r:id="rId43"/>
    <p:sldId id="266" r:id="rId44"/>
    <p:sldId id="287" r:id="rId45"/>
    <p:sldId id="435" r:id="rId46"/>
    <p:sldId id="436" r:id="rId47"/>
    <p:sldId id="307" r:id="rId48"/>
    <p:sldId id="276" r:id="rId49"/>
    <p:sldId id="299" r:id="rId50"/>
    <p:sldId id="437" r:id="rId51"/>
    <p:sldId id="438" r:id="rId52"/>
    <p:sldId id="297" r:id="rId53"/>
    <p:sldId id="421" r:id="rId54"/>
    <p:sldId id="422" r:id="rId55"/>
    <p:sldId id="424" r:id="rId56"/>
    <p:sldId id="425" r:id="rId57"/>
    <p:sldId id="427" r:id="rId58"/>
    <p:sldId id="428" r:id="rId59"/>
    <p:sldId id="429" r:id="rId60"/>
    <p:sldId id="430" r:id="rId61"/>
    <p:sldId id="431" r:id="rId62"/>
    <p:sldId id="294" r:id="rId63"/>
    <p:sldId id="420" r:id="rId64"/>
    <p:sldId id="265" r:id="rId65"/>
    <p:sldId id="440" r:id="rId66"/>
    <p:sldId id="274" r:id="rId67"/>
    <p:sldId id="292" r:id="rId68"/>
    <p:sldId id="291" r:id="rId69"/>
    <p:sldId id="290" r:id="rId70"/>
    <p:sldId id="417" r:id="rId71"/>
    <p:sldId id="433" r:id="rId72"/>
    <p:sldId id="289" r:id="rId73"/>
    <p:sldId id="418" r:id="rId74"/>
    <p:sldId id="419" r:id="rId75"/>
    <p:sldId id="445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D99"/>
    <a:srgbClr val="FBD287"/>
    <a:srgbClr val="FFFF66"/>
    <a:srgbClr val="A4660C"/>
    <a:srgbClr val="CC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 autoAdjust="0"/>
    <p:restoredTop sz="94574" autoAdjust="0"/>
  </p:normalViewPr>
  <p:slideViewPr>
    <p:cSldViewPr>
      <p:cViewPr>
        <p:scale>
          <a:sx n="60" d="100"/>
          <a:sy n="60" d="100"/>
        </p:scale>
        <p:origin x="-830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2880"/>
    </p:cViewPr>
  </p:sorterViewPr>
  <p:notesViewPr>
    <p:cSldViewPr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6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slide" Target="slides/slide57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FCFB-EE84-461E-B426-F90E2FF8C698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BE7B7-DAD6-4F20-9FB4-DAD83E181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E7B7-DAD6-4F20-9FB4-DAD83E1811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E7B7-DAD6-4F20-9FB4-DAD83E1811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26.01.2013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26.01.2013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3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8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8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85;&#1072;%20&#1092;&#1077;&#1089;&#1090;&#1080;&#1074;&#1072;&#1083;&#1100;%201%20&#1089;&#1077;&#1085;&#1090;&#1103;&#1073;&#1088;&#1103;%202013%20&#1075;&#1086;&#1076;\&#1055;&#1088;&#1080;&#1083;&#1086;&#1078;&#1077;&#1085;&#1080;&#1077;%203.avi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0.xml"/><Relationship Id="rId4" Type="http://schemas.openxmlformats.org/officeDocument/2006/relationships/hyperlink" Target="http://vnnews.ru/blogs/28182-v-velikom-novgorode-otkrili-pamyatnik-narodnomu-opolcheniyu.html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4cfb5e83af9347ba0e7f34650f6e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1040;&#1083;&#1077;&#1082;&#1089;&#1072;&#1085;&#1076;&#1077;&#1088;\Desktop\&#1053;&#1086;&#1074;&#1075;&#1086;&#1088;&#1086;&#1076;&#1089;&#1082;&#1086;&#1084;&#1091;%20&#1086;&#1087;&#1086;&#1083;&#1095;&#1077;&#1085;&#1080;&#1102;%201812%20&#1075;&#1086;&#1076;&#1072;%20&#1087;&#1086;&#1089;&#1074;&#1103;&#1097;&#1072;&#1077;&#1090;&#1089;&#1103;\&#1055;&#1088;&#1080;&#1083;&#1086;&#1078;&#1077;&#1085;&#1080;&#1077;%202..m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74" name="Picture 2" descr="File:Софийский собор и памятник Новгородскому ополчению.jpg"/>
          <p:cNvPicPr>
            <a:picLocks noChangeAspect="1" noChangeArrowheads="1"/>
          </p:cNvPicPr>
          <p:nvPr/>
        </p:nvPicPr>
        <p:blipFill>
          <a:blip r:embed="rId2" cstate="print">
            <a:lum bright="5000" contrast="-22000"/>
          </a:blip>
          <a:srcRect/>
          <a:stretch>
            <a:fillRect/>
          </a:stretch>
        </p:blipFill>
        <p:spPr bwMode="auto">
          <a:xfrm>
            <a:off x="-1" y="0"/>
            <a:ext cx="928690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916069">
            <a:off x="-405167" y="1907936"/>
            <a:ext cx="10424914" cy="313932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/>
              </a:rPr>
              <a:t>Новгородскому 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/>
              </a:rPr>
              <a:t>ополчению 1812 года посвящается…</a:t>
            </a:r>
            <a:endParaRPr lang="ru-RU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-180528" y="404664"/>
            <a:ext cx="91440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манифесту Александра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июля 1812 года ополчения предписывалось создать в 16 губерниях, сгруппированных в 3 ополченских округа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округ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8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губерний,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2 округ – 2 губернии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(Санкт-Петербургская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и Новгородская),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3 округ – 6 губерний. 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karta_1782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2967" t="5250" r="5058" b="5500"/>
          <a:stretch>
            <a:fillRect/>
          </a:stretch>
        </p:blipFill>
        <p:spPr>
          <a:xfrm>
            <a:off x="4499992" y="2060848"/>
            <a:ext cx="4464496" cy="3672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764704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Чтобы определить дату издания манифеста об организации трех округов ополчения, найдите значение выражения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10,7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a-12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+4,3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 а=2</a:t>
            </a:r>
          </a:p>
        </p:txBody>
      </p:sp>
      <p:pic>
        <p:nvPicPr>
          <p:cNvPr id="22529" name="Picture 1" descr="C:\Users\Александер\Pictures\4a36016588a50a92655711e80968a93d.jpg"/>
          <p:cNvPicPr>
            <a:picLocks noChangeAspect="1" noChangeArrowheads="1"/>
          </p:cNvPicPr>
          <p:nvPr/>
        </p:nvPicPr>
        <p:blipFill>
          <a:blip r:embed="rId2" cstate="print"/>
          <a:srcRect l="9247" t="15337" r="12791" b="7909"/>
          <a:stretch>
            <a:fillRect/>
          </a:stretch>
        </p:blipFill>
        <p:spPr bwMode="auto">
          <a:xfrm>
            <a:off x="5364088" y="2348880"/>
            <a:ext cx="2822249" cy="3976805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764704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Чтобы определить дату издания манифеста найдите значение выражения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10,7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a-12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+4,3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при а=2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Ответ: 18 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4293096"/>
            <a:ext cx="3093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 июля 1812</a:t>
            </a:r>
          </a:p>
        </p:txBody>
      </p:sp>
      <p:pic>
        <p:nvPicPr>
          <p:cNvPr id="5" name="Picture 1" descr="C:\Users\Александер\Pictures\4a36016588a50a92655711e80968a93d.jpg"/>
          <p:cNvPicPr>
            <a:picLocks noChangeAspect="1" noChangeArrowheads="1"/>
          </p:cNvPicPr>
          <p:nvPr/>
        </p:nvPicPr>
        <p:blipFill>
          <a:blip r:embed="rId2" cstate="print"/>
          <a:srcRect l="9247" t="15337" r="12791" b="7909"/>
          <a:stretch>
            <a:fillRect/>
          </a:stretch>
        </p:blipFill>
        <p:spPr bwMode="auto">
          <a:xfrm>
            <a:off x="5652120" y="2044484"/>
            <a:ext cx="3038273" cy="428120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71472" y="4714884"/>
            <a:ext cx="78918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 Новгороде было сформировано 12 дружин, которые делились на 4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бригады (всего около 10000 человек).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Рисунок 2" descr="book5031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7204"/>
            <a:ext cx="6168836" cy="438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-180528" y="-387424"/>
            <a:ext cx="9144000" cy="6038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Оружие и снабжение ратников решено было взять у губернской милиции (112 ружей, 225 пик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петербургского арсенала было отпущено … разнокалиберного ружья.</a:t>
            </a:r>
          </a:p>
        </p:txBody>
      </p:sp>
      <p:pic>
        <p:nvPicPr>
          <p:cNvPr id="5" name="Содержимое 4" descr="картина оплчен-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86000"/>
            <a:ext cx="6096000" cy="45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24" y="404664"/>
            <a:ext cx="9022776" cy="1900230"/>
          </a:xfrm>
        </p:spPr>
        <p:txBody>
          <a:bodyPr>
            <a:normAutofit fontScale="90000"/>
          </a:bodyPr>
          <a:lstStyle/>
          <a:p>
            <a:pPr algn="l"/>
            <a:r>
              <a:rPr lang="ru-RU" cap="none" dirty="0" smtClean="0">
                <a:effectLst/>
                <a:latin typeface="Arial" pitchFamily="34" charset="0"/>
                <a:cs typeface="Arial" pitchFamily="34" charset="0"/>
              </a:rPr>
              <a:t> Чтобы определить количество разнокалиберных ружей, вычислите</a:t>
            </a:r>
            <a:r>
              <a:rPr lang="en-US" cap="none" dirty="0" smtClean="0">
                <a:effectLst/>
                <a:latin typeface="Arial" pitchFamily="34" charset="0"/>
                <a:cs typeface="Arial" pitchFamily="34" charset="0"/>
              </a:rPr>
              <a:t>:</a:t>
            </a:r>
            <a:endParaRPr lang="ru-RU" cap="none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357430"/>
            <a:ext cx="8410604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1025,35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0,0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5-4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7•103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-12423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=</a:t>
            </a:r>
          </a:p>
          <a:p>
            <a:pPr algn="ctr">
              <a:buNone/>
            </a:pP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ополченцы и француз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284984"/>
            <a:ext cx="5040560" cy="3169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900230"/>
          </a:xfrm>
        </p:spPr>
        <p:txBody>
          <a:bodyPr>
            <a:normAutofit/>
          </a:bodyPr>
          <a:lstStyle/>
          <a:p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357430"/>
            <a:ext cx="8410604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1025,35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0,0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5-4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7•103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-12423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3243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ополченцы и француз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212976"/>
            <a:ext cx="5200872" cy="3270113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548680"/>
            <a:ext cx="9289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ea typeface="+mj-ea"/>
                <a:cs typeface="Arial" pitchFamily="34" charset="0"/>
              </a:rPr>
              <a:t> Чтобы определить количество разнокалиберных ружей, вычислите</a:t>
            </a:r>
            <a:r>
              <a:rPr lang="en-US" sz="4000" dirty="0" smtClean="0"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14908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charset="0"/>
                <a:cs typeface="Arial" charset="0"/>
              </a:rPr>
              <a:t>  Не </a:t>
            </a:r>
            <a:r>
              <a:rPr lang="ru-RU" sz="3200" dirty="0">
                <a:latin typeface="Arial" charset="0"/>
                <a:cs typeface="Arial" charset="0"/>
              </a:rPr>
              <a:t>менее важны и материальные пожертвования жителей губернии, ведь ратников нужно было одеть, снабдить припасами на время похода. На эти цели удалось собрать почти …тысяч рублей.</a:t>
            </a:r>
            <a:br>
              <a:rPr lang="ru-RU" sz="3200" dirty="0">
                <a:latin typeface="Arial" charset="0"/>
                <a:cs typeface="Arial" charset="0"/>
              </a:rPr>
            </a:br>
            <a:endParaRPr lang="ru-RU" sz="3200" dirty="0">
              <a:latin typeface="Arial" charset="0"/>
              <a:cs typeface="Arial" charset="0"/>
            </a:endParaRPr>
          </a:p>
        </p:txBody>
      </p:sp>
      <p:pic>
        <p:nvPicPr>
          <p:cNvPr id="389122" name="Picture 2" descr="Ополчение 1812 года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43608" y="132185"/>
            <a:ext cx="6552728" cy="40889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386104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Узнайте, сколько тысяч рублей пожертвовали жители губернии, для этого определите пропущенное число: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27784" y="5445224"/>
          <a:ext cx="360039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33"/>
                <a:gridCol w="1200133"/>
                <a:gridCol w="1200133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172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52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42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64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Ополчение 1812 года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1043608" y="152460"/>
            <a:ext cx="6984776" cy="364760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Прямоугольная выноска 9"/>
          <p:cNvSpPr/>
          <p:nvPr/>
        </p:nvSpPr>
        <p:spPr>
          <a:xfrm>
            <a:off x="3851920" y="6093296"/>
            <a:ext cx="1220146" cy="576064"/>
          </a:xfrm>
          <a:prstGeom prst="wedgeRectCallout">
            <a:avLst>
              <a:gd name="adj1" fmla="val -13363"/>
              <a:gd name="adj2" fmla="val 496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C00000"/>
                </a:solidFill>
              </a:rPr>
              <a:t>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124744"/>
            <a:ext cx="5364088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Ополченцы должны были на фуражках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«иметь выбитый из медной латуни крест и внизу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онаго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вензловое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Его Императорского Величества Имя во знамение: за Веру и Царя».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знак ополчения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700808"/>
            <a:ext cx="4176464" cy="4148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540069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СТАРАЯ ИСТИНА</a:t>
            </a:r>
            <a:r>
              <a:rPr lang="en-US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НАРОД, НЕ ПОМНЯЩИЙ СВОЕГО ПРОШЛОГО, НЕ ИМЕЕТ БУДУЩЕГО.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 время формирования ополчения возник вопрос о знамени.</a:t>
            </a:r>
          </a:p>
          <a:p>
            <a:endParaRPr lang="ru-RU" sz="3200" dirty="0" smtClean="0"/>
          </a:p>
          <a:p>
            <a:r>
              <a:rPr lang="ru-RU" sz="3200" dirty="0" smtClean="0"/>
              <a:t> В большинстве губерний формировавшимся ополченческим частям выдавались знамёна произвольного образца. </a:t>
            </a:r>
            <a:endParaRPr lang="ru-RU" sz="3200" dirty="0"/>
          </a:p>
        </p:txBody>
      </p:sp>
      <p:pic>
        <p:nvPicPr>
          <p:cNvPr id="3" name="Рисунок 2" descr="1812_moskovskoe_opolcheni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980728"/>
            <a:ext cx="3405140" cy="46805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76056" y="1052736"/>
          <a:ext cx="4067947" cy="295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92"/>
                <a:gridCol w="252492"/>
                <a:gridCol w="252492"/>
                <a:gridCol w="252492"/>
                <a:gridCol w="252492"/>
                <a:gridCol w="252492"/>
                <a:gridCol w="292854"/>
                <a:gridCol w="222604"/>
                <a:gridCol w="252492"/>
                <a:gridCol w="252492"/>
                <a:gridCol w="272918"/>
                <a:gridCol w="249667"/>
                <a:gridCol w="252492"/>
                <a:gridCol w="252492"/>
                <a:gridCol w="252492"/>
                <a:gridCol w="252492"/>
              </a:tblGrid>
              <a:tr h="488811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404199"/>
            <a:ext cx="8892480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600" dirty="0" smtClean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Отрезок, соединяющий две точки </a:t>
            </a:r>
          </a:p>
          <a:p>
            <a:pPr marL="514350" lvl="0" indent="-51435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окружности.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2. Исходное положение в геометрии.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3. Треугольник, у которого два угла равны.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4. Единица измерения углов.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5. Часть окружности.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6. Перпендикуляр, проведенный из вершины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треугольника к прямой, содержащей противоположную сторону треугольника. 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7. Геометрическая фигура, состоящая из всех точек плоскости, расположенных на заданном расстоянии от данной точки.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Что новгородское ополчение получило в качестве знамени?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Чтобы ответить на этот вопрос, разгадайте  кроссворд: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Ответ: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9752" y="1124744"/>
          <a:ext cx="6264688" cy="514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43"/>
                <a:gridCol w="391543"/>
                <a:gridCol w="391543"/>
                <a:gridCol w="391543"/>
                <a:gridCol w="391543"/>
                <a:gridCol w="391543"/>
                <a:gridCol w="391543"/>
                <a:gridCol w="391543"/>
                <a:gridCol w="391543"/>
                <a:gridCol w="391543"/>
                <a:gridCol w="391543"/>
                <a:gridCol w="391543"/>
                <a:gridCol w="391543"/>
                <a:gridCol w="391543"/>
                <a:gridCol w="391543"/>
                <a:gridCol w="391543"/>
              </a:tblGrid>
              <a:tr h="851086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885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885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885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885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885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88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55446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Новгородское ополчение получило в качестве знамени церковную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хоругвь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В центре полотнища с обеих сторон были помещены вышитые изображения Знаменской иконы Божьей Матери и святого Иоанна, архиепископа новгородского.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gazetanovgorod.ru/images/stories/140612/01.jpg"/>
          <p:cNvPicPr/>
          <p:nvPr/>
        </p:nvPicPr>
        <p:blipFill>
          <a:blip r:embed="rId2" cstate="print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  <a:lum bright="20000" contrast="10000"/>
          </a:blip>
          <a:stretch>
            <a:fillRect/>
          </a:stretch>
        </p:blipFill>
        <p:spPr bwMode="auto">
          <a:xfrm>
            <a:off x="5572132" y="357166"/>
            <a:ext cx="3357586" cy="59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797152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После возвращения ополчения из похода хоругвь хранилась в Софийском соборе.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-252536" y="4149080"/>
            <a:ext cx="9649072" cy="380588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Командовали новгородским ополчением генерал-майоры: Свечин,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Новак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полковники: Головин, Погребов,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Дирин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Десятов; подполковники: Ушаков,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Агибалов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3861048"/>
          </a:xfrm>
          <a:prstGeom prst="rect">
            <a:avLst/>
          </a:prstGeom>
          <a:noFill/>
          <a:ln>
            <a:solidFill>
              <a:srgbClr val="000000"/>
            </a:solidFill>
            <a:prstDash val="solid"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2656"/>
            <a:ext cx="6499225" cy="4954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Чу! труба продребезжала!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Русь! тебе надменный зов!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Вспомяни ж, как ты встречала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нашествия врагов!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Созови из стран далеких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 своих богатырей,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 степей, с равнин широких,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рек великих, с гор высоких,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осьми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твоих морей!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Литовский уланский полк. В кампанию 1812 года полк входил в 4-ю кавалерийскую дивизию 2-й Западной армии. Участвовал в в сражении под Смоленском и в Бородинском сражении. После сражения при Бородине полк вошел в отряд Милорадовича. Участвовал в бою под Малоярославцем и Красным."/>
          <p:cNvPicPr/>
          <p:nvPr/>
        </p:nvPicPr>
        <p:blipFill>
          <a:blip r:embed="rId2" cstate="print"/>
          <a:srcRect l="1490" t="6491" r="15666"/>
          <a:stretch>
            <a:fillRect/>
          </a:stretch>
        </p:blipFill>
        <p:spPr bwMode="auto">
          <a:xfrm>
            <a:off x="5652120" y="0"/>
            <a:ext cx="3203848" cy="4680520"/>
          </a:xfrm>
          <a:prstGeom prst="plaque">
            <a:avLst>
              <a:gd name="adj" fmla="val 39125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Мариупольский гусарский полк. В Бородинском сражении в составе бригады генерал-майора И.С.Дорохова, спасая положение, пошел в атаку на тяжелую французскую кавалерию и понес большие потери.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383" t="3690" r="8454" b="11700"/>
          <a:stretch>
            <a:fillRect/>
          </a:stretch>
        </p:blipFill>
        <p:spPr bwMode="auto">
          <a:xfrm>
            <a:off x="4067944" y="3429000"/>
            <a:ext cx="3024336" cy="4032448"/>
          </a:xfrm>
          <a:prstGeom prst="plaque">
            <a:avLst>
              <a:gd name="adj" fmla="val 37568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540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Федор Глинка, сидя у полевых огней под Смоленском,</a:t>
            </a:r>
          </a:p>
          <a:p>
            <a:r>
              <a:rPr lang="ru-RU" sz="2400" dirty="0" smtClean="0"/>
              <a:t> пишет солдатскую песню, которая распевается в полках:</a:t>
            </a:r>
          </a:p>
          <a:p>
            <a:endParaRPr lang="ru-RU" sz="3200" i="1" dirty="0"/>
          </a:p>
        </p:txBody>
      </p:sp>
      <p:pic>
        <p:nvPicPr>
          <p:cNvPr id="4" name="Рисунок 3" descr="1812_Opolchenie_4.jpg"/>
          <p:cNvPicPr>
            <a:picLocks noChangeAspect="1"/>
          </p:cNvPicPr>
          <p:nvPr/>
        </p:nvPicPr>
        <p:blipFill>
          <a:blip r:embed="rId2" cstate="print"/>
          <a:srcRect r="63919"/>
          <a:stretch>
            <a:fillRect/>
          </a:stretch>
        </p:blipFill>
        <p:spPr>
          <a:xfrm>
            <a:off x="251520" y="1196752"/>
            <a:ext cx="2915816" cy="52964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700809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i="1" dirty="0" smtClean="0"/>
              <a:t>«Вспомним, братцы, россов славу,</a:t>
            </a:r>
          </a:p>
          <a:p>
            <a:pPr lvl="0"/>
            <a:r>
              <a:rPr lang="ru-RU" sz="2800" i="1" dirty="0" smtClean="0"/>
              <a:t>И пойдем врагов разить.</a:t>
            </a:r>
          </a:p>
          <a:p>
            <a:pPr lvl="0"/>
            <a:r>
              <a:rPr lang="ru-RU" sz="2800" i="1" dirty="0" smtClean="0"/>
              <a:t>Защитим свою державу;</a:t>
            </a:r>
          </a:p>
          <a:p>
            <a:pPr lvl="0"/>
            <a:r>
              <a:rPr lang="ru-RU" sz="2800" i="1" dirty="0" smtClean="0"/>
              <a:t>Лучше смерть — чем в рабстве   жить!..</a:t>
            </a:r>
          </a:p>
          <a:p>
            <a:pPr lvl="0"/>
            <a:r>
              <a:rPr lang="ru-RU" sz="2800" i="1" dirty="0" smtClean="0"/>
              <a:t>Мы вперед, вперед, ребята!</a:t>
            </a:r>
          </a:p>
          <a:p>
            <a:pPr lvl="0"/>
            <a:r>
              <a:rPr lang="ru-RU" sz="2800" i="1" dirty="0" smtClean="0"/>
              <a:t>С Богом, верой и штыком…»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графа Петра Христиановича Витгенштейна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2735263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50825" y="0"/>
            <a:ext cx="88931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    Расшифруйте </a:t>
            </a:r>
            <a:r>
              <a:rPr lang="ru-RU" sz="2400" dirty="0"/>
              <a:t>фамилию командующего 1-м пехотным корпусом, стоявшим на правом фланге армии Барклая де Толли, в ряды войск которого  влились дружины петербургского и новгородского ополчений.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19475" y="2636838"/>
            <a:ext cx="4897438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Граф Петр  Христианович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Витгенштейн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347864" y="4077072"/>
            <a:ext cx="55086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Был провозглашен "спасителем Петербурга" и был награжден орденом Георгия 2 степени.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76925"/>
            <a:ext cx="10692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   </a:t>
            </a:r>
            <a:endParaRPr lang="ru-RU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03848" y="1557338"/>
            <a:ext cx="6120679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dirty="0" smtClean="0"/>
              <a:t>Для </a:t>
            </a:r>
            <a:r>
              <a:rPr lang="ru-RU" sz="2400" dirty="0"/>
              <a:t>этого замените каждое число соответствующей буквой русского алфавита: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5" y="5517232"/>
          <a:ext cx="8964485" cy="1066792"/>
        </p:xfrm>
        <a:graphic>
          <a:graphicData uri="http://schemas.openxmlformats.org/drawingml/2006/table">
            <a:tbl>
              <a:tblPr/>
              <a:tblGrid>
                <a:gridCol w="814868"/>
                <a:gridCol w="814868"/>
                <a:gridCol w="814868"/>
                <a:gridCol w="814868"/>
                <a:gridCol w="814868"/>
                <a:gridCol w="814868"/>
                <a:gridCol w="814868"/>
                <a:gridCol w="814868"/>
                <a:gridCol w="814868"/>
                <a:gridCol w="814868"/>
                <a:gridCol w="815805"/>
              </a:tblGrid>
              <a:tr h="1066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6016" y="5541374"/>
          <a:ext cx="8892488" cy="1272002"/>
        </p:xfrm>
        <a:graphic>
          <a:graphicData uri="http://schemas.openxmlformats.org/drawingml/2006/table">
            <a:tbl>
              <a:tblPr/>
              <a:tblGrid>
                <a:gridCol w="808408"/>
                <a:gridCol w="808408"/>
                <a:gridCol w="808408"/>
                <a:gridCol w="808408"/>
                <a:gridCol w="808408"/>
                <a:gridCol w="808408"/>
                <a:gridCol w="808408"/>
                <a:gridCol w="808408"/>
                <a:gridCol w="808408"/>
                <a:gridCol w="808408"/>
                <a:gridCol w="808408"/>
              </a:tblGrid>
              <a:tr h="593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 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8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ш</a:t>
                      </a: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2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5" marR="49205" marT="63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797152"/>
            <a:ext cx="8855571" cy="4724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Командование Санкт-Петербургским и Новгородским ополчениями было возложено на …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кутузов и ополченцы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5974135" cy="4118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71602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Найдите верные равенства и </a:t>
            </a:r>
            <a:b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составьте фамилию</a:t>
            </a:r>
            <a:b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(буквы могут повторяться)</a:t>
            </a:r>
            <a:r>
              <a:rPr lang="en-US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br>
              <a:rPr lang="en-US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4896544" cy="411004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26:3=2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•0,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К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10,7•5=15•3,5          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10,2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:4=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51•5 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У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1,2•13=3•5,2            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1,89+4,58=10-3,59  Н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39952" y="2060848"/>
            <a:ext cx="4775448" cy="403860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14•0,21=5-2,07             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34•2,8=23,8•4               З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2,87+5,87=10,01-1,27  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0,24•15=0,25•14           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9,84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0,4=8,2•3              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http://patrio.ru/main.jpg"/>
          <p:cNvPicPr>
            <a:picLocks noChangeAspect="1" noChangeArrowheads="1"/>
          </p:cNvPicPr>
          <p:nvPr/>
        </p:nvPicPr>
        <p:blipFill>
          <a:blip r:embed="rId2" cstate="print"/>
          <a:srcRect l="8471" t="12273" r="7760"/>
          <a:stretch>
            <a:fillRect/>
          </a:stretch>
        </p:blipFill>
        <p:spPr bwMode="auto">
          <a:xfrm>
            <a:off x="0" y="1484784"/>
            <a:ext cx="9144000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71602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Найдите верные равенства и </a:t>
            </a:r>
            <a:b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составьте фамилию</a:t>
            </a:r>
            <a:b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(буквы могут повторяться)</a:t>
            </a:r>
            <a:r>
              <a:rPr lang="en-US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br>
              <a:rPr lang="en-US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4896544" cy="411004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26:3=2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•0,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10,7•5=15•3,5          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10,2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:4=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51•5 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1,2•13=3•5,2      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1,89+4,58=10-3,59  Н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39952" y="2060848"/>
            <a:ext cx="4775448" cy="403860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14•0,21=5-2,07             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34•2,8=23,8•4         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2,87+5,87=10,01-1,27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0,24•15=0,25•14           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9,84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0,4=8,2•3        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5445224"/>
            <a:ext cx="2543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 fontAlgn="auto">
              <a:spcBef>
                <a:spcPct val="2000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КУТУЗОВ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132857"/>
            <a:ext cx="5364087" cy="44774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19 июля 1812 года у деревни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Клястицы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(на петербургском направлении) произошел первый ожесточенный бой, 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в котором французы потерпели поражение. Кутузов был назначен Верховным главнокомандующим русской армии.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м. и. кутузов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908263" y="548680"/>
            <a:ext cx="4235738" cy="5472608"/>
          </a:xfr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Кутузов стремился к тому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чтобы объединить силы действующей армии 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ополчения.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260648"/>
            <a:ext cx="3347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Новгородцы в этой войне за свободу Отчизны не щадили своих жизней.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Всего в 1812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1813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гг. в армию из Новгородской губернии было направлено 10841 человек.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6300 из них не вернулись с полей сражений. Они навечно остались лежать на пути от Полоцка до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 descr="Светлейший князь Петр Христианович Витгенштейн (1769-184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94015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686800" cy="841375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Чтобы расшифровать город, до которого дошли новгородцы, расставьте дроби в порядке возрастания:</a:t>
            </a:r>
            <a:endParaRPr lang="ru-RU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данциг 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3138208" y="1694372"/>
            <a:ext cx="5538248" cy="382286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820472" cy="841375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Чтобы расшифровать город, до которого дошли новгородцы, расставьте дроби в порядке возрастания:</a:t>
            </a:r>
            <a:endParaRPr lang="ru-RU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25463" y="1916113"/>
          <a:ext cx="887412" cy="917575"/>
        </p:xfrm>
        <a:graphic>
          <a:graphicData uri="http://schemas.openxmlformats.org/presentationml/2006/ole">
            <p:oleObj spid="_x0000_s542722" name="Формула" r:id="rId3" imgW="38088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57213" y="3141663"/>
          <a:ext cx="973137" cy="1076325"/>
        </p:xfrm>
        <a:graphic>
          <a:graphicData uri="http://schemas.openxmlformats.org/presentationml/2006/ole">
            <p:oleObj spid="_x0000_s542723" name="Формула" r:id="rId4" imgW="355320" imgH="3934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08000" y="4859338"/>
          <a:ext cx="1146175" cy="522287"/>
        </p:xfrm>
        <a:graphic>
          <a:graphicData uri="http://schemas.openxmlformats.org/presentationml/2006/ole">
            <p:oleObj spid="_x0000_s542724" name="Формула" r:id="rId5" imgW="419040" imgH="1904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852613" y="1916113"/>
          <a:ext cx="973137" cy="1077912"/>
        </p:xfrm>
        <a:graphic>
          <a:graphicData uri="http://schemas.openxmlformats.org/presentationml/2006/ole">
            <p:oleObj spid="_x0000_s542725" name="Формула" r:id="rId6" imgW="355320" imgH="3934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907704" y="3140968"/>
          <a:ext cx="903288" cy="1077912"/>
        </p:xfrm>
        <a:graphic>
          <a:graphicData uri="http://schemas.openxmlformats.org/presentationml/2006/ole">
            <p:oleObj spid="_x0000_s542726" name="Формула" r:id="rId7" imgW="330120" imgH="39348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922463" y="4508500"/>
          <a:ext cx="833437" cy="1077913"/>
        </p:xfrm>
        <a:graphic>
          <a:graphicData uri="http://schemas.openxmlformats.org/presentationml/2006/ole">
            <p:oleObj spid="_x0000_s542727" name="Формула" r:id="rId8" imgW="304560" imgH="393480" progId="Equation.3">
              <p:embed/>
            </p:oleObj>
          </a:graphicData>
        </a:graphic>
      </p:graphicFrame>
      <p:pic>
        <p:nvPicPr>
          <p:cNvPr id="10" name="Содержимое 4" descr="данциг .jpg"/>
          <p:cNvPicPr>
            <a:picLocks noChangeAspect="1"/>
          </p:cNvPicPr>
          <p:nvPr/>
        </p:nvPicPr>
        <p:blipFill>
          <a:blip r:embed="rId9" cstate="print">
            <a:lum bright="20000" contrast="30000"/>
          </a:blip>
          <a:stretch>
            <a:fillRect/>
          </a:stretch>
        </p:blipFill>
        <p:spPr>
          <a:xfrm>
            <a:off x="3138208" y="1700808"/>
            <a:ext cx="5538248" cy="38228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820472" cy="841375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Чтобы расшифровать город, до которого дошли новгородцы, расставьте дроби в порядке возрастания:</a:t>
            </a:r>
            <a:endParaRPr lang="ru-RU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данциг 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772816"/>
            <a:ext cx="4968875" cy="3714750"/>
          </a:xfrm>
          <a:effectLst>
            <a:softEdge rad="127000"/>
          </a:effectLst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421313" y="5661025"/>
          <a:ext cx="889000" cy="917575"/>
        </p:xfrm>
        <a:graphic>
          <a:graphicData uri="http://schemas.openxmlformats.org/presentationml/2006/ole">
            <p:oleObj spid="_x0000_s543746" name="Формула" r:id="rId4" imgW="38088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89013" y="5589588"/>
          <a:ext cx="973137" cy="1077912"/>
        </p:xfrm>
        <a:graphic>
          <a:graphicData uri="http://schemas.openxmlformats.org/presentationml/2006/ole">
            <p:oleObj spid="_x0000_s543747" name="Формула" r:id="rId5" imgW="355320" imgH="3934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444208" y="5877272"/>
          <a:ext cx="1144587" cy="520700"/>
        </p:xfrm>
        <a:graphic>
          <a:graphicData uri="http://schemas.openxmlformats.org/presentationml/2006/ole">
            <p:oleObj spid="_x0000_s543748" name="Формула" r:id="rId6" imgW="419040" imgH="1904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149600" y="5589588"/>
          <a:ext cx="973138" cy="1077912"/>
        </p:xfrm>
        <a:graphic>
          <a:graphicData uri="http://schemas.openxmlformats.org/presentationml/2006/ole">
            <p:oleObj spid="_x0000_s543749" name="Формула" r:id="rId7" imgW="355320" imgH="3934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051720" y="5589240"/>
          <a:ext cx="903288" cy="1077912"/>
        </p:xfrm>
        <a:graphic>
          <a:graphicData uri="http://schemas.openxmlformats.org/presentationml/2006/ole">
            <p:oleObj spid="_x0000_s543750" name="Формула" r:id="rId8" imgW="330120" imgH="39348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427984" y="5591448"/>
          <a:ext cx="833437" cy="1077912"/>
        </p:xfrm>
        <a:graphic>
          <a:graphicData uri="http://schemas.openxmlformats.org/presentationml/2006/ole">
            <p:oleObj spid="_x0000_s543751" name="Формула" r:id="rId9" imgW="304560" imgH="393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08304" y="1700808"/>
            <a:ext cx="648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Ц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Г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468544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 ноября 1813г. в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Лангенфуре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была подписана капитуляция о сдаче крепости Данцига, а 22 января 1814г. в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Вандевре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был дан «Высочайший указ Правительствующему Сенату о роспуске ополчений «по домам».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LuchaninovI_VozvraschRat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4241" y="2492896"/>
            <a:ext cx="3297319" cy="4104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573016"/>
            <a:ext cx="49685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  8 июня 1814г. дружины новгородского ополчения (2 000 чел.) возвратились в родной Новгород и были распущены по домам.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215443"/>
            <a:ext cx="89644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собой страницей участия Новгородской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губернии в Отечественной войне 1812 года стала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деятельность развёрнутого в губернском центре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военно-временного госпиталя.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Интенсивные боевые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действия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приводили к немалым потерям в армии, большую часть которых составляли раненые и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больные. Для их лечения была развёрнута сеть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временных госпиталей, один из которых разместился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Новгороде.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знаменский собо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423" y="4128250"/>
            <a:ext cx="4234801" cy="272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 16 ноября 1812 года в новгородском госпитале находились на излечении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865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человек, большую часть из которых составляли военнопленные.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177281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Определите их количество, вычислив значение выражения:</a:t>
            </a:r>
          </a:p>
        </p:txBody>
      </p:sp>
      <p:pic>
        <p:nvPicPr>
          <p:cNvPr id="6" name="Рисунок 5" descr="губернаторский 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657639"/>
            <a:ext cx="5040560" cy="31273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1672" y="2132856"/>
            <a:ext cx="29168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647</a:t>
            </a:r>
            <a:endPara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03841" name="Object 12"/>
          <p:cNvGraphicFramePr>
            <a:graphicFrameLocks noChangeAspect="1"/>
          </p:cNvGraphicFramePr>
          <p:nvPr/>
        </p:nvGraphicFramePr>
        <p:xfrm>
          <a:off x="1619672" y="2636912"/>
          <a:ext cx="4668905" cy="1080120"/>
        </p:xfrm>
        <a:graphic>
          <a:graphicData uri="http://schemas.openxmlformats.org/presentationml/2006/ole">
            <p:oleObj spid="_x0000_s803841" name="Формула" r:id="rId4" imgW="1701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Пациенты госпиталя «с великою нуждою» теснились в семи отделениях, разбросанных на расстоянии трёх вёрст друг от друга. 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ни были размещены в зданиях парусной фабрики, «в рабочем доме», кельях бывшего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Розважского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монастыря, у Знаменского собора и в Антонове в казармах и даже в губернаторском и вице-губернаторском домах.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знаменский собо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2866649" cy="1847840"/>
          </a:xfrm>
          <a:prstGeom prst="rect">
            <a:avLst/>
          </a:prstGeom>
        </p:spPr>
      </p:pic>
      <p:pic>
        <p:nvPicPr>
          <p:cNvPr id="4" name="Рисунок 3" descr="губернаторский 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536" y="3501008"/>
            <a:ext cx="2735952" cy="1697488"/>
          </a:xfrm>
          <a:prstGeom prst="rect">
            <a:avLst/>
          </a:prstGeom>
        </p:spPr>
      </p:pic>
      <p:pic>
        <p:nvPicPr>
          <p:cNvPr id="5" name="Рисунок 4" descr="антониев монастырь.jpg"/>
          <p:cNvPicPr>
            <a:picLocks noChangeAspect="1"/>
          </p:cNvPicPr>
          <p:nvPr/>
        </p:nvPicPr>
        <p:blipFill>
          <a:blip r:embed="rId4" cstate="print"/>
          <a:srcRect b="24098"/>
          <a:stretch>
            <a:fillRect/>
          </a:stretch>
        </p:blipFill>
        <p:spPr>
          <a:xfrm>
            <a:off x="3131840" y="4581128"/>
            <a:ext cx="3035829" cy="1872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5517232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Знаменский собор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5301208"/>
            <a:ext cx="2556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Губернаторский дом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488668"/>
            <a:ext cx="266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Антониев монастырь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етлейший князь Петр Христианович Витгенштейн (1769-1843).jpg"/>
          <p:cNvPicPr>
            <a:picLocks noChangeAspect="1"/>
          </p:cNvPicPr>
          <p:nvPr/>
        </p:nvPicPr>
        <p:blipFill>
          <a:blip r:embed="rId3" cstate="print">
            <a:lum bright="20000" contrast="-30000"/>
          </a:blip>
          <a:stretch>
            <a:fillRect/>
          </a:stretch>
        </p:blipFill>
        <p:spPr>
          <a:xfrm>
            <a:off x="899592" y="1268760"/>
            <a:ext cx="7524328" cy="55892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250825" y="260350"/>
            <a:ext cx="86423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Отечественные войны в России на протяжении всей её истории отличались особым патриотизмом. 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1844675"/>
            <a:ext cx="82089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Война 1812 года называется Отечественной недаром. Россия вела многие войны, но они были наступательного характера и велись за пределами государства.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3933825"/>
            <a:ext cx="835183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В 1812 году случилось иначе. России пришлось вести войну оборонительную, в которой участвовала не только армия, но и простой русский народ. </a:t>
            </a:r>
            <a:endParaRPr lang="ru-RU" b="1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5288" y="5715000"/>
            <a:ext cx="8353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Так, с самого начала война приняла характер войны народной, священной.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1844824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b="1" dirty="0" smtClean="0"/>
              <a:t>Найдите количество докторов, 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  определив </a:t>
            </a:r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</a:rPr>
              <a:t> из условия: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=1331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Рисунок 2" descr="http://gazetanovgorod.ru/mambots/content/dynamicImage/cache/1270056991_226_305_226_305.40540540541_0_0_80_020812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3349036" cy="45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 хуже всего было то, что на 865 больных приходилось всего несколько докторов.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22920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Ответ: 3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Вся тяжесть лечебной работы ложилась на отставного коллежского советника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Беренса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добровольно, «из одного усердия и человеколюбия» вызвавшегося работать в госпитале, и уездного штаб-лекаря Белявского, который, кроме того, был вынужден часто выезжать в уезд по делам.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ic01.jpg"/>
          <p:cNvPicPr>
            <a:picLocks noChangeAspect="1"/>
          </p:cNvPicPr>
          <p:nvPr/>
        </p:nvPicPr>
        <p:blipFill>
          <a:blip r:embed="rId2" cstate="print"/>
          <a:srcRect t="18775"/>
          <a:stretch>
            <a:fillRect/>
          </a:stretch>
        </p:blipFill>
        <p:spPr>
          <a:xfrm>
            <a:off x="971600" y="2955946"/>
            <a:ext cx="7200800" cy="364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78581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Суточное довольствие пленных составляло 5 копеек и солдатский провиант для нижних чинов, 50 копеек для обер-офицеров, 1 рубль для майоров, 1 рубль 50 копеек для подполковников и полковников, 3 рубля для генералов.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http://gazetanovgorod.ru/mambots/content/dynamicImage/cache/1270056991_226_133_226_133.66285714286_0_0_80_020812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43248"/>
            <a:ext cx="57150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__(2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5" y="142853"/>
            <a:ext cx="4643470" cy="2944452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372" y="3068960"/>
            <a:ext cx="90011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Зримым примером  пребывания военнопленных в Новгороде являлся летний сад (Сейчас Кремлевский парк), разбитый по распоряжению губернатора Сумарокова. Во всяком случае, так в 1839 году утверждал сам бывший губернатор: «Пленные французы, когда я был тут губернатором, рыли ямы, садили деревья, а я чертил, где быть дорожкам, лужайкам».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Во время Отечественной войны 1812 года Новгород, как и не раз до того, стал крупной базой русской армии на северо-западе страны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544" y="52292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Новгороде накануне войны были сосредоточены крупные запасы военного имущества и продовольствия. </a:t>
            </a:r>
            <a:endParaRPr lang="ru-RU" dirty="0"/>
          </a:p>
        </p:txBody>
      </p:sp>
      <p:pic>
        <p:nvPicPr>
          <p:cNvPr id="4" name="Рисунок 3" descr="set_vnovg1_2.gif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l="3333" t="1265" r="6667" b="66155"/>
          <a:stretch>
            <a:fillRect/>
          </a:stretch>
        </p:blipFill>
        <p:spPr>
          <a:xfrm>
            <a:off x="1547664" y="1628800"/>
            <a:ext cx="5832648" cy="3710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2" y="0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Город находился на стратегически важном  Петербургском направлении и в то же время не так уж был удалён от возможного пути наступления неприятеля на Москву.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algn="ctr"/>
            <a:r>
              <a:rPr lang="ru-RU" sz="2800" dirty="0" smtClean="0"/>
              <a:t>   Всё это давало возможность достаточно быстро отправлять из Новгорода военные припасы туда, где они были необходимы, не рискуя при этом быстро их   потерять при вражеском наступлении.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ap_napaden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59047"/>
            <a:ext cx="5450643" cy="341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495800"/>
            <a:ext cx="91440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Французы не дошли до новгородской земли, но эта война покрыла бессмертной славой доблесть новгородского воинства, не остановившегося ни перед какими жертвами ради спасения своего Отечества.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бегство французов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3706"/>
            <a:ext cx="5884020" cy="4161397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2008" y="475511"/>
            <a:ext cx="96845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донесениях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сражениях эпохи Наполеоновских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 не единожды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встречается упоминание 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полках, носивших имя нашего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Новгородских мушкетёрского и кирасирского.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епосредственного отношения к Новгороду эти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полки не имели – они не формировались из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уроженцев города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никогда здесь не квартировали.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gazetanovgorod.ru/mambots/content/dynamicImage/cache/1408287214_226_153_226_153.68_0_0_80_09081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33056"/>
            <a:ext cx="4320504" cy="29249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573325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Рядовой Новгородского кирасирского полка. 1815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39552" y="1268760"/>
            <a:ext cx="53285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память об участии наших ратников в Отечественной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войне,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в новгородском кремле перед зданием губернских присутственных мест был воздвигнут памятник Новгородскому ополчению 1812 года по рисунку архитектора А. П. Брюллова.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812mn1.jpg"/>
          <p:cNvPicPr>
            <a:picLocks noChangeAspect="1"/>
          </p:cNvPicPr>
          <p:nvPr/>
        </p:nvPicPr>
        <p:blipFill>
          <a:blip r:embed="rId2" cstate="print"/>
          <a:srcRect l="32675" r="35825" b="9163"/>
          <a:stretch>
            <a:fillRect/>
          </a:stretch>
        </p:blipFill>
        <p:spPr bwMode="auto">
          <a:xfrm>
            <a:off x="5580112" y="548680"/>
            <a:ext cx="288032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581128"/>
            <a:ext cx="8496944" cy="181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Через 28 лет,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июля 1840 г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., на средства, добровольно собранные в городах и уездах губернии, в центре новгородского Кремля был поставлен памятник новгородским ополченцам. 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251520" y="0"/>
            <a:ext cx="889248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Когда был поставлен памятник новгородским ополченцам?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0645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ответа на этот вопрос решите  уравнения: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1556793"/>
            <a:ext cx="7199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3200" dirty="0" smtClean="0"/>
              <a:t>    (</a:t>
            </a:r>
            <a:r>
              <a:rPr lang="en-US" sz="3200" dirty="0"/>
              <a:t>x</a:t>
            </a:r>
            <a:r>
              <a:rPr lang="ru-RU" sz="3200" dirty="0"/>
              <a:t> </a:t>
            </a:r>
            <a:r>
              <a:rPr lang="ru-RU" sz="3200" dirty="0" smtClean="0"/>
              <a:t>+21) </a:t>
            </a:r>
            <a:r>
              <a:rPr lang="ru-RU" sz="3200" dirty="0"/>
              <a:t>=</a:t>
            </a:r>
            <a:r>
              <a:rPr lang="en-US" sz="3200" dirty="0"/>
              <a:t> </a:t>
            </a:r>
            <a:r>
              <a:rPr lang="ru-RU" sz="3200" dirty="0" smtClean="0"/>
              <a:t>9</a:t>
            </a:r>
          </a:p>
          <a:p>
            <a:pPr marL="342900" indent="-342900">
              <a:buFontTx/>
              <a:buAutoNum type="arabicParenR"/>
            </a:pPr>
            <a:r>
              <a:rPr lang="en-US" sz="3200" dirty="0" smtClean="0"/>
              <a:t>x</a:t>
            </a:r>
            <a:r>
              <a:rPr lang="ru-RU" sz="3200" dirty="0" smtClean="0"/>
              <a:t>(2х</a:t>
            </a:r>
            <a:r>
              <a:rPr lang="en-US" sz="3200" dirty="0" smtClean="0"/>
              <a:t> -</a:t>
            </a:r>
            <a:r>
              <a:rPr lang="ru-RU" sz="3200" dirty="0" smtClean="0"/>
              <a:t>7)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ru-RU" sz="3200" dirty="0" smtClean="0"/>
              <a:t>2х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+5х-72</a:t>
            </a:r>
            <a:endParaRPr lang="en-US" sz="3200" dirty="0"/>
          </a:p>
          <a:p>
            <a:pPr marL="342900" indent="-342900">
              <a:buFontTx/>
              <a:buAutoNum type="arabicParenR"/>
            </a:pPr>
            <a:r>
              <a:rPr lang="ru-RU" sz="3200" dirty="0" smtClean="0"/>
              <a:t>     </a:t>
            </a:r>
            <a:r>
              <a:rPr lang="en-US" sz="3200" dirty="0" smtClean="0"/>
              <a:t>x </a:t>
            </a:r>
            <a:r>
              <a:rPr lang="ru-RU" sz="3200" dirty="0" smtClean="0"/>
              <a:t>+ 14,6 -     </a:t>
            </a:r>
            <a:r>
              <a:rPr lang="en-US" sz="3200" dirty="0" smtClean="0"/>
              <a:t>x =</a:t>
            </a:r>
            <a:r>
              <a:rPr lang="ru-RU" sz="3200" dirty="0" smtClean="0"/>
              <a:t>14,6</a:t>
            </a:r>
          </a:p>
          <a:p>
            <a:pPr marL="342900" indent="-342900">
              <a:buFontTx/>
              <a:buAutoNum type="arabicParenR"/>
            </a:pPr>
            <a:endParaRPr lang="en-US" sz="3200" dirty="0"/>
          </a:p>
          <a:p>
            <a:pPr marL="342900" indent="-342900">
              <a:buFontTx/>
              <a:buAutoNum type="arabicParenR"/>
            </a:pPr>
            <a:r>
              <a:rPr lang="ru-RU" sz="3200" dirty="0" smtClean="0"/>
              <a:t>2,5х – 15 </a:t>
            </a:r>
            <a:r>
              <a:rPr lang="en-US" sz="3200" dirty="0" smtClean="0"/>
              <a:t>=  </a:t>
            </a:r>
            <a:r>
              <a:rPr lang="ru-RU" sz="3200" dirty="0" smtClean="0"/>
              <a:t>       х+13</a:t>
            </a:r>
            <a:endParaRPr lang="en-US" sz="3200" dirty="0"/>
          </a:p>
          <a:p>
            <a:pPr marL="342900" indent="-342900">
              <a:buFontTx/>
              <a:buAutoNum type="arabicParenR"/>
            </a:pPr>
            <a:r>
              <a:rPr lang="en-US" sz="3200" dirty="0"/>
              <a:t>(x  + 132)  : 34 = 58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7625" y="1989138"/>
            <a:ext cx="433388" cy="36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67625" y="1908175"/>
            <a:ext cx="217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67625" y="2492375"/>
            <a:ext cx="433388" cy="360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667625" y="2997200"/>
            <a:ext cx="433388" cy="360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67625" y="3500438"/>
            <a:ext cx="433388" cy="36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7625" y="4005263"/>
            <a:ext cx="433388" cy="36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235825" y="4005263"/>
            <a:ext cx="431800" cy="36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04025" y="4005263"/>
            <a:ext cx="431800" cy="36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72225" y="4005263"/>
            <a:ext cx="431800" cy="36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7667625" y="242093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6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667625" y="3860800"/>
            <a:ext cx="412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0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7667625" y="291623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0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319838" y="3860800"/>
            <a:ext cx="412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1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7667625" y="3421063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7235825" y="3860800"/>
            <a:ext cx="412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4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804025" y="3860800"/>
            <a:ext cx="412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8</a:t>
            </a:r>
            <a:endParaRPr lang="ru-RU" sz="3200" b="1">
              <a:solidFill>
                <a:srgbClr val="C00000"/>
              </a:solidFill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063246" y="1484783"/>
          <a:ext cx="340401" cy="748883"/>
        </p:xfrm>
        <a:graphic>
          <a:graphicData uri="http://schemas.openxmlformats.org/presentationml/2006/ole">
            <p:oleObj spid="_x0000_s807938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971600" y="2492897"/>
          <a:ext cx="464235" cy="720080"/>
        </p:xfrm>
        <a:graphic>
          <a:graphicData uri="http://schemas.openxmlformats.org/presentationml/2006/ole">
            <p:oleObj spid="_x0000_s807939" name="Формула" r:id="rId4" imgW="215640" imgH="393480" progId="Equation.3">
              <p:embed/>
            </p:oleObj>
          </a:graphicData>
        </a:graphic>
      </p:graphicFrame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3203848" y="2420888"/>
          <a:ext cx="590507" cy="864096"/>
        </p:xfrm>
        <a:graphic>
          <a:graphicData uri="http://schemas.openxmlformats.org/presentationml/2006/ole">
            <p:oleObj spid="_x0000_s807940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301061" name="Object 5"/>
          <p:cNvGraphicFramePr>
            <a:graphicFrameLocks noChangeAspect="1"/>
          </p:cNvGraphicFramePr>
          <p:nvPr/>
        </p:nvGraphicFramePr>
        <p:xfrm>
          <a:off x="2928936" y="3356992"/>
          <a:ext cx="780058" cy="792038"/>
        </p:xfrm>
        <a:graphic>
          <a:graphicData uri="http://schemas.openxmlformats.org/presentationml/2006/ole">
            <p:oleObj spid="_x0000_s807941" name="Формула" r:id="rId6" imgW="330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51520" y="0"/>
            <a:ext cx="88924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Незадолго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до грозных событий Отечественной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войны 1812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года Россия закончила победоносную, но вместе с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 тяжелую войну со Швецией за завоевание Финляндии,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916832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и ещё вела войну с Турцией за черноморские проливы.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atin typeface="Arial" pitchFamily="34" charset="0"/>
                <a:cs typeface="Arial" pitchFamily="34" charset="0"/>
              </a:rPr>
              <a:t>Обе войны велись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успешно, но потребовали большого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напряжения сил регулярной армии. Выставить более чем 200 тысяч человек войска Россия не могла, поэтому у Императора Александра был один выход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созвать всеобщее ополчение.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gulevich.net/pirsonaly.files/GulevichLL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576508" cy="2942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611231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Высокий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чугунный обелиск был увенчан золоченым двуглавым орлом. На всех его четырех сторонах литые золоченые надписи “1812 год” и изображение лаврового венка со знаменем новгородского ополчения.</a:t>
            </a:r>
          </a:p>
        </p:txBody>
      </p:sp>
      <p:pic>
        <p:nvPicPr>
          <p:cNvPr id="5" name="Рисунок 4" descr="krm_04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6840760" cy="440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52736"/>
            <a:ext cx="5148064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нижней части … метрового монумента, отлитого из металла, была надпись: «От благодарного  новгородского дворянства и всех сословий новгородской губернии».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krm_04_0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895528" y="1844824"/>
            <a:ext cx="4248472" cy="378107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20688"/>
            <a:ext cx="8686800" cy="841375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Найдите высоту памятника, вычислив Х из условия:</a:t>
            </a:r>
            <a:endParaRPr lang="ru-RU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krm_04_0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435338"/>
            <a:ext cx="4680520" cy="4234022"/>
          </a:xfrm>
          <a:effectLst>
            <a:softEdge rad="127000"/>
          </a:effectLst>
        </p:spPr>
      </p:pic>
      <p:graphicFrame>
        <p:nvGraphicFramePr>
          <p:cNvPr id="544770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3635375" y="1282700"/>
          <a:ext cx="2016125" cy="1008063"/>
        </p:xfrm>
        <a:graphic>
          <a:graphicData uri="http://schemas.openxmlformats.org/presentationml/2006/ole">
            <p:oleObj spid="_x0000_s544770" name="Формула" r:id="rId4" imgW="787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5301208"/>
            <a:ext cx="3132138" cy="841375"/>
          </a:xfrm>
        </p:spPr>
        <p:txBody>
          <a:bodyPr/>
          <a:lstStyle/>
          <a:p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Ответ: Х= 10</a:t>
            </a:r>
            <a:endParaRPr lang="ru-RU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памятник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203304" cy="4818090"/>
          </a:xfr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530120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10 метров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charset="0"/>
                <a:cs typeface="Arial" charset="0"/>
              </a:rPr>
              <a:t>  В 1860 году по просьбе императора Александра II, который обратился к новгородцам с просьбой освободить место в кремле под знаменитый памятник «Тысячелетие России», обелиск перенесли на Софийскую, центральную площадь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charset="0"/>
                <a:cs typeface="Arial" charset="0"/>
              </a:rPr>
              <a:t>Новгорода и установили перед зданием Дворянского собрания.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3" name="Рисунок 2" descr="250px-Памятник_Новгородскому_ополчению_1812года_(Фото_1911г.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t="9657"/>
          <a:stretch>
            <a:fillRect/>
          </a:stretch>
        </p:blipFill>
        <p:spPr>
          <a:xfrm>
            <a:off x="827584" y="3027186"/>
            <a:ext cx="2984974" cy="3786190"/>
          </a:xfrm>
          <a:prstGeom prst="rect">
            <a:avLst/>
          </a:prstGeom>
        </p:spPr>
      </p:pic>
      <p:pic>
        <p:nvPicPr>
          <p:cNvPr id="5" name="Picture 2" descr="C:\Documents and Settings\Администратор\Мои документы\Мои рисунки\1704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923806"/>
            <a:ext cx="2714644" cy="39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charset="0"/>
                <a:cs typeface="Arial" charset="0"/>
              </a:rPr>
              <a:t> 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8 октября 1861 года</a:t>
            </a:r>
            <a:r>
              <a:rPr lang="ru-RU" sz="2800" dirty="0" smtClean="0">
                <a:latin typeface="Arial" charset="0"/>
                <a:cs typeface="Arial" charset="0"/>
              </a:rPr>
              <a:t>, при повторном открытии памятника, новгородский помещик П. И. Пузино — ветеран войны 1812 года произнёс следующий экспромт:</a:t>
            </a:r>
          </a:p>
        </p:txBody>
      </p:sp>
      <p:pic>
        <p:nvPicPr>
          <p:cNvPr id="3" name="Рисунок 2" descr="250px-Памятник_Новгородскому_ополчению_1812года_(Фото_1911г.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24310"/>
            <a:ext cx="2736304" cy="38417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18034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Вот скромный монумент 12-го года!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Свидетель доблестей как русские дворяне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Всё в жертву принесли спасения народа.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 свету дали знать, что значат Россияне!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Учитесь юноши, их следуя примеру,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Так славно ратовать за </a:t>
            </a:r>
            <a:r>
              <a:rPr lang="ru-RU" sz="240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православну</a:t>
            </a:r>
            <a:r>
              <a:rPr lang="ru-RU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веру.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-252536" y="332656"/>
            <a:ext cx="9396536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советской власти, в 1923г., при установке на площади памятника Ленину монумент ополченцам был полностью демонтирован. Чугун отправили на переплавку, а каменные плиты были сброшены в ров.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krm_04_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95" r="31725"/>
          <a:stretch>
            <a:fillRect/>
          </a:stretch>
        </p:blipFill>
        <p:spPr bwMode="auto">
          <a:xfrm>
            <a:off x="6156176" y="2060850"/>
            <a:ext cx="2625460" cy="47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8" name="Picture 2" descr="http://www.monulent.ru/images/photo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43366"/>
            <a:ext cx="5429288" cy="386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лаготворительный_би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05620" cy="3496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4077072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21 сентября 2012 года, в Великом Новгороде на улице Великой был торжественно открыт памятник новгородскому ополчения 1812 года. Созданный и установленный на средства народных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пожертвова-ний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 рисункам известного архитектора Брюллова.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pThumb_generated_thumbnail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334" y="357167"/>
            <a:ext cx="7518847" cy="6015078"/>
          </a:xfrm>
          <a:prstGeom prst="rect">
            <a:avLst/>
          </a:prstGeom>
        </p:spPr>
      </p:pic>
      <p:sp>
        <p:nvSpPr>
          <p:cNvPr id="4" name="Управляющая кнопка: фильм 3">
            <a:hlinkClick r:id="rId3" action="ppaction://hlinkfile" highlightClick="1"/>
          </p:cNvPr>
          <p:cNvSpPr/>
          <p:nvPr/>
        </p:nvSpPr>
        <p:spPr>
          <a:xfrm>
            <a:off x="8286744" y="6500810"/>
            <a:ext cx="857256" cy="35719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http://vnnews.ru/blogs/28182-v-velikom-novgorode-otkrili-pamyatnik-narodnomu-opolcheniyu.html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m1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oundRect">
            <a:avLst>
              <a:gd name="adj" fmla="val 187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ru-RU" b="1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1812 год</a:t>
            </a:r>
            <a:endParaRPr lang="ru-RU" b="1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098" y="908720"/>
            <a:ext cx="8323358" cy="5472608"/>
          </a:xfrm>
        </p:spPr>
      </p:pic>
      <p:sp>
        <p:nvSpPr>
          <p:cNvPr id="8" name="TextBox 7">
            <a:hlinkClick r:id="rId3" action="ppaction://hlinkfile"/>
          </p:cNvPr>
          <p:cNvSpPr txBox="1"/>
          <p:nvPr/>
        </p:nvSpPr>
        <p:spPr>
          <a:xfrm>
            <a:off x="8172400" y="6488668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нажми</a:t>
            </a:r>
            <a:endParaRPr lang="ru-RU" dirty="0"/>
          </a:p>
        </p:txBody>
      </p:sp>
      <p:sp>
        <p:nvSpPr>
          <p:cNvPr id="10" name="Управляющая кнопка: фильм 9">
            <a:hlinkClick r:id="rId4" action="ppaction://hlinkfile" highlightClick="1"/>
          </p:cNvPr>
          <p:cNvSpPr/>
          <p:nvPr/>
        </p:nvSpPr>
        <p:spPr>
          <a:xfrm>
            <a:off x="8028384" y="6165304"/>
            <a:ext cx="1115616" cy="692696"/>
          </a:xfrm>
          <a:prstGeom prst="actionButtonMovi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softEdge rad="635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-252536" y="836712"/>
            <a:ext cx="6048672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В ночь на 12(24) июня 1812 года, 600-тысячная наполеоновская армия без объявления войны форсировала Неман в районе города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Ковно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(Каунас) и вторглась в пределы нашей Родины.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Началась одна из крупнейших войн в истории человечества. </a:t>
            </a:r>
          </a:p>
          <a:p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764704"/>
            <a:ext cx="3312368" cy="5412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-180528" y="0"/>
            <a:ext cx="5472608" cy="58912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Превосходящие силы противника рвались к сердцу России - Москве.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Противостоящие им три русские регулярные армии, общей численностью в 210 тыс. человек, в результате тяжелых боев вынуждены были отступать.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Складывалось критическое положение, потребовавшее от императора Александра I принятия немедленных и чрезвычайных мер по защите Отечества.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александр1.jpg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210896" y="620689"/>
            <a:ext cx="3609575" cy="504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23850" y="0"/>
            <a:ext cx="66964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июля 1812 года Его Императорское Величество Александр I подписал манифест о создании ополчения, а чуть позже, 18 июля — манифест об организации трёх округов ополчения.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Рисунок 2" descr="Ополченцы 1812 года..gif"/>
          <p:cNvPicPr>
            <a:picLocks noChangeAspect="1"/>
          </p:cNvPicPr>
          <p:nvPr/>
        </p:nvPicPr>
        <p:blipFill>
          <a:blip r:embed="rId2" cstate="print"/>
          <a:srcRect l="19803" r="2655"/>
          <a:stretch>
            <a:fillRect/>
          </a:stretch>
        </p:blipFill>
        <p:spPr bwMode="auto">
          <a:xfrm>
            <a:off x="6444208" y="692696"/>
            <a:ext cx="2699792" cy="45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ая выноска 3"/>
          <p:cNvSpPr/>
          <p:nvPr/>
        </p:nvSpPr>
        <p:spPr>
          <a:xfrm>
            <a:off x="2714612" y="1412776"/>
            <a:ext cx="1439590" cy="288032"/>
          </a:xfrm>
          <a:prstGeom prst="wedgeRectCallout">
            <a:avLst>
              <a:gd name="adj1" fmla="val -20833"/>
              <a:gd name="adj2" fmla="val 44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июле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4904"/>
            <a:ext cx="6516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Новгородская губерния наряду с Санкт-Петербургской вошла в состав второго округа. Первоначальным назначением этих двух ополчений было охрана Санкт-Петербурга и его окрестностей.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15719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Ополчение формировалось из всех сословий: дворянства, духовенства, купечества, крестьянства.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0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1744</TotalTime>
  <Words>1882</Words>
  <Application>Microsoft Office PowerPoint</Application>
  <PresentationFormat>Экран (4:3)</PresentationFormat>
  <Paragraphs>316</Paragraphs>
  <Slides>59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77" baseType="lpstr">
      <vt:lpstr>1_Трек</vt:lpstr>
      <vt:lpstr>4_Трек</vt:lpstr>
      <vt:lpstr>5_Трек</vt:lpstr>
      <vt:lpstr>8_Трек</vt:lpstr>
      <vt:lpstr>10_Трек</vt:lpstr>
      <vt:lpstr>11_Трек</vt:lpstr>
      <vt:lpstr>13_Трек</vt:lpstr>
      <vt:lpstr>16_Трек</vt:lpstr>
      <vt:lpstr>18_Трек</vt:lpstr>
      <vt:lpstr>20_Трек</vt:lpstr>
      <vt:lpstr>21_Трек</vt:lpstr>
      <vt:lpstr>22_Трек</vt:lpstr>
      <vt:lpstr>3_Трек</vt:lpstr>
      <vt:lpstr>Трек</vt:lpstr>
      <vt:lpstr>Тема Office</vt:lpstr>
      <vt:lpstr>6_Трек</vt:lpstr>
      <vt:lpstr>7_Трек</vt:lpstr>
      <vt:lpstr>Формула</vt:lpstr>
      <vt:lpstr>Слайд 1</vt:lpstr>
      <vt:lpstr>ЕСТЬ СТАРАЯ ИСТИНА: НАРОД, НЕ ПОМНЯЩИЙ СВОЕГО ПРОШЛОГО, НЕ ИМЕЕТ БУДУЩЕГО.</vt:lpstr>
      <vt:lpstr>Слайд 3</vt:lpstr>
      <vt:lpstr>Слайд 4</vt:lpstr>
      <vt:lpstr>Слайд 5</vt:lpstr>
      <vt:lpstr>1812 год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Чтобы определить количество разнокалиберных ружей, вычислите:</vt:lpstr>
      <vt:lpstr>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Найдите верные равенства и  составьте фамилию  (буквы могут повторяться): </vt:lpstr>
      <vt:lpstr>Найдите верные равенства и  составьте фамилию  (буквы могут повторяться): </vt:lpstr>
      <vt:lpstr>Слайд 31</vt:lpstr>
      <vt:lpstr>Слайд 32</vt:lpstr>
      <vt:lpstr>Чтобы расшифровать город, до которого дошли новгородцы, расставьте дроби в порядке возрастания:</vt:lpstr>
      <vt:lpstr> Чтобы расшифровать город, до которого дошли новгородцы, расставьте дроби в порядке возрастания:</vt:lpstr>
      <vt:lpstr>  Чтобы расшифровать город, до которого дошли новгородцы, расставьте дроби в порядке возрастания: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Найдите высоту памятника, вычислив Х из условия:</vt:lpstr>
      <vt:lpstr>Ответ: Х= 10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Александер</dc:creator>
  <cp:lastModifiedBy>Александер</cp:lastModifiedBy>
  <cp:revision>193</cp:revision>
  <dcterms:created xsi:type="dcterms:W3CDTF">2011-09-30T17:27:29Z</dcterms:created>
  <dcterms:modified xsi:type="dcterms:W3CDTF">2013-01-25T22:21:42Z</dcterms:modified>
</cp:coreProperties>
</file>