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4" r:id="rId4"/>
    <p:sldId id="275" r:id="rId5"/>
    <p:sldId id="284" r:id="rId6"/>
    <p:sldId id="276" r:id="rId7"/>
    <p:sldId id="290" r:id="rId8"/>
    <p:sldId id="278" r:id="rId9"/>
    <p:sldId id="281" r:id="rId10"/>
    <p:sldId id="285" r:id="rId11"/>
    <p:sldId id="286" r:id="rId12"/>
    <p:sldId id="291" r:id="rId13"/>
    <p:sldId id="292" r:id="rId14"/>
    <p:sldId id="282" r:id="rId15"/>
    <p:sldId id="283" r:id="rId16"/>
    <p:sldId id="293" r:id="rId17"/>
    <p:sldId id="287" r:id="rId18"/>
    <p:sldId id="28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0099FF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&#1059;&#1095;&#1080;&#1090;&#1077;&#1083;&#1100;\&#1056;&#1072;&#1073;&#1086;&#1095;&#1080;&#1081;%20&#1089;&#1090;&#1086;&#1083;\&#1089;&#1086;&#1089;&#1090;&#1072;&#1074;%20&#1095;&#1080;&#1089;&#1077;&#1083;\&#1091;&#1095;&#1080;&#1090;&#1077;&#1083;&#1100;%20&#1090;&#1072;&#1085;&#1094;&#1077;&#1074;.wmv" TargetMode="Externa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7.png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7.png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57365"/>
            <a:ext cx="7772400" cy="17430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 чисел в пределах 10.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 изученного материала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ьная выноска 3"/>
          <p:cNvSpPr/>
          <p:nvPr/>
        </p:nvSpPr>
        <p:spPr>
          <a:xfrm>
            <a:off x="3286116" y="1928802"/>
            <a:ext cx="2928958" cy="2470036"/>
          </a:xfrm>
          <a:prstGeom prst="wedgeEllipseCallout">
            <a:avLst>
              <a:gd name="adj1" fmla="val -72113"/>
              <a:gd name="adj2" fmla="val 7478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Прежде чем за стол мне сесть, я подумаю, что  съесть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" name="Рисунок 1" descr="патапыч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4286256"/>
            <a:ext cx="2409673" cy="2152641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2714612" y="2143116"/>
            <a:ext cx="3571900" cy="2327160"/>
          </a:xfrm>
          <a:prstGeom prst="cloudCallout">
            <a:avLst>
              <a:gd name="adj1" fmla="val -64679"/>
              <a:gd name="adj2" fmla="val 8165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Спасибо, ребята, я всё понял.”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500034" y="1000108"/>
            <a:ext cx="71438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357290" y="1071546"/>
            <a:ext cx="71438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285852" y="1928802"/>
            <a:ext cx="714380" cy="7143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143108" y="1928802"/>
            <a:ext cx="714380" cy="7143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714876" y="2000240"/>
            <a:ext cx="714380" cy="7143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786182" y="2000240"/>
            <a:ext cx="714380" cy="7143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572132" y="2000240"/>
            <a:ext cx="714380" cy="7143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000364" y="1928802"/>
            <a:ext cx="714380" cy="7143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28794" y="2928934"/>
            <a:ext cx="628648" cy="700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71736" y="2928934"/>
            <a:ext cx="628648" cy="700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2928934"/>
            <a:ext cx="628648" cy="700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57620" y="2928934"/>
            <a:ext cx="628648" cy="700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00562" y="2928934"/>
            <a:ext cx="628648" cy="700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28794" y="4000504"/>
            <a:ext cx="628648" cy="700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71736" y="4000504"/>
            <a:ext cx="628648" cy="700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14678" y="4000504"/>
            <a:ext cx="628648" cy="700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857620" y="4000504"/>
            <a:ext cx="628648" cy="700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00562" y="4000504"/>
            <a:ext cx="785818" cy="700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авая фигурная скобка 22"/>
          <p:cNvSpPr/>
          <p:nvPr/>
        </p:nvSpPr>
        <p:spPr>
          <a:xfrm>
            <a:off x="7215206" y="928670"/>
            <a:ext cx="369762" cy="1700218"/>
          </a:xfrm>
          <a:prstGeom prst="rightBrac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643834" y="1500174"/>
            <a:ext cx="628648" cy="700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143504" y="2928934"/>
            <a:ext cx="628648" cy="700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pisi" pitchFamily="2" charset="0"/>
                <a:cs typeface="Times New Roman" pitchFamily="18" charset="0"/>
              </a:rPr>
              <a:t>м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itchFamily="2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286380" y="4000504"/>
            <a:ext cx="628648" cy="700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pisi" pitchFamily="2" charset="0"/>
                <a:cs typeface="Times New Roman" pitchFamily="18" charset="0"/>
              </a:rPr>
              <a:t>м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itchFamily="2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6357950" y="2000240"/>
            <a:ext cx="714380" cy="7143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28596" y="1928802"/>
            <a:ext cx="714380" cy="7143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Содержимое 5" descr="бараш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4346" y="4143380"/>
            <a:ext cx="2928958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2" grpId="1" animBg="1"/>
      <p:bldP spid="23" grpId="0" animBg="1"/>
      <p:bldP spid="24" grpId="0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учитель танцев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8596" y="214290"/>
            <a:ext cx="8286808" cy="6215106"/>
          </a:xfrm>
          <a:prstGeom prst="rect">
            <a:avLst/>
          </a:prstGeom>
        </p:spPr>
      </p:pic>
      <p:pic>
        <p:nvPicPr>
          <p:cNvPr id="3" name="Рисунок 2" descr="нюща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0892" y="4500570"/>
            <a:ext cx="1714512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714356"/>
            <a:ext cx="628648" cy="700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714356"/>
            <a:ext cx="628648" cy="700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714356"/>
            <a:ext cx="628648" cy="700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714356"/>
            <a:ext cx="628648" cy="700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571612"/>
            <a:ext cx="628648" cy="700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1571612"/>
            <a:ext cx="628648" cy="700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1571612"/>
            <a:ext cx="628648" cy="700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1571612"/>
            <a:ext cx="628648" cy="700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2357430"/>
            <a:ext cx="628648" cy="700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2357430"/>
            <a:ext cx="628648" cy="700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14546" y="2357430"/>
            <a:ext cx="628648" cy="700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488" y="2357430"/>
            <a:ext cx="628648" cy="700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8662" y="3143248"/>
            <a:ext cx="628648" cy="700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71604" y="3143248"/>
            <a:ext cx="628648" cy="700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14546" y="3143248"/>
            <a:ext cx="628648" cy="700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57488" y="3143248"/>
            <a:ext cx="628648" cy="700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14876" y="1500174"/>
            <a:ext cx="628648" cy="700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57818" y="1500174"/>
            <a:ext cx="628648" cy="700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00760" y="1500174"/>
            <a:ext cx="628648" cy="700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43702" y="1500174"/>
            <a:ext cx="628648" cy="700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14876" y="2285992"/>
            <a:ext cx="628648" cy="700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357818" y="2285992"/>
            <a:ext cx="628648" cy="700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00760" y="2285992"/>
            <a:ext cx="628648" cy="700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643702" y="2285992"/>
            <a:ext cx="628648" cy="700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14876" y="3071810"/>
            <a:ext cx="628648" cy="700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357818" y="3071810"/>
            <a:ext cx="628648" cy="700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000760" y="3071810"/>
            <a:ext cx="628648" cy="700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643702" y="3071810"/>
            <a:ext cx="628648" cy="700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714876" y="714356"/>
            <a:ext cx="628648" cy="700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357818" y="714356"/>
            <a:ext cx="628648" cy="700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000760" y="714356"/>
            <a:ext cx="628648" cy="700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643702" y="714356"/>
            <a:ext cx="628648" cy="700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500430" y="714356"/>
            <a:ext cx="628648" cy="700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500430" y="1571612"/>
            <a:ext cx="785818" cy="700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500430" y="2357430"/>
            <a:ext cx="785818" cy="700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500430" y="3143248"/>
            <a:ext cx="628648" cy="700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286644" y="1500174"/>
            <a:ext cx="628648" cy="700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286644" y="2285992"/>
            <a:ext cx="628648" cy="700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286644" y="3071810"/>
            <a:ext cx="628648" cy="700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286644" y="714356"/>
            <a:ext cx="628648" cy="700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Рисунок 41" descr="нюща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6446" y="4286256"/>
            <a:ext cx="1714512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нюща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6578" y="4572008"/>
            <a:ext cx="1714512" cy="1714512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43042" y="1000108"/>
          <a:ext cx="6453192" cy="124815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613298"/>
                <a:gridCol w="1613298"/>
                <a:gridCol w="1613298"/>
                <a:gridCol w="1613298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 smtClean="0">
                          <a:latin typeface="+mn-lt"/>
                        </a:rPr>
                        <a:t>Н 1+3 </a:t>
                      </a:r>
                      <a:r>
                        <a:rPr lang="ru-RU" sz="2800" b="1" dirty="0">
                          <a:latin typeface="+mn-lt"/>
                        </a:rPr>
                        <a:t>= </a:t>
                      </a:r>
                      <a:endParaRPr lang="ru-RU" sz="2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 smtClean="0">
                          <a:latin typeface="+mn-lt"/>
                        </a:rPr>
                        <a:t>А 10 </a:t>
                      </a:r>
                      <a:r>
                        <a:rPr lang="ru-RU" sz="2800" b="1" dirty="0">
                          <a:latin typeface="+mn-lt"/>
                        </a:rPr>
                        <a:t>– 5= </a:t>
                      </a:r>
                      <a:endParaRPr lang="ru-RU" sz="2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 smtClean="0">
                          <a:latin typeface="+mn-lt"/>
                        </a:rPr>
                        <a:t>С 10-10</a:t>
                      </a:r>
                      <a:r>
                        <a:rPr lang="ru-RU" sz="2800" b="1" dirty="0">
                          <a:latin typeface="+mn-lt"/>
                        </a:rPr>
                        <a:t>= </a:t>
                      </a:r>
                      <a:endParaRPr lang="ru-RU" sz="2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 smtClean="0">
                          <a:latin typeface="+mn-lt"/>
                        </a:rPr>
                        <a:t>Т 10-0</a:t>
                      </a:r>
                      <a:r>
                        <a:rPr lang="ru-RU" sz="2800" b="1" dirty="0">
                          <a:latin typeface="+mn-lt"/>
                        </a:rPr>
                        <a:t>= </a:t>
                      </a:r>
                      <a:endParaRPr lang="ru-RU" sz="2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+mn-lt"/>
                        </a:rPr>
                        <a:t>0 3+3= </a:t>
                      </a:r>
                      <a:endParaRPr lang="ru-RU" sz="2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+mn-lt"/>
                        </a:rPr>
                        <a:t>и </a:t>
                      </a:r>
                      <a:r>
                        <a:rPr lang="ru-RU" sz="2800" b="1" dirty="0" smtClean="0">
                          <a:latin typeface="+mn-lt"/>
                        </a:rPr>
                        <a:t> 5+2</a:t>
                      </a:r>
                      <a:r>
                        <a:rPr lang="ru-RU" sz="2800" b="1" dirty="0">
                          <a:latin typeface="+mn-lt"/>
                        </a:rPr>
                        <a:t>= </a:t>
                      </a:r>
                      <a:endParaRPr lang="ru-RU" sz="2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 smtClean="0">
                          <a:latin typeface="+mn-lt"/>
                        </a:rPr>
                        <a:t>Р 3+5</a:t>
                      </a:r>
                      <a:r>
                        <a:rPr lang="ru-RU" sz="2800" b="1" dirty="0">
                          <a:latin typeface="+mn-lt"/>
                        </a:rPr>
                        <a:t>= </a:t>
                      </a:r>
                      <a:endParaRPr lang="ru-RU" sz="2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+mn-lt"/>
                        </a:rPr>
                        <a:t>е </a:t>
                      </a:r>
                      <a:r>
                        <a:rPr lang="ru-RU" sz="2800" b="1" dirty="0" smtClean="0">
                          <a:latin typeface="+mn-lt"/>
                        </a:rPr>
                        <a:t> 10-7</a:t>
                      </a:r>
                      <a:r>
                        <a:rPr lang="ru-RU" sz="2800" b="1" dirty="0">
                          <a:latin typeface="+mn-lt"/>
                        </a:rPr>
                        <a:t>= </a:t>
                      </a:r>
                      <a:endParaRPr lang="ru-RU" sz="2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928794" y="2786058"/>
          <a:ext cx="6096000" cy="76428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/>
                        <a:t>4</a:t>
                      </a:r>
                      <a:endParaRPr lang="ru-RU" sz="3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/>
                        <a:t>5</a:t>
                      </a:r>
                      <a:endParaRPr lang="ru-RU" sz="3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/>
                        <a:t>0</a:t>
                      </a:r>
                      <a:endParaRPr lang="ru-RU" sz="3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/>
                        <a:t>10</a:t>
                      </a:r>
                      <a:endParaRPr lang="ru-RU" sz="3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/>
                        <a:t>8</a:t>
                      </a:r>
                      <a:endParaRPr lang="ru-RU" sz="3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/>
                        <a:t>6</a:t>
                      </a:r>
                      <a:endParaRPr lang="ru-RU" sz="3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/>
                        <a:t>3</a:t>
                      </a:r>
                      <a:endParaRPr lang="ru-RU" sz="3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/>
                        <a:t>4</a:t>
                      </a:r>
                      <a:endParaRPr lang="ru-RU" sz="3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/>
                        <a:t>7</a:t>
                      </a:r>
                      <a:endParaRPr lang="ru-RU" sz="3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/>
                        <a:t>3</a:t>
                      </a:r>
                      <a:endParaRPr lang="ru-RU" sz="3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928794" y="3571876"/>
            <a:ext cx="571504" cy="7858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err="1" smtClean="0">
                <a:solidFill>
                  <a:schemeClr val="tx1"/>
                </a:solidFill>
              </a:rPr>
              <a:t>н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3571876"/>
            <a:ext cx="642942" cy="7858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а</a:t>
            </a:r>
            <a:endParaRPr lang="ru-RU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3571876"/>
            <a:ext cx="571504" cy="7858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т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86578" y="3571876"/>
            <a:ext cx="642942" cy="7858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и</a:t>
            </a:r>
            <a:endParaRPr lang="ru-RU" sz="4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43240" y="3571876"/>
            <a:ext cx="642942" cy="7858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с</a:t>
            </a:r>
            <a:endParaRPr lang="ru-RU" sz="4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15074" y="3571876"/>
            <a:ext cx="571504" cy="7858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err="1" smtClean="0"/>
              <a:t>н</a:t>
            </a:r>
            <a:endParaRPr lang="ru-RU" sz="4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572132" y="3571876"/>
            <a:ext cx="642942" cy="7858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е</a:t>
            </a:r>
            <a:endParaRPr lang="ru-RU" sz="4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929190" y="3571876"/>
            <a:ext cx="642942" cy="7858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о</a:t>
            </a:r>
            <a:endParaRPr lang="ru-RU" sz="4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57686" y="3571876"/>
            <a:ext cx="571504" cy="7858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err="1" smtClean="0"/>
              <a:t>р</a:t>
            </a:r>
            <a:endParaRPr lang="ru-RU" sz="4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429520" y="3571876"/>
            <a:ext cx="642942" cy="7858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е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юща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4286256"/>
            <a:ext cx="1714512" cy="1714512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 flipH="1">
            <a:off x="1500166" y="1000108"/>
            <a:ext cx="2928958" cy="2541474"/>
          </a:xfrm>
          <a:prstGeom prst="cloudCallout">
            <a:avLst>
              <a:gd name="adj1" fmla="val -50345"/>
              <a:gd name="adj2" fmla="val 81722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“Грубых слов не говорите только добрые дарите</a:t>
            </a:r>
            <a:r>
              <a:rPr lang="ru-RU" sz="2400" dirty="0" smtClean="0">
                <a:solidFill>
                  <a:schemeClr val="tx1"/>
                </a:solidFill>
              </a:rPr>
              <a:t>”.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смешарики\дом копатыча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214818"/>
            <a:ext cx="1191559" cy="1001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смешарики\дом нюш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357694"/>
            <a:ext cx="714380" cy="849318"/>
          </a:xfrm>
          <a:prstGeom prst="rect">
            <a:avLst/>
          </a:prstGeom>
          <a:noFill/>
        </p:spPr>
      </p:pic>
      <p:pic>
        <p:nvPicPr>
          <p:cNvPr id="1029" name="Picture 5" descr="C:\Users\user\Desktop\смешарики\Рисунок8.png"/>
          <p:cNvPicPr>
            <a:picLocks noChangeAspect="1" noChangeArrowheads="1"/>
          </p:cNvPicPr>
          <p:nvPr/>
        </p:nvPicPr>
        <p:blipFill>
          <a:blip r:embed="rId5"/>
          <a:srcRect l="60129" t="38559" r="11800" b="27153"/>
          <a:stretch>
            <a:fillRect/>
          </a:stretch>
        </p:blipFill>
        <p:spPr bwMode="auto">
          <a:xfrm>
            <a:off x="6643702" y="3643314"/>
            <a:ext cx="1500198" cy="1375182"/>
          </a:xfrm>
          <a:prstGeom prst="rect">
            <a:avLst/>
          </a:prstGeom>
          <a:noFill/>
        </p:spPr>
      </p:pic>
      <p:pic>
        <p:nvPicPr>
          <p:cNvPr id="9" name="Рисунок 8" descr="крош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4714884"/>
            <a:ext cx="1304925" cy="1428750"/>
          </a:xfrm>
          <a:prstGeom prst="rect">
            <a:avLst/>
          </a:prstGeom>
        </p:spPr>
      </p:pic>
      <p:pic>
        <p:nvPicPr>
          <p:cNvPr id="10" name="Содержимое 5" descr="бараш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9058" y="4214818"/>
            <a:ext cx="1571636" cy="1571636"/>
          </a:xfrm>
          <a:prstGeom prst="rect">
            <a:avLst/>
          </a:prstGeom>
        </p:spPr>
      </p:pic>
      <p:pic>
        <p:nvPicPr>
          <p:cNvPr id="11" name="Рисунок 10" descr="патапыч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4480" y="3286124"/>
            <a:ext cx="1292255" cy="1154414"/>
          </a:xfrm>
          <a:prstGeom prst="rect">
            <a:avLst/>
          </a:prstGeom>
        </p:spPr>
      </p:pic>
      <p:pic>
        <p:nvPicPr>
          <p:cNvPr id="12" name="Рисунок 11" descr="нюща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0826" y="4500570"/>
            <a:ext cx="928694" cy="928694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 rot="5400000">
            <a:off x="1107257" y="4679165"/>
            <a:ext cx="1357322" cy="857256"/>
          </a:xfrm>
          <a:prstGeom prst="line">
            <a:avLst/>
          </a:prstGeom>
          <a:ln w="1619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143108" y="4429132"/>
            <a:ext cx="2428892" cy="1214446"/>
          </a:xfrm>
          <a:prstGeom prst="line">
            <a:avLst/>
          </a:prstGeom>
          <a:ln w="1619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0800000" flipV="1">
            <a:off x="4500562" y="5214950"/>
            <a:ext cx="2500330" cy="428628"/>
          </a:xfrm>
          <a:prstGeom prst="line">
            <a:avLst/>
          </a:prstGeom>
          <a:ln w="1619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5572140"/>
            <a:ext cx="3571900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File00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71802" y="3429000"/>
            <a:ext cx="435771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8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396" y="285728"/>
            <a:ext cx="1000132" cy="950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Формирование умения решать задачи изученных типов и приёмы сложение и вычитания.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Обучающая: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1.Закрепить табличные случаи сложения и вычитания чисел в пределах 10, умение решать простые задачи на сложение и вычитание; развивать навыки устного счёта, различать равенства и неравенства,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Работать над развитием познавательных способностей учащихся; над формированием математических понятий; навыков самостоятельности; развивать умение работать над геометрическим материалом.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Развивающая: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1.Развивать психические качества: мышление, познавательные способности, самостоятельность, волю.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Воспитательная: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1.Воспитывать культуру поведения на уроке, дисциплинированность; интерес к предмету через игру; доброту и милосердие.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2.Прививать культуру здорового образа жизни, правила личной гигиены.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2143116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7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2143116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6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2143116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8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2143116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5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9124" y="2143116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4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2143116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3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5008" y="2143116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2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57356" y="3000372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9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00298" y="3000372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8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43240" y="3000372"/>
            <a:ext cx="857256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10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00496" y="3000372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7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43438" y="3000372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6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286380" y="3000372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5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929322" y="3000372"/>
            <a:ext cx="64294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4</a:t>
            </a:r>
            <a:endParaRPr lang="ru-RU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File005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500570"/>
            <a:ext cx="353290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8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396" y="285728"/>
            <a:ext cx="1000132" cy="950125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4643438" y="857232"/>
            <a:ext cx="2736850" cy="2954338"/>
            <a:chOff x="4643438" y="857232"/>
            <a:chExt cx="2736850" cy="2954338"/>
          </a:xfrm>
        </p:grpSpPr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4643438" y="857232"/>
              <a:ext cx="2736850" cy="2954338"/>
            </a:xfrm>
            <a:prstGeom prst="cloudCallou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7200" dirty="0" smtClean="0"/>
                <a:t>8</a:t>
              </a:r>
              <a:endParaRPr lang="ru-RU" sz="720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500694" y="1714488"/>
              <a:ext cx="785818" cy="857256"/>
            </a:xfrm>
            <a:prstGeom prst="cloudCallou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Ромб 12"/>
          <p:cNvSpPr/>
          <p:nvPr/>
        </p:nvSpPr>
        <p:spPr>
          <a:xfrm>
            <a:off x="4214810" y="2357430"/>
            <a:ext cx="914400" cy="9144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4" name="Ромб 13"/>
          <p:cNvSpPr/>
          <p:nvPr/>
        </p:nvSpPr>
        <p:spPr>
          <a:xfrm>
            <a:off x="5643570" y="3714752"/>
            <a:ext cx="914400" cy="9144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5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5" name="Ромб 14"/>
          <p:cNvSpPr/>
          <p:nvPr/>
        </p:nvSpPr>
        <p:spPr>
          <a:xfrm>
            <a:off x="5572132" y="0"/>
            <a:ext cx="914400" cy="9144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3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6" name="Ромб 15"/>
          <p:cNvSpPr/>
          <p:nvPr/>
        </p:nvSpPr>
        <p:spPr>
          <a:xfrm>
            <a:off x="6858016" y="2285992"/>
            <a:ext cx="914400" cy="9144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6</a:t>
            </a:r>
            <a:endParaRPr lang="ru-RU" sz="4800" dirty="0">
              <a:solidFill>
                <a:schemeClr val="tx1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5643570" y="1500174"/>
            <a:ext cx="2736850" cy="2954338"/>
            <a:chOff x="4714876" y="857232"/>
            <a:chExt cx="2736850" cy="2954338"/>
          </a:xfrm>
        </p:grpSpPr>
        <p:sp>
          <p:nvSpPr>
            <p:cNvPr id="18" name="AutoShape 9"/>
            <p:cNvSpPr>
              <a:spLocks noChangeArrowheads="1"/>
            </p:cNvSpPr>
            <p:nvPr/>
          </p:nvSpPr>
          <p:spPr bwMode="auto">
            <a:xfrm>
              <a:off x="4714876" y="857232"/>
              <a:ext cx="2736850" cy="2954338"/>
            </a:xfrm>
            <a:prstGeom prst="cloudCallou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7200" dirty="0" smtClean="0"/>
                <a:t>9</a:t>
              </a:r>
              <a:endParaRPr lang="ru-RU" sz="7200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786446" y="2071678"/>
              <a:ext cx="500066" cy="500066"/>
            </a:xfrm>
            <a:prstGeom prst="cloudCallou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Ромб 19"/>
          <p:cNvSpPr/>
          <p:nvPr/>
        </p:nvSpPr>
        <p:spPr>
          <a:xfrm>
            <a:off x="6572264" y="4500570"/>
            <a:ext cx="914400" cy="9144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3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21" name="Ромб 20"/>
          <p:cNvSpPr/>
          <p:nvPr/>
        </p:nvSpPr>
        <p:spPr>
          <a:xfrm>
            <a:off x="8001024" y="3214686"/>
            <a:ext cx="914400" cy="9144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4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22" name="Ромб 21"/>
          <p:cNvSpPr/>
          <p:nvPr/>
        </p:nvSpPr>
        <p:spPr>
          <a:xfrm>
            <a:off x="5143504" y="3143248"/>
            <a:ext cx="914400" cy="9144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5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23" name="Ромб 22"/>
          <p:cNvSpPr/>
          <p:nvPr/>
        </p:nvSpPr>
        <p:spPr>
          <a:xfrm>
            <a:off x="6572264" y="857232"/>
            <a:ext cx="914400" cy="9144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6</a:t>
            </a:r>
            <a:endParaRPr lang="ru-RU" sz="4800" dirty="0">
              <a:solidFill>
                <a:schemeClr val="tx1"/>
              </a:solidFill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671970" y="203272"/>
            <a:ext cx="3384550" cy="3314700"/>
            <a:chOff x="671970" y="203272"/>
            <a:chExt cx="3384550" cy="3314700"/>
          </a:xfrm>
          <a:solidFill>
            <a:schemeClr val="bg1">
              <a:lumMod val="85000"/>
            </a:schemeClr>
          </a:solidFill>
        </p:grpSpPr>
        <p:sp>
          <p:nvSpPr>
            <p:cNvPr id="24" name="AutoShape 10"/>
            <p:cNvSpPr>
              <a:spLocks noChangeArrowheads="1"/>
            </p:cNvSpPr>
            <p:nvPr/>
          </p:nvSpPr>
          <p:spPr bwMode="auto">
            <a:xfrm rot="19146052">
              <a:off x="671970" y="203272"/>
              <a:ext cx="3384550" cy="3314700"/>
            </a:xfrm>
            <a:prstGeom prst="cloudCallou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Ромб 25"/>
            <p:cNvSpPr/>
            <p:nvPr/>
          </p:nvSpPr>
          <p:spPr>
            <a:xfrm>
              <a:off x="1214414" y="1000108"/>
              <a:ext cx="2214578" cy="1643074"/>
            </a:xfrm>
            <a:prstGeom prst="diamond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dirty="0" smtClean="0">
                  <a:solidFill>
                    <a:schemeClr val="tx1"/>
                  </a:solidFill>
                </a:rPr>
                <a:t>10</a:t>
              </a:r>
              <a:endParaRPr lang="ru-RU" sz="6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Ромб 26"/>
          <p:cNvSpPr/>
          <p:nvPr/>
        </p:nvSpPr>
        <p:spPr>
          <a:xfrm>
            <a:off x="3428992" y="357166"/>
            <a:ext cx="914400" cy="9144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6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28" name="Ромб 27"/>
          <p:cNvSpPr/>
          <p:nvPr/>
        </p:nvSpPr>
        <p:spPr>
          <a:xfrm>
            <a:off x="3000364" y="3000372"/>
            <a:ext cx="914400" cy="9144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8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29" name="Ромб 28"/>
          <p:cNvSpPr/>
          <p:nvPr/>
        </p:nvSpPr>
        <p:spPr>
          <a:xfrm>
            <a:off x="571472" y="2857496"/>
            <a:ext cx="914400" cy="9144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4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0" name="Ромб 29"/>
          <p:cNvSpPr/>
          <p:nvPr/>
        </p:nvSpPr>
        <p:spPr>
          <a:xfrm>
            <a:off x="428596" y="214290"/>
            <a:ext cx="914400" cy="9144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1" name="Ромб 30"/>
          <p:cNvSpPr/>
          <p:nvPr/>
        </p:nvSpPr>
        <p:spPr>
          <a:xfrm>
            <a:off x="1857356" y="0"/>
            <a:ext cx="914400" cy="9144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7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2" name="Ромб 31"/>
          <p:cNvSpPr/>
          <p:nvPr/>
        </p:nvSpPr>
        <p:spPr>
          <a:xfrm>
            <a:off x="1857356" y="2643182"/>
            <a:ext cx="914400" cy="9144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3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3" name="Ромб 32"/>
          <p:cNvSpPr/>
          <p:nvPr/>
        </p:nvSpPr>
        <p:spPr>
          <a:xfrm>
            <a:off x="3000364" y="1428736"/>
            <a:ext cx="914400" cy="9144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9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4" name="Ромб 33"/>
          <p:cNvSpPr/>
          <p:nvPr/>
        </p:nvSpPr>
        <p:spPr>
          <a:xfrm>
            <a:off x="714348" y="1357298"/>
            <a:ext cx="914400" cy="9144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1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смешарики\дом копатыча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214818"/>
            <a:ext cx="1191559" cy="1001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смешарики\дом нюш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357694"/>
            <a:ext cx="714380" cy="849318"/>
          </a:xfrm>
          <a:prstGeom prst="rect">
            <a:avLst/>
          </a:prstGeom>
          <a:noFill/>
        </p:spPr>
      </p:pic>
      <p:pic>
        <p:nvPicPr>
          <p:cNvPr id="1029" name="Picture 5" descr="C:\Users\user\Desktop\смешарики\Рисунок8.png"/>
          <p:cNvPicPr>
            <a:picLocks noChangeAspect="1" noChangeArrowheads="1"/>
          </p:cNvPicPr>
          <p:nvPr/>
        </p:nvPicPr>
        <p:blipFill>
          <a:blip r:embed="rId5"/>
          <a:srcRect l="60129" t="38559" r="11800" b="27153"/>
          <a:stretch>
            <a:fillRect/>
          </a:stretch>
        </p:blipFill>
        <p:spPr bwMode="auto">
          <a:xfrm>
            <a:off x="6643702" y="3643314"/>
            <a:ext cx="1500198" cy="1375182"/>
          </a:xfrm>
          <a:prstGeom prst="rect">
            <a:avLst/>
          </a:prstGeom>
          <a:noFill/>
        </p:spPr>
      </p:pic>
      <p:pic>
        <p:nvPicPr>
          <p:cNvPr id="9" name="Рисунок 8" descr="крош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4714884"/>
            <a:ext cx="1304925" cy="1428750"/>
          </a:xfrm>
          <a:prstGeom prst="rect">
            <a:avLst/>
          </a:prstGeom>
        </p:spPr>
      </p:pic>
      <p:pic>
        <p:nvPicPr>
          <p:cNvPr id="10" name="Содержимое 5" descr="бараш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9058" y="3929066"/>
            <a:ext cx="1571636" cy="1571636"/>
          </a:xfrm>
          <a:prstGeom prst="rect">
            <a:avLst/>
          </a:prstGeom>
        </p:spPr>
      </p:pic>
      <p:pic>
        <p:nvPicPr>
          <p:cNvPr id="11" name="Рисунок 10" descr="патапыч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4480" y="3500438"/>
            <a:ext cx="1292255" cy="1154414"/>
          </a:xfrm>
          <a:prstGeom prst="rect">
            <a:avLst/>
          </a:prstGeom>
        </p:spPr>
      </p:pic>
      <p:pic>
        <p:nvPicPr>
          <p:cNvPr id="12" name="Рисунок 11" descr="нюща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0826" y="4500570"/>
            <a:ext cx="928694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крош.jpg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298" y="3929066"/>
            <a:ext cx="2071702" cy="2268287"/>
          </a:xfrm>
        </p:spPr>
      </p:pic>
      <p:sp>
        <p:nvSpPr>
          <p:cNvPr id="8" name="Прямоугольник 7"/>
          <p:cNvSpPr/>
          <p:nvPr/>
        </p:nvSpPr>
        <p:spPr>
          <a:xfrm>
            <a:off x="2071670" y="1571612"/>
            <a:ext cx="571504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9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43174" y="1571612"/>
            <a:ext cx="571504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-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14678" y="1571612"/>
            <a:ext cx="571504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3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86182" y="1571612"/>
            <a:ext cx="571504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=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7686" y="1571612"/>
            <a:ext cx="571504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6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3108" y="2285992"/>
            <a:ext cx="571504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2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14612" y="2285992"/>
            <a:ext cx="571504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+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86116" y="2285992"/>
            <a:ext cx="571504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7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57620" y="2285992"/>
            <a:ext cx="571504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=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29124" y="2285992"/>
            <a:ext cx="571504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9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3108" y="3071810"/>
            <a:ext cx="571504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4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14612" y="3071810"/>
            <a:ext cx="571504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+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86116" y="3071810"/>
            <a:ext cx="571504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5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857620" y="3071810"/>
            <a:ext cx="571504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=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29124" y="3071810"/>
            <a:ext cx="571504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9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14546" y="3786190"/>
            <a:ext cx="571504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8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786050" y="3786190"/>
            <a:ext cx="571504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-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929058" y="3786190"/>
            <a:ext cx="571504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=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357554" y="3786190"/>
            <a:ext cx="571504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6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00562" y="3786190"/>
            <a:ext cx="571504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2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214546" y="4500570"/>
            <a:ext cx="571504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8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00562" y="4500570"/>
            <a:ext cx="571504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5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929058" y="4500570"/>
            <a:ext cx="571504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=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357554" y="4500570"/>
            <a:ext cx="571504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3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786050" y="4500570"/>
            <a:ext cx="571504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-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Овал 26"/>
          <p:cNvSpPr/>
          <p:nvPr/>
        </p:nvSpPr>
        <p:spPr>
          <a:xfrm>
            <a:off x="714348" y="1928802"/>
            <a:ext cx="4000528" cy="3071834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786314" y="2000240"/>
            <a:ext cx="3786214" cy="3071834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42910" y="0"/>
            <a:ext cx="8001056" cy="6715148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10800000">
            <a:off x="571472" y="3357562"/>
            <a:ext cx="8143932" cy="1588"/>
          </a:xfrm>
          <a:prstGeom prst="line">
            <a:avLst/>
          </a:prstGeom>
          <a:ln w="1016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1464459" y="3250417"/>
            <a:ext cx="6572272" cy="71438"/>
          </a:xfrm>
          <a:prstGeom prst="line">
            <a:avLst/>
          </a:prstGeom>
          <a:ln w="1016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5" descr="Картинка 31 из 978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4143372" y="285728"/>
            <a:ext cx="1101725" cy="1101725"/>
          </a:xfrm>
          <a:prstGeom prst="rect">
            <a:avLst/>
          </a:prstGeom>
          <a:noFill/>
        </p:spPr>
      </p:pic>
      <p:pic>
        <p:nvPicPr>
          <p:cNvPr id="4" name="Picture 5" descr="Картинка 31 из 978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214282" y="1214422"/>
            <a:ext cx="1101725" cy="1101725"/>
          </a:xfrm>
          <a:prstGeom prst="rect">
            <a:avLst/>
          </a:prstGeom>
          <a:noFill/>
        </p:spPr>
      </p:pic>
      <p:pic>
        <p:nvPicPr>
          <p:cNvPr id="3" name="Picture 5" descr="Картинка 31 из 978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4429124" y="2643182"/>
            <a:ext cx="1101725" cy="1101725"/>
          </a:xfrm>
          <a:prstGeom prst="rect">
            <a:avLst/>
          </a:prstGeom>
          <a:noFill/>
        </p:spPr>
      </p:pic>
      <p:pic>
        <p:nvPicPr>
          <p:cNvPr id="6" name="Picture 5" descr="Картинка 31 из 978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71538" y="5756275"/>
            <a:ext cx="1101725" cy="1101725"/>
          </a:xfrm>
          <a:prstGeom prst="rect">
            <a:avLst/>
          </a:prstGeom>
          <a:noFill/>
        </p:spPr>
      </p:pic>
      <p:pic>
        <p:nvPicPr>
          <p:cNvPr id="7" name="Picture 5" descr="Картинка 31 из 978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0" y="4572008"/>
            <a:ext cx="1101725" cy="1101725"/>
          </a:xfrm>
          <a:prstGeom prst="rect">
            <a:avLst/>
          </a:prstGeom>
          <a:noFill/>
        </p:spPr>
      </p:pic>
      <p:pic>
        <p:nvPicPr>
          <p:cNvPr id="8" name="Picture 5" descr="Картинка 31 из 978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4786314" y="0"/>
            <a:ext cx="1101725" cy="1101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 0.80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80579 L 2.77778E-7 -0.0446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4467 L 0.0158 0.7296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3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80579 L -0.00799 -0.0025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-0.00255 L 0.02362 0.827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4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80579 L -0.00226 0.0182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4468 L 1.38889E-6 0.2886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416 0.00232 L -0.51719 0.0023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719 0.00232 L 0.41197 0.033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0"/>
                            </p:stCondLst>
                            <p:childTnLst>
                              <p:par>
                                <p:cTn id="3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197 0.0338 L -0.50938 0.033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0"/>
                            </p:stCondLst>
                            <p:childTnLst>
                              <p:par>
                                <p:cTn id="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719 0.00232 L 0.39618 0.0023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000"/>
                            </p:stCondLst>
                            <p:childTnLst>
                              <p:par>
                                <p:cTn id="4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198 0.03379 L -0.51736 0.0127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000"/>
                            </p:stCondLst>
                            <p:childTnLst>
                              <p:par>
                                <p:cTn id="4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198 0.03379 L -0.51736 0.0231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6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6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6000"/>
                            </p:stCondLst>
                            <p:childTnLst>
                              <p:par>
                                <p:cTn id="56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969 -0.1801 C 0.69028 -0.1801 0.90226 0.01782 0.90226 0.26157 C 0.90226 0.50555 0.69028 0.70463 0.42969 0.70463 C 0.1691 0.70463 -0.04271 0.50555 -0.04271 0.26157 C -0.04271 0.01782 0.1691 -0.1801 0.42969 -0.1801 Z " pathEditMode="relative" rAng="0" ptsTypes="fffff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8000"/>
                            </p:stCondLst>
                            <p:childTnLst>
                              <p:par>
                                <p:cTn id="59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969 -0.1801 C 0.68524 -0.1801 0.8934 0.01319 0.8934 0.25092 C 0.8934 0.48889 0.68524 0.68356 0.42969 0.68356 C 0.1743 0.68356 -0.03316 0.48889 -0.03316 0.25092 C -0.03316 0.01319 0.1743 -0.1801 0.42969 -0.1801 Z " pathEditMode="relative" rAng="0" ptsTypes="fffff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0"/>
                            </p:stCondLst>
                            <p:childTnLst>
                              <p:par>
                                <p:cTn id="62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969 -0.1801 C 0.68142 -0.1801 0.88646 0.00856 0.88646 0.24097 C 0.88646 0.47338 0.68142 0.6625 0.42969 0.6625 C 0.17795 0.6625 -0.02691 0.47338 -0.02691 0.24097 C -0.02691 0.00856 0.17795 -0.1801 0.42969 -0.1801 Z " pathEditMode="relative" rAng="0" ptsTypes="fffff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000"/>
                            </p:stCondLst>
                            <p:childTnLst>
                              <p:par>
                                <p:cTn id="6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969 -0.1801 C 0.68368 -0.1801 0.89045 0.01296 0.89045 0.25162 C 0.89045 0.48912 0.68368 0.68356 0.42969 0.68356 C 0.1757 0.68356 -0.0309 0.48912 -0.0309 0.25162 C -0.0309 0.01296 0.1757 -0.1801 0.42969 -0.1801 Z " pathEditMode="relative" rAng="0" ptsTypes="fffff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4000"/>
                            </p:stCondLst>
                            <p:childTnLst>
                              <p:par>
                                <p:cTn id="68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969 -0.1801 C 0.68715 -0.1801 0.89635 0.0081 0.89635 0.24051 C 0.89635 0.47291 0.68715 0.6625 0.42969 0.6625 C 0.17257 0.6625 -0.03663 0.47291 -0.03663 0.24051 C -0.03663 0.0081 0.17257 -0.1801 0.42969 -0.1801 Z " pathEditMode="relative" rAng="0" ptsTypes="fffff"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6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000"/>
                            </p:stCondLst>
                            <p:childTnLst>
                              <p:par>
                                <p:cTn id="77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31 -0.00301 C -0.32396 -0.00301 -0.52917 0.19028 -0.52917 0.42848 C -0.52917 0.66667 -0.32396 0.86065 -0.07031 0.86065 C 0.18316 0.86065 0.38958 0.66667 0.38958 0.42848 C 0.38958 0.19028 0.18316 -0.00301 -0.07031 -0.00301 Z " pathEditMode="relative" rAng="0" ptsTypes="fffff">
                                      <p:cBhvr>
                                        <p:cTn id="7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8000"/>
                            </p:stCondLst>
                            <p:childTnLst>
                              <p:par>
                                <p:cTn id="80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31 -0.00301 C 0.18368 -0.00301 0.39062 0.19051 0.39062 0.42871 C 0.39062 0.6669 0.18368 0.86065 -0.07031 0.86065 C -0.32431 0.86065 -0.53073 0.6669 -0.53073 0.42871 C -0.53073 0.19051 -0.32431 -0.00301 -0.07031 -0.00301 Z " pathEditMode="relative" rAng="0" ptsTypes="fffff"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0"/>
                            </p:stCondLst>
                            <p:childTnLst>
                              <p:par>
                                <p:cTn id="83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31 -0.00301 C -0.3243 -0.00301 -0.53038 0.18357 -0.53038 0.41297 C -0.53038 0.64236 -0.3243 0.82917 -0.07031 0.82917 C 0.18351 0.82917 0.39097 0.64236 0.39097 0.41297 C 0.39097 0.18357 0.18351 -0.00301 -0.07031 -0.00301 Z " pathEditMode="relative" rAng="0" ptsTypes="fffff">
                                      <p:cBhvr>
                                        <p:cTn id="8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2000"/>
                            </p:stCondLst>
                            <p:childTnLst>
                              <p:par>
                                <p:cTn id="86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32 -0.00301 C -0.33004 -0.00301 -0.54028 0.18819 -0.54028 0.42361 C -0.54028 0.65879 -0.33004 0.85023 -0.07032 0.85023 C 0.18906 0.85023 0.40069 0.65879 0.40069 0.42361 C 0.40069 0.18819 0.18906 -0.00301 -0.07032 -0.00301 Z " pathEditMode="relative" rAng="0" ptsTypes="fffff">
                                      <p:cBhvr>
                                        <p:cTn id="8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4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4000"/>
                            </p:stCondLst>
                            <p:childTnLst>
                              <p:par>
                                <p:cTn id="89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31 -0.00301 C -0.31788 -0.00301 -0.5191 0.18588 -0.5191 0.41806 C -0.5191 0.65023 -0.31788 0.83959 -0.07031 0.83959 C 0.17708 0.83959 0.37864 0.65023 0.37864 0.41806 C 0.37864 0.18588 0.17708 -0.00301 -0.07031 -0.00301 Z " pathEditMode="relative" rAng="0" ptsTypes="fffff">
                                      <p:cBhvr>
                                        <p:cTn id="9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6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6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6000"/>
                            </p:stCondLst>
                            <p:childTnLst>
                              <p:par>
                                <p:cTn id="98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-0.27894 C -0.03281 -0.1463 0.07205 -0.03519 0.20035 -0.03519 C 0.35157 -0.03519 0.40591 -0.15741 0.42934 -0.23056 L 0.45295 -0.32755 C 0.47622 -0.40023 0.53438 -0.52083 0.70539 -0.52083 C 0.81459 -0.52083 0.93976 -0.4125 0.93976 -0.27894 C 0.93976 -0.1463 0.81459 -0.03519 0.70539 -0.03519 C 0.53438 -0.03519 0.47622 -0.15741 0.45295 -0.23056 L 0.42934 -0.32755 C 0.40591 -0.40023 0.35157 -0.52083 0.20035 -0.52083 C 0.07205 -0.52083 -0.03281 -0.4125 -0.03281 -0.27894 Z " pathEditMode="relative" rAng="0" ptsTypes="ffFffffFfff">
                                      <p:cBhvr>
                                        <p:cTn id="9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8000"/>
                            </p:stCondLst>
                            <p:childTnLst>
                              <p:par>
                                <p:cTn id="101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-0.27894 C -0.03281 -0.16528 0.06667 -0.0713 0.1882 -0.0713 C 0.3316 -0.0713 0.38334 -0.1757 0.40504 -0.23774 L 0.42743 -0.32038 C 0.44983 -0.38264 0.50486 -0.48565 0.66667 -0.48565 C 0.77049 -0.48565 0.88854 -0.39306 0.88854 -0.27894 C 0.88854 -0.16528 0.77049 -0.0713 0.66667 -0.0713 C 0.50486 -0.0713 0.44983 -0.1757 0.42743 -0.23774 L 0.40504 -0.32038 C 0.38334 -0.38264 0.3316 -0.48565 0.1882 -0.48565 C 0.06667 -0.48565 -0.03281 -0.39306 -0.03281 -0.27894 Z " pathEditMode="relative" rAng="0" ptsTypes="ffFffffFfff">
                                      <p:cBhvr>
                                        <p:cTn id="10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0"/>
                            </p:stCondLst>
                            <p:childTnLst>
                              <p:par>
                                <p:cTn id="104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-0.27894 C -0.03281 -0.15278 0.06684 -0.04792 0.18837 -0.04792 C 0.3316 -0.04792 0.38351 -0.16366 0.40539 -0.2331 L 0.42761 -0.32477 C 0.44983 -0.39421 0.50504 -0.5088 0.66702 -0.5088 C 0.77066 -0.5088 0.88854 -0.40532 0.88854 -0.27894 C 0.88854 -0.15278 0.77066 -0.04792 0.66702 -0.04792 C 0.50504 -0.04792 0.44983 -0.16366 0.42761 -0.2331 L 0.40539 -0.32477 C 0.38351 -0.39421 0.3316 -0.5088 0.18837 -0.5088 C 0.06684 -0.5088 -0.03281 -0.40532 -0.03281 -0.27894 Z " pathEditMode="relative" rAng="0" ptsTypes="ffFffffFfff">
                                      <p:cBhvr>
                                        <p:cTn id="10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2000"/>
                            </p:stCondLst>
                            <p:childTnLst>
                              <p:par>
                                <p:cTn id="107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24746 C -0.025 -0.1169 0.07118 -0.00973 0.18854 -0.00973 C 0.32691 -0.00973 0.37691 -0.12871 0.39826 -0.2 L 0.41962 -0.29491 C 0.44132 -0.36621 0.49444 -0.48496 0.65104 -0.48496 C 0.75104 -0.48496 0.86493 -0.37801 0.86493 -0.24746 C 0.86493 -0.1169 0.75104 -0.00973 0.65104 -0.00973 C 0.49444 -0.00973 0.44132 -0.12871 0.41962 -0.2 L 0.39826 -0.29491 C 0.37691 -0.36621 0.32691 -0.48496 0.18854 -0.48496 C 0.07118 -0.48496 -0.025 -0.37801 -0.025 -0.24746 Z " pathEditMode="relative" rAng="0" ptsTypes="ffFffffFfff">
                                      <p:cBhvr>
                                        <p:cTn id="10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10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2 -0.27893 C -0.03282 -0.15162 0.06388 -0.04653 0.18263 -0.04653 C 0.32222 -0.04653 0.37291 -0.16296 0.39392 -0.2331 L 0.41562 -0.32546 C 0.43784 -0.39537 0.49132 -0.51134 0.64895 -0.51134 C 0.75017 -0.51134 0.8651 -0.40671 0.8651 -0.27893 C 0.8651 -0.15162 0.75017 -0.04653 0.64895 -0.04653 C 0.49132 -0.04653 0.43784 -0.16296 0.41562 -0.2331 L 0.39392 -0.32546 C 0.37291 -0.39537 0.32222 -0.51134 0.18263 -0.51134 C 0.06388 -0.51134 -0.03282 -0.40671 -0.03282 -0.27893 Z " pathEditMode="relative" rAng="0" ptsTypes="ffFffffFfff">
                                      <p:cBhvr>
                                        <p:cTn id="1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6000"/>
                            </p:stCondLst>
                            <p:childTnLst>
                              <p:par>
                                <p:cTn id="119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7917 -0.42014 C 0.77917 -0.29838 0.68143 -0.19815 0.56337 -0.19815 C 0.42327 -0.19815 0.37292 -0.30926 0.35156 -0.37593 L 0.33021 -0.46436 C 0.30816 -0.53102 0.25486 -0.6419 0.09636 -0.6419 C -0.00399 -0.6419 -0.1184 -0.5419 -0.1184 -0.42014 C -0.1184 -0.29838 -0.00399 -0.19815 0.09636 -0.19815 C 0.25486 -0.19815 0.30816 -0.30926 0.33021 -0.37593 L 0.35156 -0.46436 C 0.37292 -0.53102 0.42327 -0.6419 0.56337 -0.6419 C 0.68143 -0.6419 0.77917 -0.5419 0.77917 -0.42014 Z " pathEditMode="relative" rAng="0" ptsTypes="ffFffffFfff">
                                      <p:cBhvr>
                                        <p:cTn id="1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22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7917 -0.42014 C 0.77917 -0.31737 0.68195 -0.23287 0.56424 -0.23287 C 0.42604 -0.23287 0.37587 -0.32662 0.35486 -0.38287 L 0.33385 -0.45718 C 0.31198 -0.51366 0.25903 -0.60672 0.10278 -0.60672 C 0.00243 -0.60672 -0.11059 -0.52269 -0.11059 -0.42014 C -0.11059 -0.31737 0.00243 -0.23287 0.10278 -0.23287 C 0.25903 -0.23287 0.31198 -0.32662 0.33385 -0.38287 L 0.35486 -0.45718 C 0.37587 -0.51366 0.42604 -0.60672 0.56424 -0.60672 C 0.68195 -0.60672 0.77917 -0.52269 0.77917 -0.42014 Z " pathEditMode="relative" rAng="0" ptsTypes="ffFffffFfff">
                                      <p:cBhvr>
                                        <p:cTn id="1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25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 -0.45162 C -0.15 -0.34144 -0.04948 -0.2507 0.07587 -0.2507 C 0.2217 -0.2507 0.2757 -0.35116 0.29653 -0.41158 L 0.31997 -0.49167 C 0.3441 -0.55209 0.4007 -0.65232 0.56476 -0.65232 C 0.67205 -0.65232 0.79514 -0.56181 0.79514 -0.45162 C 0.79514 -0.34144 0.67205 -0.2507 0.56476 -0.2507 C 0.4007 -0.2507 0.3441 -0.35116 0.31997 -0.41158 L 0.29653 -0.49167 C 0.2757 -0.55209 0.2217 -0.65232 0.07587 -0.65232 C -0.04948 -0.65232 -0.15 -0.56181 -0.15 -0.45162 Z " pathEditMode="relative" rAng="0" ptsTypes="ffFffffFfff">
                                      <p:cBhvr>
                                        <p:cTn id="1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2000"/>
                            </p:stCondLst>
                            <p:childTnLst>
                              <p:par>
                                <p:cTn id="128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7916 -0.42014 C 0.77916 -0.28449 0.68212 -0.17153 0.56406 -0.17153 C 0.42639 -0.17153 0.37552 -0.29629 0.35469 -0.37083 L 0.33351 -0.46967 C 0.3118 -0.54421 0.25903 -0.66782 0.10243 -0.66782 C 0.00173 -0.66782 -0.11059 -0.55648 -0.11059 -0.42014 C -0.11059 -0.28449 0.00173 -0.17153 0.10243 -0.17153 C 0.25903 -0.17153 0.3118 -0.29629 0.33351 -0.37083 L 0.35469 -0.46967 C 0.37552 -0.54421 0.42639 -0.66782 0.56406 -0.66782 C 0.68212 -0.66782 0.77916 -0.55648 0.77916 -0.42014 Z " pathEditMode="relative" rAng="0" ptsTypes="ffFffffFfff">
                                      <p:cBhvr>
                                        <p:cTn id="1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4000"/>
                            </p:stCondLst>
                            <p:childTnLst>
                              <p:par>
                                <p:cTn id="131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7916 -0.42014 C 0.77916 -0.28681 0.68559 -0.17732 0.57205 -0.17732 C 0.43871 -0.17732 0.3901 -0.29861 0.37031 -0.37153 L 0.3493 -0.46875 C 0.32812 -0.54167 0.27726 -0.66273 0.12656 -0.66273 C 0.02951 -0.66273 -0.07917 -0.55347 -0.07917 -0.42014 C -0.07917 -0.28681 0.02951 -0.17732 0.12656 -0.17732 C 0.27726 -0.17732 0.32812 -0.29861 0.3493 -0.37153 L 0.37031 -0.46875 C 0.3901 -0.54167 0.43871 -0.66273 0.57205 -0.66273 C 0.68559 -0.66273 0.77916 -0.55347 0.77916 -0.42014 Z " pathEditMode="relative" rAng="0" ptsTypes="ffFffffFfff">
                                      <p:cBhvr>
                                        <p:cTn id="1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5" descr="крош.jpg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4612" y="2718782"/>
            <a:ext cx="2214578" cy="2424720"/>
          </a:xfrm>
        </p:spPr>
      </p:pic>
      <p:sp>
        <p:nvSpPr>
          <p:cNvPr id="5" name="Овальная выноска 4"/>
          <p:cNvSpPr/>
          <p:nvPr/>
        </p:nvSpPr>
        <p:spPr>
          <a:xfrm>
            <a:off x="4500562" y="357166"/>
            <a:ext cx="3714776" cy="2470036"/>
          </a:xfrm>
          <a:prstGeom prst="wedgeEllipseCallout">
            <a:avLst>
              <a:gd name="adj1" fmla="val -38671"/>
              <a:gd name="adj2" fmla="val 9876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“Спасибо, ребята, я здоровье сберегу сам себе я помогу</a:t>
            </a:r>
            <a:r>
              <a:rPr lang="ru-RU" dirty="0" smtClean="0"/>
              <a:t>”.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атапыч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786" y="4357694"/>
            <a:ext cx="2409673" cy="2152641"/>
          </a:xfrm>
          <a:prstGeom prst="rect">
            <a:avLst/>
          </a:prstGeom>
        </p:spPr>
      </p:pic>
      <p:sp>
        <p:nvSpPr>
          <p:cNvPr id="4" name="Блок-схема: магнитный диск 3"/>
          <p:cNvSpPr/>
          <p:nvPr/>
        </p:nvSpPr>
        <p:spPr>
          <a:xfrm>
            <a:off x="1928794" y="1214422"/>
            <a:ext cx="500066" cy="714380"/>
          </a:xfrm>
          <a:prstGeom prst="flowChartMagneticDis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2500298" y="1214422"/>
            <a:ext cx="500066" cy="714380"/>
          </a:xfrm>
          <a:prstGeom prst="flowChartMagneticDis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магнитный диск 5"/>
          <p:cNvSpPr/>
          <p:nvPr/>
        </p:nvSpPr>
        <p:spPr>
          <a:xfrm>
            <a:off x="3214678" y="1214422"/>
            <a:ext cx="500066" cy="714380"/>
          </a:xfrm>
          <a:prstGeom prst="flowChartMagneticDis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магнитный диск 6"/>
          <p:cNvSpPr/>
          <p:nvPr/>
        </p:nvSpPr>
        <p:spPr>
          <a:xfrm>
            <a:off x="4500562" y="1214422"/>
            <a:ext cx="500066" cy="714380"/>
          </a:xfrm>
          <a:prstGeom prst="flowChartMagneticDis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магнитный диск 7"/>
          <p:cNvSpPr/>
          <p:nvPr/>
        </p:nvSpPr>
        <p:spPr>
          <a:xfrm>
            <a:off x="3857620" y="1214422"/>
            <a:ext cx="500066" cy="714380"/>
          </a:xfrm>
          <a:prstGeom prst="flowChartMagneticDis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5214942" y="1214422"/>
            <a:ext cx="500066" cy="714380"/>
          </a:xfrm>
          <a:prstGeom prst="flowChartMagneticDis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магнитный диск 10"/>
          <p:cNvSpPr/>
          <p:nvPr/>
        </p:nvSpPr>
        <p:spPr>
          <a:xfrm>
            <a:off x="2143108" y="2285992"/>
            <a:ext cx="500066" cy="714380"/>
          </a:xfrm>
          <a:prstGeom prst="flowChartMagneticDis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магнитный диск 11"/>
          <p:cNvSpPr/>
          <p:nvPr/>
        </p:nvSpPr>
        <p:spPr>
          <a:xfrm>
            <a:off x="2857488" y="2285992"/>
            <a:ext cx="500066" cy="714380"/>
          </a:xfrm>
          <a:prstGeom prst="flowChartMagneticDis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магнитный диск 12"/>
          <p:cNvSpPr/>
          <p:nvPr/>
        </p:nvSpPr>
        <p:spPr>
          <a:xfrm>
            <a:off x="3571868" y="2285992"/>
            <a:ext cx="500066" cy="714380"/>
          </a:xfrm>
          <a:prstGeom prst="flowChartMagneticDis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357686" y="4214818"/>
            <a:ext cx="557210" cy="5572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6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29190" y="4214818"/>
            <a:ext cx="557210" cy="5572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+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72198" y="4214818"/>
            <a:ext cx="557210" cy="5572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=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43702" y="4214818"/>
            <a:ext cx="557210" cy="5572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9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00694" y="4214818"/>
            <a:ext cx="557210" cy="5572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3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57686" y="4929198"/>
            <a:ext cx="3000396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Propisi" pitchFamily="2" charset="0"/>
              </a:rPr>
              <a:t>Ответ: 9 б</a:t>
            </a:r>
            <a:endParaRPr lang="ru-RU" sz="5400" b="1" dirty="0">
              <a:solidFill>
                <a:schemeClr val="tx1"/>
              </a:solidFill>
              <a:latin typeface="Propisi" pitchFamily="2" charset="0"/>
            </a:endParaRPr>
          </a:p>
        </p:txBody>
      </p:sp>
      <p:sp>
        <p:nvSpPr>
          <p:cNvPr id="20" name="Правая фигурная скобка 19"/>
          <p:cNvSpPr/>
          <p:nvPr/>
        </p:nvSpPr>
        <p:spPr>
          <a:xfrm>
            <a:off x="6143636" y="1214422"/>
            <a:ext cx="571504" cy="162878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786578" y="1643050"/>
            <a:ext cx="557210" cy="5572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?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</TotalTime>
  <Words>264</Words>
  <PresentationFormat>Экран (4:3)</PresentationFormat>
  <Paragraphs>160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Состав чисел в пределах 10. Закрепление изученного материала</vt:lpstr>
      <vt:lpstr>Цель: Формирование умения решать задачи изученных типов и приёмы сложение и вычитания.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 чисел в пределах 10. Закрепление изученного материала</dc:title>
  <dc:creator>user</dc:creator>
  <cp:lastModifiedBy>Учитель</cp:lastModifiedBy>
  <cp:revision>14</cp:revision>
  <dcterms:created xsi:type="dcterms:W3CDTF">2012-01-22T13:13:41Z</dcterms:created>
  <dcterms:modified xsi:type="dcterms:W3CDTF">2012-01-28T03:53:53Z</dcterms:modified>
</cp:coreProperties>
</file>