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8" r:id="rId3"/>
    <p:sldId id="270" r:id="rId4"/>
    <p:sldId id="257" r:id="rId5"/>
    <p:sldId id="258" r:id="rId6"/>
    <p:sldId id="260" r:id="rId7"/>
    <p:sldId id="272" r:id="rId8"/>
    <p:sldId id="271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11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4C5CAE-2705-4839-B5A6-E48337A16213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C34D8-2903-4865-A2CC-0B105CBD06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FAF4E-02DF-44BC-BDEA-A73215E5B9BA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CA1A40-C7EA-4243-8E1B-413F059643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FAF4E-02DF-44BC-BDEA-A73215E5B9BA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1A40-C7EA-4243-8E1B-413F059643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FAF4E-02DF-44BC-BDEA-A73215E5B9BA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1A40-C7EA-4243-8E1B-413F059643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97FAF4E-02DF-44BC-BDEA-A73215E5B9BA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ACA1A40-C7EA-4243-8E1B-413F059643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FAF4E-02DF-44BC-BDEA-A73215E5B9BA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1A40-C7EA-4243-8E1B-413F059643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FAF4E-02DF-44BC-BDEA-A73215E5B9BA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1A40-C7EA-4243-8E1B-413F059643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1A40-C7EA-4243-8E1B-413F059643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FAF4E-02DF-44BC-BDEA-A73215E5B9BA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FAF4E-02DF-44BC-BDEA-A73215E5B9BA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1A40-C7EA-4243-8E1B-413F059643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FAF4E-02DF-44BC-BDEA-A73215E5B9BA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1A40-C7EA-4243-8E1B-413F059643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97FAF4E-02DF-44BC-BDEA-A73215E5B9BA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ACA1A40-C7EA-4243-8E1B-413F059643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FAF4E-02DF-44BC-BDEA-A73215E5B9BA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CA1A40-C7EA-4243-8E1B-413F059643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97FAF4E-02DF-44BC-BDEA-A73215E5B9BA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ACA1A40-C7EA-4243-8E1B-413F059643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edg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files.school-collection.edu.ru/dlrstore/87343580-f6d0-4023-81da-77d589d280bb/index_listing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4000" dirty="0" smtClean="0"/>
              <a:t>РОЛЬ ПРИЛАГАТЕЛЬНЫХ В РЕЧИ</a:t>
            </a:r>
            <a:endParaRPr lang="ru-RU" sz="40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692696"/>
            <a:ext cx="8305800" cy="2722236"/>
          </a:xfrm>
          <a:ln>
            <a:noFill/>
          </a:ln>
        </p:spPr>
        <p:txBody>
          <a:bodyPr/>
          <a:lstStyle/>
          <a:p>
            <a:r>
              <a:rPr lang="ru-RU" b="1" dirty="0" smtClean="0"/>
              <a:t>ПРИЛАГАТЕЛЬНОЕ КАК ЧАСТЬ РЕЧИ</a:t>
            </a:r>
            <a:endParaRPr lang="ru-RU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ublic\Music\Sample Music\2509_snezhink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8352928" cy="4608512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700536"/>
          </a:xfrm>
        </p:spPr>
        <p:txBody>
          <a:bodyPr>
            <a:noAutofit/>
          </a:bodyPr>
          <a:lstStyle/>
          <a:p>
            <a:pPr algn="ctr"/>
            <a:r>
              <a:rPr lang="ru-RU" sz="8000" i="1" dirty="0" smtClean="0">
                <a:latin typeface="Monotype Corsiva" pitchFamily="66" charset="0"/>
                <a:cs typeface="Kartika" pitchFamily="18" charset="0"/>
              </a:rPr>
              <a:t>ПЕРВЫЙ</a:t>
            </a:r>
            <a:r>
              <a:rPr lang="ru-RU" sz="8000" i="1" dirty="0" smtClean="0">
                <a:latin typeface="Cambria" pitchFamily="18" charset="0"/>
                <a:cs typeface="Kartika" pitchFamily="18" charset="0"/>
              </a:rPr>
              <a:t> СНЕГ</a:t>
            </a:r>
            <a:br>
              <a:rPr lang="ru-RU" sz="8000" i="1" dirty="0" smtClean="0">
                <a:latin typeface="Cambria" pitchFamily="18" charset="0"/>
                <a:cs typeface="Kartika" pitchFamily="18" charset="0"/>
              </a:rPr>
            </a:br>
            <a:endParaRPr lang="ru-RU" sz="8000" i="1" dirty="0">
              <a:latin typeface="Cambria" pitchFamily="18" charset="0"/>
              <a:cs typeface="Kartika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4006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b="1" i="1" dirty="0" smtClean="0"/>
          </a:p>
          <a:p>
            <a:pPr>
              <a:buNone/>
            </a:pPr>
            <a:endParaRPr lang="ru-RU" sz="4400" b="1" i="1" dirty="0" smtClean="0"/>
          </a:p>
          <a:p>
            <a:pPr>
              <a:buNone/>
            </a:pPr>
            <a:r>
              <a:rPr lang="ru-RU" sz="4400" b="1" i="1" dirty="0" smtClean="0"/>
              <a:t>ЗАДАЧИ:</a:t>
            </a:r>
          </a:p>
          <a:p>
            <a:pPr marL="514350" indent="-514350">
              <a:buFont typeface="+mj-lt"/>
              <a:buAutoNum type="arabicPeriod"/>
            </a:pPr>
            <a:endParaRPr lang="ru-RU" b="1" i="1" dirty="0" smtClean="0"/>
          </a:p>
          <a:p>
            <a:pPr marL="514350" indent="-514350">
              <a:lnSpc>
                <a:spcPct val="120000"/>
              </a:lnSpc>
              <a:buNone/>
            </a:pPr>
            <a:r>
              <a:rPr lang="ru-RU" sz="4400" dirty="0" smtClean="0"/>
              <a:t>1)    научиться видеть образную, эмоциональную функцию прилагательных в художественном тексте;</a:t>
            </a:r>
          </a:p>
          <a:p>
            <a:pPr marL="514350" indent="-514350">
              <a:lnSpc>
                <a:spcPct val="120000"/>
              </a:lnSpc>
              <a:buNone/>
            </a:pPr>
            <a:r>
              <a:rPr lang="ru-RU" sz="4400" dirty="0" smtClean="0"/>
              <a:t>2)   вспомнить о правописании безударных окончаний имён прилагательных;</a:t>
            </a:r>
          </a:p>
          <a:p>
            <a:pPr marL="514350" indent="-514350">
              <a:lnSpc>
                <a:spcPct val="120000"/>
              </a:lnSpc>
              <a:buNone/>
            </a:pPr>
            <a:r>
              <a:rPr lang="ru-RU" sz="4400" dirty="0" smtClean="0"/>
              <a:t>3)   научиться эстетически воспринимать окружающий мир;</a:t>
            </a:r>
          </a:p>
          <a:p>
            <a:pPr marL="742950" indent="-742950">
              <a:lnSpc>
                <a:spcPct val="120000"/>
              </a:lnSpc>
              <a:buNone/>
            </a:pPr>
            <a:r>
              <a:rPr lang="ru-RU" sz="4400" dirty="0" smtClean="0"/>
              <a:t>4)   научиться создавать  художественные тексты с </a:t>
            </a:r>
          </a:p>
          <a:p>
            <a:pPr marL="742950" indent="-742950">
              <a:lnSpc>
                <a:spcPct val="120000"/>
              </a:lnSpc>
              <a:buNone/>
            </a:pPr>
            <a:r>
              <a:rPr lang="ru-RU" sz="4400" dirty="0" smtClean="0"/>
              <a:t>      использованием эпитетов в речи</a:t>
            </a:r>
          </a:p>
          <a:p>
            <a:pPr marL="742950" indent="-742950" algn="ctr">
              <a:lnSpc>
                <a:spcPct val="120000"/>
              </a:lnSpc>
              <a:buNone/>
            </a:pPr>
            <a:r>
              <a:rPr lang="ru-RU" sz="4400" i="1" dirty="0" smtClean="0"/>
              <a:t>Результат работы  - сочинение - миниатюра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48408"/>
          </a:xfrm>
        </p:spPr>
        <p:txBody>
          <a:bodyPr>
            <a:normAutofit fontScale="90000"/>
          </a:bodyPr>
          <a:lstStyle/>
          <a:p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>ЦЕЛЬ УРОКА </a:t>
            </a:r>
            <a:r>
              <a:rPr lang="ru-RU" dirty="0" smtClean="0"/>
              <a:t>: углубление понятия о роли прилагательного в речи</a:t>
            </a:r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ru-RU" sz="4000" u="sng" dirty="0" smtClean="0">
              <a:hlinkClick r:id="rId2"/>
            </a:endParaRPr>
          </a:p>
          <a:p>
            <a:pPr algn="ctr">
              <a:buNone/>
            </a:pPr>
            <a:r>
              <a:rPr lang="ru-RU" sz="4000" dirty="0" smtClean="0">
                <a:uFill>
                  <a:solidFill>
                    <a:schemeClr val="tx1"/>
                  </a:solidFill>
                </a:uFill>
                <a:latin typeface="Arial" pitchFamily="34" charset="0"/>
                <a:cs typeface="Arial" pitchFamily="34" charset="0"/>
              </a:rPr>
              <a:t>ВЫДЕЛИТЬ ОКОНЧАНИЯ </a:t>
            </a:r>
          </a:p>
          <a:p>
            <a:pPr algn="ctr">
              <a:buNone/>
            </a:pPr>
            <a:r>
              <a:rPr lang="ru-RU" sz="4000" dirty="0" smtClean="0">
                <a:uFill>
                  <a:solidFill>
                    <a:schemeClr val="tx1"/>
                  </a:solidFill>
                </a:uFill>
                <a:latin typeface="Arial" pitchFamily="34" charset="0"/>
                <a:cs typeface="Arial" pitchFamily="34" charset="0"/>
              </a:rPr>
              <a:t>ИМЁН ПРИЛАГАТЕЛЬНЫХ</a:t>
            </a:r>
          </a:p>
          <a:p>
            <a:pPr algn="ctr">
              <a:buNone/>
            </a:pPr>
            <a:r>
              <a:rPr lang="ru-RU" sz="4000" u="sng" dirty="0" smtClean="0">
                <a:hlinkClick r:id="rId2"/>
              </a:rPr>
              <a:t>http://files.school-collection.edu.ru/dlrstore/87343580-f6d0-4023-81da-77d589d280bb/index_listing.html</a:t>
            </a:r>
            <a:endParaRPr lang="ru-RU" sz="4000" dirty="0" smtClean="0"/>
          </a:p>
          <a:p>
            <a:pPr algn="ctr">
              <a:buNone/>
            </a:pPr>
            <a:endParaRPr lang="ru-RU" sz="4000" dirty="0" smtClean="0">
              <a:uFill>
                <a:solidFill>
                  <a:schemeClr val="tx1"/>
                </a:solidFill>
              </a:uFill>
            </a:endParaRPr>
          </a:p>
          <a:p>
            <a:pPr algn="ctr">
              <a:buNone/>
            </a:pPr>
            <a:r>
              <a:rPr lang="ru-RU" sz="3000" dirty="0" smtClean="0">
                <a:uFill>
                  <a:solidFill>
                    <a:schemeClr val="tx1"/>
                  </a:solidFill>
                </a:uFill>
              </a:rPr>
              <a:t>(ИНДИВИДУАЛЬНАЯ РАБОТА</a:t>
            </a:r>
          </a:p>
          <a:p>
            <a:pPr algn="ctr">
              <a:buNone/>
            </a:pPr>
            <a:r>
              <a:rPr lang="ru-RU" sz="3000" dirty="0" smtClean="0">
                <a:uFill>
                  <a:solidFill>
                    <a:schemeClr val="tx1"/>
                  </a:solidFill>
                </a:uFill>
              </a:rPr>
              <a:t> С ЭЛЕКТРОННЫМ</a:t>
            </a:r>
          </a:p>
          <a:p>
            <a:pPr algn="ctr">
              <a:buNone/>
            </a:pPr>
            <a:r>
              <a:rPr lang="ru-RU" sz="3000" dirty="0" smtClean="0">
                <a:uFill>
                  <a:solidFill>
                    <a:schemeClr val="tx1"/>
                  </a:solidFill>
                </a:uFill>
              </a:rPr>
              <a:t>ОБРАЗОВАТЕЛЬНЫМ РЕСУРСОМ)</a:t>
            </a:r>
          </a:p>
          <a:p>
            <a:pPr algn="ctr">
              <a:buNone/>
            </a:pPr>
            <a:endParaRPr lang="ru-RU" sz="4000" u="sng" dirty="0" smtClean="0">
              <a:uFill>
                <a:solidFill>
                  <a:schemeClr val="tx1"/>
                </a:solidFill>
              </a:uFill>
            </a:endParaRPr>
          </a:p>
          <a:p>
            <a:pPr algn="ctr">
              <a:buNone/>
            </a:pPr>
            <a:endParaRPr lang="ru-RU" sz="4000" u="sng" dirty="0" smtClean="0">
              <a:uFill>
                <a:solidFill>
                  <a:schemeClr val="tx1"/>
                </a:solidFill>
              </a:uFill>
            </a:endParaRPr>
          </a:p>
          <a:p>
            <a:pPr algn="ctr">
              <a:buNone/>
            </a:pPr>
            <a:endParaRPr lang="ru-RU" sz="4000" u="sng" dirty="0">
              <a:uFill>
                <a:solidFill>
                  <a:schemeClr val="tx1"/>
                </a:solidFill>
              </a:u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i="1" dirty="0" smtClean="0">
                <a:solidFill>
                  <a:schemeClr val="tx1"/>
                </a:solidFill>
                <a:latin typeface="Cambria" pitchFamily="18" charset="0"/>
                <a:cs typeface="Kartika" pitchFamily="18" charset="0"/>
              </a:rPr>
              <a:t>САМОСТОЯТЕЛЬНАЯ</a:t>
            </a:r>
            <a:r>
              <a:rPr lang="ru-RU" sz="4400" i="1" dirty="0" smtClean="0">
                <a:latin typeface="Cambria" pitchFamily="18" charset="0"/>
                <a:cs typeface="Kartika" pitchFamily="18" charset="0"/>
              </a:rPr>
              <a:t> РАБОТА</a:t>
            </a:r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353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       Зимой и летом, осенью и весною хорош русский лес! В … зимний день выйдешь, бывало, в лес на лыжах – дышишь и не надышишься. … лежат под деревьями сугробы. Над … тропинками … арками согнулись под тяжестью инея стволы ... берез.  …  шапками …  снега покрыты … ветви … елей.</a:t>
            </a:r>
          </a:p>
          <a:p>
            <a:pPr>
              <a:buNone/>
            </a:pPr>
            <a:r>
              <a:rPr lang="ru-RU" sz="2800" dirty="0" smtClean="0"/>
              <a:t>              Идешь по … лесу и не налюбуешься. … спят сосны. … тени их … стволов лежат на … сугробах.</a:t>
            </a:r>
          </a:p>
          <a:p>
            <a:pPr>
              <a:buNone/>
            </a:pPr>
            <a:r>
              <a:rPr lang="ru-RU" sz="2800" dirty="0" smtClean="0"/>
              <a:t>              Невидимой жизнью полнится … лес. От дерева к дереву тянутся … следы, … мышиные и птичьи </a:t>
            </a:r>
            <a:r>
              <a:rPr lang="ru-RU" sz="2800" dirty="0" err="1" smtClean="0"/>
              <a:t>следочки</a:t>
            </a:r>
            <a:r>
              <a:rPr lang="ru-RU" sz="28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710140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         </a:t>
            </a:r>
          </a:p>
          <a:p>
            <a:pPr>
              <a:lnSpc>
                <a:spcPct val="120000"/>
              </a:lnSpc>
              <a:buNone/>
            </a:pPr>
            <a:r>
              <a:rPr lang="ru-RU" dirty="0" smtClean="0"/>
              <a:t>             </a:t>
            </a:r>
            <a:r>
              <a:rPr lang="ru-RU" sz="4000" dirty="0" smtClean="0"/>
              <a:t>Зимой и летом, осенью и весною хорош русский лес! В тихий зимний день выйдешь, бывало, в лес на лыжах – дышишь и не надышишься. Глубокие, чистые лежат под деревьями сугробы. Над лесными тропинками кружевными белыми арками согнулись под тяжестью инея стволы молодых берез. Тяжелыми шапками белого снега покрыты темно-зеленые ветви высоких и маленьких елей.</a:t>
            </a:r>
          </a:p>
          <a:p>
            <a:pPr>
              <a:lnSpc>
                <a:spcPct val="120000"/>
              </a:lnSpc>
              <a:buNone/>
            </a:pPr>
            <a:r>
              <a:rPr lang="ru-RU" sz="4000" dirty="0" smtClean="0"/>
              <a:t>               Идешь по зимнему тихому лесу и не налюбуешься. Высокие, недвижные спят сосны. Синеватые тени их стройных стволов лежат на белых нетронутых сугробах.</a:t>
            </a:r>
          </a:p>
          <a:p>
            <a:pPr>
              <a:lnSpc>
                <a:spcPct val="120000"/>
              </a:lnSpc>
              <a:buNone/>
            </a:pPr>
            <a:r>
              <a:rPr lang="ru-RU" sz="4000" dirty="0" smtClean="0"/>
              <a:t>               Невидимой жизнью полнится зимний лес. От дерева к дереву тянутся легкие беличьи следы, маленькие мышиные и птичьи </a:t>
            </a:r>
            <a:r>
              <a:rPr lang="ru-RU" sz="4000" dirty="0" err="1" smtClean="0"/>
              <a:t>следочки</a:t>
            </a:r>
            <a:r>
              <a:rPr lang="ru-RU" sz="4000" dirty="0" smtClean="0"/>
              <a:t>.</a:t>
            </a:r>
          </a:p>
          <a:p>
            <a:pPr>
              <a:lnSpc>
                <a:spcPct val="120000"/>
              </a:lnSpc>
            </a:pPr>
            <a:endParaRPr lang="ru-RU" sz="4000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type="body" sz="half" idx="2"/>
          </p:nvPr>
        </p:nvSpPr>
        <p:spPr>
          <a:xfrm>
            <a:off x="5004048" y="0"/>
            <a:ext cx="3682752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  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             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71500"/>
            <a:ext cx="8136904" cy="5881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772816"/>
            <a:ext cx="8676456" cy="482453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b="1" i="1" dirty="0" smtClean="0"/>
          </a:p>
          <a:p>
            <a:pPr>
              <a:buNone/>
            </a:pPr>
            <a:r>
              <a:rPr lang="ru-RU" sz="4400" b="1" i="1" dirty="0" smtClean="0"/>
              <a:t>     передают красоту, яркость, разнообразие окружающих предметов, делают речь выразительнее и точнее, выражают отношение к предмету.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084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sz="6000" b="1" u="sng" dirty="0" smtClean="0"/>
              <a:t>роль прилагательных </a:t>
            </a:r>
            <a:br>
              <a:rPr lang="ru-RU" sz="6000" b="1" u="sng" dirty="0" smtClean="0"/>
            </a:br>
            <a:r>
              <a:rPr lang="ru-RU" sz="6000" b="1" u="sng" dirty="0" smtClean="0"/>
              <a:t>в речи</a:t>
            </a:r>
            <a:endParaRPr lang="ru-RU" sz="6000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980728"/>
            <a:ext cx="8676456" cy="5616624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ru-RU" b="1" i="1" dirty="0" smtClean="0"/>
          </a:p>
          <a:p>
            <a:pPr>
              <a:buNone/>
            </a:pPr>
            <a:r>
              <a:rPr lang="ru-RU" sz="4400" b="1" i="1" dirty="0" smtClean="0"/>
              <a:t>     прилагательное, которое не только сообщает определённые сведения о предмете, нужные для понимания смысла, но и  ярко, образно характеризует предмет, передаёт чувства, отношение автора к нему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0439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sz="6000" b="1" u="sng" dirty="0" smtClean="0"/>
              <a:t>ЭПИТЕТ</a:t>
            </a:r>
            <a:endParaRPr lang="ru-RU" sz="6000" dirty="0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7200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Мороз и солнце; день чудесный!</a:t>
            </a:r>
          </a:p>
          <a:p>
            <a:pPr>
              <a:buNone/>
            </a:pPr>
            <a:r>
              <a:rPr lang="ru-RU" sz="2000" dirty="0" smtClean="0"/>
              <a:t>Ещё ты дремлешь, друг прелестный,- </a:t>
            </a:r>
          </a:p>
          <a:p>
            <a:pPr>
              <a:buNone/>
            </a:pPr>
            <a:r>
              <a:rPr lang="ru-RU" sz="2000" dirty="0" smtClean="0"/>
              <a:t>Пора, красавица, проснись:</a:t>
            </a:r>
          </a:p>
          <a:p>
            <a:pPr>
              <a:buNone/>
            </a:pPr>
            <a:r>
              <a:rPr lang="ru-RU" sz="2000" dirty="0" smtClean="0"/>
              <a:t>Открой сомкнуты негой взоры,</a:t>
            </a:r>
          </a:p>
          <a:p>
            <a:pPr>
              <a:buNone/>
            </a:pPr>
            <a:r>
              <a:rPr lang="ru-RU" sz="2000" dirty="0" smtClean="0"/>
              <a:t>Навстречу  утренней Авроры </a:t>
            </a:r>
          </a:p>
          <a:p>
            <a:pPr>
              <a:buNone/>
            </a:pPr>
            <a:r>
              <a:rPr lang="ru-RU" sz="2000" dirty="0" smtClean="0"/>
              <a:t>Звездою севера явись!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Вечор, ты помнишь, вьюга злилась, </a:t>
            </a:r>
          </a:p>
          <a:p>
            <a:pPr>
              <a:buNone/>
            </a:pPr>
            <a:r>
              <a:rPr lang="ru-RU" sz="2000" dirty="0" smtClean="0"/>
              <a:t>На мутном небе мгла носилась…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А нынче… погляди в окно:</a:t>
            </a:r>
          </a:p>
          <a:p>
            <a:pPr>
              <a:buNone/>
            </a:pPr>
            <a:r>
              <a:rPr lang="ru-RU" sz="2000" dirty="0" smtClean="0"/>
              <a:t>Под голубыми небесами</a:t>
            </a:r>
          </a:p>
          <a:p>
            <a:pPr>
              <a:buNone/>
            </a:pPr>
            <a:r>
              <a:rPr lang="ru-RU" sz="2000" dirty="0" smtClean="0"/>
              <a:t>Великолепными коврами, </a:t>
            </a:r>
          </a:p>
          <a:p>
            <a:pPr>
              <a:buNone/>
            </a:pPr>
            <a:r>
              <a:rPr lang="ru-RU" sz="2000" dirty="0" smtClean="0"/>
              <a:t>Блестя на солнце, снег лежит…</a:t>
            </a:r>
            <a:r>
              <a:rPr lang="ru-RU" sz="1800" dirty="0" smtClean="0"/>
              <a:t>             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60648"/>
            <a:ext cx="4143400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1\Desktop\паспорт1\0_6e2a_770620fc_ori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66693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229</TotalTime>
  <Words>417</Words>
  <Application>Microsoft Office PowerPoint</Application>
  <PresentationFormat>Экран (4:3)</PresentationFormat>
  <Paragraphs>53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ПРИЛАГАТЕЛЬНОЕ КАК ЧАСТЬ РЕЧИ</vt:lpstr>
      <vt:lpstr>     ЦЕЛЬ УРОКА : углубление понятия о роли прилагательного в речи</vt:lpstr>
      <vt:lpstr>САМОСТОЯТЕЛЬНАЯ РАБОТА</vt:lpstr>
      <vt:lpstr>Слайд 4</vt:lpstr>
      <vt:lpstr>Слайд 5</vt:lpstr>
      <vt:lpstr>Слайд 6</vt:lpstr>
      <vt:lpstr>     роль прилагательных  в речи</vt:lpstr>
      <vt:lpstr>     ЭПИТЕТ</vt:lpstr>
      <vt:lpstr>Слайд 9</vt:lpstr>
      <vt:lpstr>ПЕРВЫЙ СНЕГ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ПРИЛАГАТЕЛЬНОЕ КАК ЧАСТЬ РЕЧИ</dc:title>
  <dc:creator>1</dc:creator>
  <cp:lastModifiedBy>1</cp:lastModifiedBy>
  <cp:revision>31</cp:revision>
  <dcterms:created xsi:type="dcterms:W3CDTF">2012-11-29T18:30:42Z</dcterms:created>
  <dcterms:modified xsi:type="dcterms:W3CDTF">2013-01-21T09:30:44Z</dcterms:modified>
</cp:coreProperties>
</file>