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66" r:id="rId2"/>
  </p:sldMasterIdLst>
  <p:notesMasterIdLst>
    <p:notesMasterId r:id="rId47"/>
  </p:notesMasterIdLst>
  <p:sldIdLst>
    <p:sldId id="307" r:id="rId3"/>
    <p:sldId id="303" r:id="rId4"/>
    <p:sldId id="29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292" r:id="rId31"/>
    <p:sldId id="259" r:id="rId32"/>
    <p:sldId id="298" r:id="rId33"/>
    <p:sldId id="299" r:id="rId34"/>
    <p:sldId id="300" r:id="rId35"/>
    <p:sldId id="263" r:id="rId36"/>
    <p:sldId id="264" r:id="rId37"/>
    <p:sldId id="265" r:id="rId38"/>
    <p:sldId id="266" r:id="rId39"/>
    <p:sldId id="270" r:id="rId40"/>
    <p:sldId id="268" r:id="rId41"/>
    <p:sldId id="287" r:id="rId42"/>
    <p:sldId id="290" r:id="rId43"/>
    <p:sldId id="333" r:id="rId44"/>
    <p:sldId id="282" r:id="rId45"/>
    <p:sldId id="305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FFCC"/>
    <a:srgbClr val="000066"/>
    <a:srgbClr val="003399"/>
    <a:srgbClr val="CC00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712" autoAdjust="0"/>
  </p:normalViewPr>
  <p:slideViewPr>
    <p:cSldViewPr>
      <p:cViewPr>
        <p:scale>
          <a:sx n="75" d="100"/>
          <a:sy n="75" d="100"/>
        </p:scale>
        <p:origin x="-52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40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53765555-7DA1-4C2D-BF03-0B2E14D5D94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BBE8BC-DBB5-4481-B499-04CFDEFBFFA5}" type="slidenum">
              <a:rPr lang="ru-RU"/>
              <a:pPr/>
              <a:t>43</a:t>
            </a:fld>
            <a:endParaRPr lang="ru-RU"/>
          </a:p>
        </p:txBody>
      </p:sp>
      <p:sp>
        <p:nvSpPr>
          <p:cNvPr id="82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5D533C1-A9D4-4C61-9BE0-62BA8D5E1684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102408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10240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1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1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241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241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41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41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41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41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02418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0241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2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2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242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0242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42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42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42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42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02428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2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30915-B66F-4E71-81A5-F2A5CDB9E7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12070-C88D-4C22-9391-0740DF1598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3A9C76F-50CA-419B-994E-8E33156662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25C56BD-C33D-471B-9361-870189E056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CF79D7A-E074-49D3-BCB3-E63D12E4A8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75A6CC6-667D-4E30-AB24-A3B696D673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9962FFE-8AD8-4D1C-997E-CD00D73CFC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37ECA1F-006F-4C20-BC23-4CCAA14ACA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8DE9337-C6BA-4969-B5A0-42BA4CED57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B9E3EF-9894-4520-BEE1-143580DF4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0458D-A3A3-439F-93DD-51F62C8B75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C697CE-FBF2-4005-8464-565ECB8C9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ll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090466-B02F-4135-89E4-94D158E13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ll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DDBF2D-F5DA-492A-A44C-311218245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ll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98D100-6BA1-49C6-AF87-30A1729B0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ll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E33C4A-FFA6-4057-AFB1-06B138B7C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ll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3AB9BD-5828-4690-96EB-2C4565476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ll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0106B4-E3BC-4773-9DA0-86B71FB72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ll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08E0E2-E39F-4A22-AA68-F636156D5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ll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89FFBB-2F2E-4133-B091-DAA643A88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ll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C880C5-A8C3-43FD-833E-848AF4DC0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39D74-5039-4514-87BB-5ED3C5F6D7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4E417-88CC-4EA6-B19A-836FF0C16A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B3A31-DC78-4C2A-AB51-EA3B278334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5620D-D55D-406E-9DAB-0DD36231CE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7D6C5-B6BA-4FB4-B2BB-4A1894CDDE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1C5FE-A64B-4769-BC10-1B3C981C28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4D2D2-3B2F-43F2-BCBD-2A8F7CD601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F5344AE-6510-4EFF-A8A0-F036767A3FF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138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138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01386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138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38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38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39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39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39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39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39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39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139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139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139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139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140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140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40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40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140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140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140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140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140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140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141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141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141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0141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141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41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141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141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141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141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142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142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142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142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142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142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142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142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0142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E56E042-5FDB-4930-9C98-983856A7C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spd="slow" advClick="0">
    <p:pull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5.xml"/><Relationship Id="rId4" Type="http://schemas.openxmlformats.org/officeDocument/2006/relationships/slide" Target="slide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5.xml"/><Relationship Id="rId4" Type="http://schemas.openxmlformats.org/officeDocument/2006/relationships/slide" Target="slide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5.xml"/><Relationship Id="rId4" Type="http://schemas.openxmlformats.org/officeDocument/2006/relationships/slide" Target="slide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5.xml"/><Relationship Id="rId4" Type="http://schemas.openxmlformats.org/officeDocument/2006/relationships/slide" Target="slide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5.xml"/><Relationship Id="rId4" Type="http://schemas.openxmlformats.org/officeDocument/2006/relationships/slide" Target="slide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5.xml"/><Relationship Id="rId4" Type="http://schemas.openxmlformats.org/officeDocument/2006/relationships/slide" Target="slide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wmf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12" Type="http://schemas.openxmlformats.org/officeDocument/2006/relationships/slide" Target="slide15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5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5" Type="http://schemas.openxmlformats.org/officeDocument/2006/relationships/slide" Target="slide8.xml"/><Relationship Id="rId10" Type="http://schemas.openxmlformats.org/officeDocument/2006/relationships/slide" Target="slide13.xml"/><Relationship Id="rId4" Type="http://schemas.openxmlformats.org/officeDocument/2006/relationships/slide" Target="slide7.xml"/><Relationship Id="rId9" Type="http://schemas.openxmlformats.org/officeDocument/2006/relationships/slide" Target="slide12.xml"/><Relationship Id="rId14" Type="http://schemas.openxmlformats.org/officeDocument/2006/relationships/slide" Target="slide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5.xml"/><Relationship Id="rId4" Type="http://schemas.openxmlformats.org/officeDocument/2006/relationships/slide" Target="slide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5.xml"/><Relationship Id="rId4" Type="http://schemas.openxmlformats.org/officeDocument/2006/relationships/slide" Target="slide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5.xml"/><Relationship Id="rId4" Type="http://schemas.openxmlformats.org/officeDocument/2006/relationships/slide" Target="slide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5.xml"/><Relationship Id="rId4" Type="http://schemas.openxmlformats.org/officeDocument/2006/relationships/slide" Target="slide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5.xml"/><Relationship Id="rId4" Type="http://schemas.openxmlformats.org/officeDocument/2006/relationships/slide" Target="slide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691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7" name="WordArt 5"/>
          <p:cNvSpPr>
            <a:spLocks noChangeArrowheads="1" noChangeShapeType="1" noTextEdit="1"/>
          </p:cNvSpPr>
          <p:nvPr/>
        </p:nvSpPr>
        <p:spPr bwMode="auto">
          <a:xfrm>
            <a:off x="2268538" y="1773238"/>
            <a:ext cx="4608512" cy="187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50021"/>
                </a:solidFill>
                <a:latin typeface="Georgia"/>
              </a:rPr>
              <a:t>Тема урока: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50021"/>
                </a:solidFill>
                <a:latin typeface="Georgia"/>
              </a:rPr>
              <a:t>"Глагол"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50021"/>
                </a:solidFill>
                <a:latin typeface="Georgia"/>
              </a:rPr>
              <a:t>6 класс</a:t>
            </a:r>
          </a:p>
        </p:txBody>
      </p:sp>
      <p:sp>
        <p:nvSpPr>
          <p:cNvPr id="166918" name="WordArt 6"/>
          <p:cNvSpPr>
            <a:spLocks noChangeArrowheads="1" noChangeShapeType="1" noTextEdit="1"/>
          </p:cNvSpPr>
          <p:nvPr/>
        </p:nvSpPr>
        <p:spPr bwMode="auto">
          <a:xfrm>
            <a:off x="3059113" y="6308725"/>
            <a:ext cx="565785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Учитель: Склокина Оксана Юрьевна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3754438" cy="1143000"/>
          </a:xfrm>
        </p:spPr>
        <p:txBody>
          <a:bodyPr/>
          <a:lstStyle/>
          <a:p>
            <a:pPr algn="l" eaLnBrk="1" hangingPunct="1"/>
            <a:r>
              <a:rPr lang="ru-RU"/>
              <a:t>6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484313"/>
            <a:ext cx="8229600" cy="4525962"/>
          </a:xfrm>
          <a:solidFill>
            <a:schemeClr val="bg1"/>
          </a:solidFill>
        </p:spPr>
        <p:txBody>
          <a:bodyPr/>
          <a:lstStyle/>
          <a:p>
            <a:pPr marL="358775" indent="0" eaLnBrk="1" hangingPunct="1">
              <a:buFontTx/>
              <a:buNone/>
            </a:pPr>
            <a:endParaRPr lang="ru-RU" sz="1200"/>
          </a:p>
          <a:p>
            <a:pPr marL="358775" indent="0" eaLnBrk="1" hangingPunct="1">
              <a:buFontTx/>
              <a:buNone/>
            </a:pPr>
            <a:r>
              <a:rPr lang="ru-RU" sz="2800"/>
              <a:t>Как отличить глаголы друг от друга по времени?</a:t>
            </a:r>
            <a:r>
              <a:rPr lang="ru-RU" b="1"/>
              <a:t> </a:t>
            </a:r>
          </a:p>
        </p:txBody>
      </p:sp>
      <p:sp>
        <p:nvSpPr>
          <p:cNvPr id="226308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6165850"/>
            <a:ext cx="719138" cy="50323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  <p:sp>
        <p:nvSpPr>
          <p:cNvPr id="226309" name="Rectangle 6"/>
          <p:cNvSpPr>
            <a:spLocks noChangeArrowheads="1"/>
          </p:cNvSpPr>
          <p:nvPr/>
        </p:nvSpPr>
        <p:spPr bwMode="auto">
          <a:xfrm>
            <a:off x="4643438" y="260350"/>
            <a:ext cx="411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Глагол</a:t>
            </a:r>
          </a:p>
        </p:txBody>
      </p:sp>
      <p:sp>
        <p:nvSpPr>
          <p:cNvPr id="226310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5661025"/>
            <a:ext cx="1223962" cy="4318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Arial" charset="0"/>
                <a:hlinkClick r:id="rId4" action="ppaction://hlinksldjump"/>
              </a:rPr>
              <a:t>ответ</a:t>
            </a:r>
            <a:endParaRPr lang="ru-RU">
              <a:latin typeface="Arial" charset="0"/>
            </a:endParaRPr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3754437" cy="1143000"/>
          </a:xfrm>
        </p:spPr>
        <p:txBody>
          <a:bodyPr/>
          <a:lstStyle/>
          <a:p>
            <a:pPr algn="l" eaLnBrk="1" hangingPunct="1"/>
            <a:r>
              <a:rPr lang="ru-RU"/>
              <a:t>7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557338"/>
            <a:ext cx="8229600" cy="4525962"/>
          </a:xfrm>
          <a:solidFill>
            <a:schemeClr val="bg1"/>
          </a:solidFill>
        </p:spPr>
        <p:txBody>
          <a:bodyPr/>
          <a:lstStyle/>
          <a:p>
            <a:pPr marL="358775" indent="0" eaLnBrk="1" hangingPunct="1">
              <a:buFontTx/>
              <a:buNone/>
            </a:pPr>
            <a:endParaRPr lang="ru-RU"/>
          </a:p>
          <a:p>
            <a:pPr marL="358775" indent="0" algn="ctr" eaLnBrk="1" hangingPunct="1">
              <a:buFontTx/>
              <a:buNone/>
            </a:pPr>
            <a:r>
              <a:rPr lang="ru-RU" sz="2800"/>
              <a:t>Как пишется глагол (не)навидеть? </a:t>
            </a:r>
          </a:p>
        </p:txBody>
      </p:sp>
      <p:sp>
        <p:nvSpPr>
          <p:cNvPr id="227332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6165850"/>
            <a:ext cx="719138" cy="50323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  <p:sp>
        <p:nvSpPr>
          <p:cNvPr id="227333" name="Rectangle 6"/>
          <p:cNvSpPr>
            <a:spLocks noChangeArrowheads="1"/>
          </p:cNvSpPr>
          <p:nvPr/>
        </p:nvSpPr>
        <p:spPr bwMode="auto">
          <a:xfrm>
            <a:off x="4643438" y="260350"/>
            <a:ext cx="411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Глагол</a:t>
            </a:r>
          </a:p>
        </p:txBody>
      </p:sp>
      <p:sp>
        <p:nvSpPr>
          <p:cNvPr id="227334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5661025"/>
            <a:ext cx="1223962" cy="4318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Arial" charset="0"/>
                <a:hlinkClick r:id="rId4" action="ppaction://hlinksldjump"/>
              </a:rPr>
              <a:t>ответ</a:t>
            </a:r>
            <a:endParaRPr lang="ru-RU">
              <a:latin typeface="Arial" charset="0"/>
            </a:endParaRPr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3754438" cy="1143000"/>
          </a:xfrm>
        </p:spPr>
        <p:txBody>
          <a:bodyPr/>
          <a:lstStyle/>
          <a:p>
            <a:pPr algn="l" eaLnBrk="1" hangingPunct="1"/>
            <a:r>
              <a:rPr lang="ru-RU"/>
              <a:t>8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4294967295"/>
          </p:nvPr>
        </p:nvSpPr>
        <p:spPr>
          <a:solidFill>
            <a:schemeClr val="bg1"/>
          </a:solidFill>
        </p:spPr>
        <p:txBody>
          <a:bodyPr/>
          <a:lstStyle/>
          <a:p>
            <a:pPr marL="358775" indent="0" eaLnBrk="1" hangingPunct="1">
              <a:buFontTx/>
              <a:buNone/>
            </a:pPr>
            <a:endParaRPr lang="ru-RU"/>
          </a:p>
          <a:p>
            <a:pPr marL="358775" indent="0" algn="ctr" eaLnBrk="1" hangingPunct="1">
              <a:buFontTx/>
              <a:buNone/>
            </a:pPr>
            <a:r>
              <a:rPr lang="ru-RU" sz="2800"/>
              <a:t>Как изменяется глагол? </a:t>
            </a:r>
          </a:p>
        </p:txBody>
      </p:sp>
      <p:sp>
        <p:nvSpPr>
          <p:cNvPr id="228356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6165850"/>
            <a:ext cx="719138" cy="50323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  <p:sp>
        <p:nvSpPr>
          <p:cNvPr id="228357" name="Rectangle 6"/>
          <p:cNvSpPr>
            <a:spLocks noChangeArrowheads="1"/>
          </p:cNvSpPr>
          <p:nvPr/>
        </p:nvSpPr>
        <p:spPr bwMode="auto">
          <a:xfrm>
            <a:off x="4643438" y="260350"/>
            <a:ext cx="411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Глагол</a:t>
            </a:r>
          </a:p>
        </p:txBody>
      </p:sp>
      <p:sp>
        <p:nvSpPr>
          <p:cNvPr id="228358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5661025"/>
            <a:ext cx="1223962" cy="4318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Arial" charset="0"/>
                <a:hlinkClick r:id="rId4" action="ppaction://hlinksldjump"/>
              </a:rPr>
              <a:t>ответ</a:t>
            </a:r>
            <a:endParaRPr lang="ru-RU">
              <a:latin typeface="Arial" charset="0"/>
            </a:endParaRPr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3754438" cy="1143000"/>
          </a:xfrm>
        </p:spPr>
        <p:txBody>
          <a:bodyPr/>
          <a:lstStyle/>
          <a:p>
            <a:pPr algn="l" eaLnBrk="1" hangingPunct="1"/>
            <a:r>
              <a:rPr lang="ru-RU"/>
              <a:t>9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628775"/>
            <a:ext cx="8229600" cy="4525963"/>
          </a:xfrm>
          <a:solidFill>
            <a:schemeClr val="bg1"/>
          </a:solidFill>
        </p:spPr>
        <p:txBody>
          <a:bodyPr/>
          <a:lstStyle/>
          <a:p>
            <a:pPr marL="358775" indent="0" eaLnBrk="1" hangingPunct="1">
              <a:buFontTx/>
              <a:buNone/>
            </a:pPr>
            <a:endParaRPr lang="ru-RU" sz="1200"/>
          </a:p>
          <a:p>
            <a:pPr marL="358775" indent="0" algn="ctr" eaLnBrk="1" hangingPunct="1">
              <a:buFontTx/>
              <a:buNone/>
            </a:pPr>
            <a:r>
              <a:rPr lang="ru-RU" sz="2800"/>
              <a:t>Изменение глагола по лицам и числам – это … </a:t>
            </a:r>
          </a:p>
        </p:txBody>
      </p:sp>
      <p:sp>
        <p:nvSpPr>
          <p:cNvPr id="229380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6165850"/>
            <a:ext cx="719138" cy="50323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  <p:sp>
        <p:nvSpPr>
          <p:cNvPr id="229381" name="Rectangle 6"/>
          <p:cNvSpPr>
            <a:spLocks noChangeArrowheads="1"/>
          </p:cNvSpPr>
          <p:nvPr/>
        </p:nvSpPr>
        <p:spPr bwMode="auto">
          <a:xfrm>
            <a:off x="4643438" y="260350"/>
            <a:ext cx="411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Глагол</a:t>
            </a:r>
          </a:p>
        </p:txBody>
      </p:sp>
      <p:sp>
        <p:nvSpPr>
          <p:cNvPr id="229382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5661025"/>
            <a:ext cx="1223962" cy="4318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Arial" charset="0"/>
                <a:hlinkClick r:id="rId4" action="ppaction://hlinksldjump"/>
              </a:rPr>
              <a:t>ответ</a:t>
            </a:r>
            <a:endParaRPr lang="ru-RU">
              <a:latin typeface="Arial" charset="0"/>
            </a:endParaRPr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3754438" cy="1143000"/>
          </a:xfrm>
        </p:spPr>
        <p:txBody>
          <a:bodyPr/>
          <a:lstStyle/>
          <a:p>
            <a:pPr algn="l" eaLnBrk="1" hangingPunct="1"/>
            <a:r>
              <a:rPr lang="ru-RU"/>
              <a:t>10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4294967295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sz="160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sz="1600"/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3600"/>
              <a:t>    </a:t>
            </a:r>
            <a:r>
              <a:rPr lang="ru-RU" sz="2800"/>
              <a:t>Какое окончание у глаголов: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2800"/>
              <a:t> 			</a:t>
            </a:r>
            <a:r>
              <a:rPr lang="ru-RU" sz="2800" i="1"/>
              <a:t>завис.т</a:t>
            </a:r>
            <a:endParaRPr lang="ru-RU" sz="280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2800"/>
              <a:t> 			</a:t>
            </a:r>
            <a:r>
              <a:rPr lang="ru-RU" sz="2800" i="1"/>
              <a:t>бре.т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2800" i="1"/>
              <a:t> 			стел.шь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sz="2800" i="1"/>
          </a:p>
        </p:txBody>
      </p:sp>
      <p:sp>
        <p:nvSpPr>
          <p:cNvPr id="230404" name="Rectangle 4"/>
          <p:cNvSpPr>
            <a:spLocks noChangeArrowheads="1"/>
          </p:cNvSpPr>
          <p:nvPr/>
        </p:nvSpPr>
        <p:spPr bwMode="auto">
          <a:xfrm>
            <a:off x="3995738" y="260350"/>
            <a:ext cx="49069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800">
                <a:solidFill>
                  <a:schemeClr val="tx2"/>
                </a:solidFill>
                <a:latin typeface="Arial" charset="0"/>
              </a:rPr>
              <a:t/>
            </a:r>
            <a:br>
              <a:rPr lang="ru-RU" sz="2800">
                <a:solidFill>
                  <a:schemeClr val="tx2"/>
                </a:solidFill>
                <a:latin typeface="Arial" charset="0"/>
              </a:rPr>
            </a:br>
            <a: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Глагол</a:t>
            </a:r>
          </a:p>
        </p:txBody>
      </p:sp>
      <p:sp>
        <p:nvSpPr>
          <p:cNvPr id="23040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6165850"/>
            <a:ext cx="719138" cy="50323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  <p:sp>
        <p:nvSpPr>
          <p:cNvPr id="230406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5661025"/>
            <a:ext cx="1223962" cy="4318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Arial" charset="0"/>
                <a:hlinkClick r:id="rId4" action="ppaction://hlinksldjump"/>
              </a:rPr>
              <a:t>ответ</a:t>
            </a:r>
            <a:endParaRPr lang="ru-RU">
              <a:latin typeface="Arial" charset="0"/>
            </a:endParaRPr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3754438" cy="1143000"/>
          </a:xfrm>
        </p:spPr>
        <p:txBody>
          <a:bodyPr/>
          <a:lstStyle/>
          <a:p>
            <a:pPr algn="l" eaLnBrk="1" hangingPunct="1"/>
            <a:r>
              <a:rPr lang="ru-RU"/>
              <a:t>11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4294967295"/>
          </p:nvPr>
        </p:nvSpPr>
        <p:spPr>
          <a:solidFill>
            <a:schemeClr val="bg1"/>
          </a:solidFill>
        </p:spPr>
        <p:txBody>
          <a:bodyPr/>
          <a:lstStyle/>
          <a:p>
            <a:pPr marL="358775" indent="0" eaLnBrk="1" hangingPunct="1">
              <a:buFontTx/>
              <a:buNone/>
            </a:pPr>
            <a:endParaRPr lang="ru-RU" sz="1200"/>
          </a:p>
          <a:p>
            <a:pPr marL="358775" indent="0" algn="ctr" eaLnBrk="1" hangingPunct="1">
              <a:spcBef>
                <a:spcPct val="0"/>
              </a:spcBef>
              <a:buFontTx/>
              <a:buNone/>
            </a:pPr>
            <a:endParaRPr lang="ru-RU"/>
          </a:p>
          <a:p>
            <a:pPr marL="358775" indent="0" algn="ctr" eaLnBrk="1" hangingPunct="1">
              <a:spcBef>
                <a:spcPct val="0"/>
              </a:spcBef>
              <a:buFontTx/>
              <a:buNone/>
            </a:pPr>
            <a:r>
              <a:rPr lang="ru-RU"/>
              <a:t> </a:t>
            </a:r>
            <a:r>
              <a:rPr lang="ru-RU" sz="2800"/>
              <a:t>Когда у глаголов пишется мягкий знак? Приведите примеры.</a:t>
            </a:r>
          </a:p>
        </p:txBody>
      </p:sp>
      <p:sp>
        <p:nvSpPr>
          <p:cNvPr id="231428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6165850"/>
            <a:ext cx="719138" cy="50323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  <p:sp>
        <p:nvSpPr>
          <p:cNvPr id="231429" name="Rectangle 6"/>
          <p:cNvSpPr>
            <a:spLocks noChangeArrowheads="1"/>
          </p:cNvSpPr>
          <p:nvPr/>
        </p:nvSpPr>
        <p:spPr bwMode="auto">
          <a:xfrm>
            <a:off x="4643438" y="260350"/>
            <a:ext cx="411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Глагол</a:t>
            </a:r>
          </a:p>
        </p:txBody>
      </p:sp>
      <p:sp>
        <p:nvSpPr>
          <p:cNvPr id="231430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8313" y="5661025"/>
            <a:ext cx="1223962" cy="4318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Arial" charset="0"/>
                <a:hlinkClick r:id="rId3" action="ppaction://hlinksldjump"/>
              </a:rPr>
              <a:t>ответ</a:t>
            </a:r>
            <a:endParaRPr lang="ru-RU">
              <a:latin typeface="Arial" charset="0"/>
            </a:endParaRPr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3754438" cy="1143000"/>
          </a:xfrm>
        </p:spPr>
        <p:txBody>
          <a:bodyPr/>
          <a:lstStyle/>
          <a:p>
            <a:pPr algn="l" eaLnBrk="1" hangingPunct="1"/>
            <a:r>
              <a:rPr lang="ru-RU"/>
              <a:t>12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628775"/>
            <a:ext cx="8229600" cy="4525963"/>
          </a:xfrm>
          <a:solidFill>
            <a:schemeClr val="bg1"/>
          </a:solidFill>
        </p:spPr>
        <p:txBody>
          <a:bodyPr/>
          <a:lstStyle/>
          <a:p>
            <a:pPr marL="968375" indent="-609600" eaLnBrk="1" hangingPunct="1">
              <a:buFontTx/>
              <a:buNone/>
            </a:pPr>
            <a:endParaRPr lang="ru-RU"/>
          </a:p>
          <a:p>
            <a:pPr marL="968375" indent="-609600" eaLnBrk="1" hangingPunct="1">
              <a:buFontTx/>
              <a:buNone/>
            </a:pPr>
            <a:r>
              <a:rPr lang="ru-RU" sz="4000" b="1" i="1"/>
              <a:t>              </a:t>
            </a:r>
            <a:r>
              <a:rPr lang="ru-RU" sz="2800"/>
              <a:t>Продолжите цепочку: </a:t>
            </a:r>
          </a:p>
          <a:p>
            <a:pPr marL="968375" indent="-609600" eaLnBrk="1" hangingPunct="1">
              <a:buFontTx/>
              <a:buNone/>
            </a:pPr>
            <a:r>
              <a:rPr lang="ru-RU" sz="2800"/>
              <a:t>Пер - пир-…</a:t>
            </a:r>
          </a:p>
          <a:p>
            <a:pPr marL="968375" indent="-609600" eaLnBrk="1" hangingPunct="1">
              <a:buFontTx/>
              <a:buNone/>
            </a:pPr>
            <a:endParaRPr lang="ru-RU" sz="2800"/>
          </a:p>
          <a:p>
            <a:pPr marL="968375" indent="-609600" eaLnBrk="1" hangingPunct="1">
              <a:buFontTx/>
              <a:buNone/>
            </a:pPr>
            <a:r>
              <a:rPr lang="ru-RU" sz="2800"/>
              <a:t>Объясните орфограмму.</a:t>
            </a:r>
          </a:p>
        </p:txBody>
      </p:sp>
      <p:sp>
        <p:nvSpPr>
          <p:cNvPr id="232452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6165850"/>
            <a:ext cx="719138" cy="50323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  <p:sp>
        <p:nvSpPr>
          <p:cNvPr id="232453" name="Rectangle 7"/>
          <p:cNvSpPr>
            <a:spLocks noChangeArrowheads="1"/>
          </p:cNvSpPr>
          <p:nvPr/>
        </p:nvSpPr>
        <p:spPr bwMode="auto">
          <a:xfrm>
            <a:off x="3995738" y="260350"/>
            <a:ext cx="49069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Глагол</a:t>
            </a:r>
          </a:p>
        </p:txBody>
      </p:sp>
      <p:sp>
        <p:nvSpPr>
          <p:cNvPr id="232454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5661025"/>
            <a:ext cx="1223962" cy="4318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Arial" charset="0"/>
                <a:hlinkClick r:id="rId4" action="ppaction://hlinksldjump"/>
              </a:rPr>
              <a:t>ответ</a:t>
            </a:r>
            <a:endParaRPr lang="ru-RU">
              <a:latin typeface="Arial" charset="0"/>
            </a:endParaRPr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3754438" cy="1143000"/>
          </a:xfrm>
        </p:spPr>
        <p:txBody>
          <a:bodyPr/>
          <a:lstStyle/>
          <a:p>
            <a:pPr algn="l" eaLnBrk="1" hangingPunct="1"/>
            <a:r>
              <a:rPr lang="ru-RU"/>
              <a:t>1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484313"/>
            <a:ext cx="8229600" cy="4525962"/>
          </a:xfrm>
          <a:solidFill>
            <a:schemeClr val="bg1"/>
          </a:solidFill>
          <a:ln w="57150" cap="flat" algn="ctr">
            <a:solidFill>
              <a:schemeClr val="tx1"/>
            </a:solidFill>
            <a:prstDash val="sysDot"/>
          </a:ln>
        </p:spPr>
        <p:txBody>
          <a:bodyPr/>
          <a:lstStyle/>
          <a:p>
            <a:pPr marL="534988" indent="-533400" algn="ctr" eaLnBrk="1" hangingPunct="1">
              <a:lnSpc>
                <a:spcPct val="80000"/>
              </a:lnSpc>
              <a:buFont typeface="Wingdings" pitchFamily="2" charset="2"/>
              <a:buChar char="q"/>
            </a:pPr>
            <a:endParaRPr lang="ru-RU"/>
          </a:p>
          <a:p>
            <a:pPr marL="534988" indent="-533400" algn="ctr" eaLnBrk="1" hangingPunct="1">
              <a:lnSpc>
                <a:spcPct val="80000"/>
              </a:lnSpc>
              <a:buFontTx/>
              <a:buNone/>
            </a:pPr>
            <a:r>
              <a:rPr lang="ru-RU" sz="2800"/>
              <a:t>Пишу – глагол, т.к. отвечает на вопрос что делаю?, обозначает </a:t>
            </a:r>
          </a:p>
          <a:p>
            <a:pPr marL="534988" indent="-533400" algn="ctr" eaLnBrk="1" hangingPunct="1">
              <a:lnSpc>
                <a:spcPct val="80000"/>
              </a:lnSpc>
              <a:buFontTx/>
              <a:buNone/>
            </a:pPr>
            <a:r>
              <a:rPr lang="ru-RU" sz="2800"/>
              <a:t>   действие предмета  </a:t>
            </a:r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3995738" y="260350"/>
            <a:ext cx="49069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Глагол</a:t>
            </a:r>
          </a:p>
        </p:txBody>
      </p:sp>
      <p:sp>
        <p:nvSpPr>
          <p:cNvPr id="23347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6165850"/>
            <a:ext cx="719138" cy="50323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3754438" cy="1143000"/>
          </a:xfrm>
        </p:spPr>
        <p:txBody>
          <a:bodyPr/>
          <a:lstStyle/>
          <a:p>
            <a:pPr algn="l" eaLnBrk="1" hangingPunct="1"/>
            <a:r>
              <a:rPr lang="ru-RU"/>
              <a:t>2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628775"/>
            <a:ext cx="8229600" cy="4525963"/>
          </a:xfrm>
          <a:solidFill>
            <a:schemeClr val="bg1"/>
          </a:solidFill>
          <a:ln w="57150" cap="flat" algn="ctr">
            <a:solidFill>
              <a:schemeClr val="tx1"/>
            </a:solidFill>
            <a:prstDash val="sysDot"/>
          </a:ln>
        </p:spPr>
        <p:txBody>
          <a:bodyPr/>
          <a:lstStyle/>
          <a:p>
            <a:pPr marL="1588" indent="0" algn="ctr" eaLnBrk="1" hangingPunct="1">
              <a:buFontTx/>
              <a:buNone/>
            </a:pPr>
            <a:endParaRPr lang="ru-RU"/>
          </a:p>
          <a:p>
            <a:pPr marL="1588" indent="0" algn="ctr" eaLnBrk="1" hangingPunct="1">
              <a:buFontTx/>
              <a:buNone/>
            </a:pPr>
            <a:r>
              <a:rPr lang="ru-RU" sz="2800"/>
              <a:t>Глаголы, которые отвечают на вопросы что делать? что сделать? и по которым нельзя определить ни время, ни число имеют окончание -ть, – ти, и оканчиваются на – чь </a:t>
            </a:r>
          </a:p>
        </p:txBody>
      </p:sp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4643438" y="260350"/>
            <a:ext cx="411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800">
                <a:solidFill>
                  <a:schemeClr val="tx2"/>
                </a:solidFill>
                <a:latin typeface="Arial" charset="0"/>
              </a:rPr>
              <a:t>Глагол</a:t>
            </a:r>
          </a:p>
        </p:txBody>
      </p:sp>
      <p:sp>
        <p:nvSpPr>
          <p:cNvPr id="234501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6165850"/>
            <a:ext cx="719138" cy="50323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3754438" cy="1143000"/>
          </a:xfrm>
        </p:spPr>
        <p:txBody>
          <a:bodyPr/>
          <a:lstStyle/>
          <a:p>
            <a:pPr algn="l" eaLnBrk="1" hangingPunct="1"/>
            <a:r>
              <a:rPr lang="ru-RU"/>
              <a:t>3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4294967295"/>
          </p:nvPr>
        </p:nvSpPr>
        <p:spPr>
          <a:solidFill>
            <a:schemeClr val="bg1"/>
          </a:solidFill>
        </p:spPr>
        <p:txBody>
          <a:bodyPr/>
          <a:lstStyle/>
          <a:p>
            <a:pPr marL="968375" indent="-609600" eaLnBrk="1" hangingPunct="1">
              <a:buFontTx/>
              <a:buNone/>
            </a:pPr>
            <a:endParaRPr lang="ru-RU"/>
          </a:p>
          <a:p>
            <a:pPr marL="968375" indent="-609600">
              <a:buFontTx/>
              <a:buNone/>
            </a:pPr>
            <a:r>
              <a:rPr lang="ru-RU" sz="2800"/>
              <a:t>Что за гусь – инфинитив?</a:t>
            </a:r>
          </a:p>
          <a:p>
            <a:pPr marL="968375" indent="-609600">
              <a:buFontTx/>
              <a:buNone/>
            </a:pPr>
            <a:r>
              <a:rPr lang="ru-RU" sz="2800"/>
              <a:t>Встанет, суффикс распустив:           </a:t>
            </a:r>
          </a:p>
          <a:p>
            <a:pPr marL="968375" indent="-609600">
              <a:buFontTx/>
              <a:buNone/>
            </a:pPr>
            <a:r>
              <a:rPr lang="ru-RU" sz="2800"/>
              <a:t>-ть-ть! –чь-чь! и –ти-ти!                        </a:t>
            </a:r>
          </a:p>
          <a:p>
            <a:pPr marL="968375" indent="-609600">
              <a:buFontTx/>
              <a:buNone/>
            </a:pPr>
            <a:r>
              <a:rPr lang="ru-RU" sz="2800"/>
              <a:t>Пропустить! Помочь! Нести!</a:t>
            </a:r>
          </a:p>
        </p:txBody>
      </p:sp>
      <p:sp>
        <p:nvSpPr>
          <p:cNvPr id="235524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6165850"/>
            <a:ext cx="719138" cy="50323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  <p:sp>
        <p:nvSpPr>
          <p:cNvPr id="235525" name="Rectangle 7"/>
          <p:cNvSpPr>
            <a:spLocks noChangeArrowheads="1"/>
          </p:cNvSpPr>
          <p:nvPr/>
        </p:nvSpPr>
        <p:spPr bwMode="auto">
          <a:xfrm>
            <a:off x="3995738" y="260350"/>
            <a:ext cx="49069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800">
                <a:solidFill>
                  <a:schemeClr val="tx2"/>
                </a:solidFill>
                <a:latin typeface="Arial" charset="0"/>
              </a:rPr>
              <a:t>Глагол</a:t>
            </a:r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1476375" y="2276475"/>
            <a:ext cx="6551613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/>
              <a:t>“ Глагол - самая огнепышущая часть</a:t>
            </a:r>
          </a:p>
          <a:p>
            <a:r>
              <a:rPr lang="ru-RU" sz="2400" b="1" i="1"/>
              <a:t>речи, самая живая и яркая. В глаголе</a:t>
            </a:r>
          </a:p>
          <a:p>
            <a:r>
              <a:rPr lang="ru-RU" sz="2400" b="1" i="1"/>
              <a:t>струится самая алая, самая свежая,</a:t>
            </a:r>
          </a:p>
          <a:p>
            <a:r>
              <a:rPr lang="ru-RU" sz="2400" b="1" i="1"/>
              <a:t>артериальная кровь языка. Да ведь и</a:t>
            </a:r>
          </a:p>
          <a:p>
            <a:r>
              <a:rPr lang="ru-RU" sz="2400" b="1" i="1"/>
              <a:t>назначение глагола – выражать само</a:t>
            </a:r>
          </a:p>
          <a:p>
            <a:r>
              <a:rPr lang="ru-RU" sz="2400" b="1" i="1"/>
              <a:t>действие!”</a:t>
            </a:r>
            <a:r>
              <a:rPr lang="ru-RU" b="1" i="1"/>
              <a:t>                            </a:t>
            </a:r>
          </a:p>
          <a:p>
            <a:r>
              <a:rPr lang="ru-RU" b="1" i="1"/>
              <a:t>                        писатель Алексей Кузьмич Югов</a:t>
            </a:r>
          </a:p>
        </p:txBody>
      </p:sp>
      <p:pic>
        <p:nvPicPr>
          <p:cNvPr id="160775" name="Picture 7" descr="Файл:Yugov A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2275" y="549275"/>
            <a:ext cx="110807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3754438" cy="1143000"/>
          </a:xfrm>
        </p:spPr>
        <p:txBody>
          <a:bodyPr/>
          <a:lstStyle/>
          <a:p>
            <a:pPr algn="l" eaLnBrk="1" hangingPunct="1"/>
            <a:r>
              <a:rPr lang="ru-RU"/>
              <a:t>4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solidFill>
            <a:schemeClr val="bg1"/>
          </a:solidFill>
        </p:spPr>
        <p:txBody>
          <a:bodyPr/>
          <a:lstStyle/>
          <a:p>
            <a:pPr marL="358775" indent="0" eaLnBrk="1" hangingPunct="1">
              <a:buFontTx/>
              <a:buNone/>
            </a:pPr>
            <a:endParaRPr lang="ru-RU"/>
          </a:p>
          <a:p>
            <a:pPr marL="358775" indent="0" eaLnBrk="1" hangingPunct="1">
              <a:buFontTx/>
              <a:buNone/>
            </a:pPr>
            <a:r>
              <a:rPr lang="ru-RU" sz="2800"/>
              <a:t>Глаголы совершенного вида отвечают на вопрос: что сделать?</a:t>
            </a:r>
          </a:p>
          <a:p>
            <a:pPr marL="358775" indent="0" eaLnBrk="1" hangingPunct="1">
              <a:buFontTx/>
              <a:buNone/>
            </a:pPr>
            <a:r>
              <a:rPr lang="ru-RU" sz="2800"/>
              <a:t>Глаголы несовершенного вида отвечают на вопрос: что делать?</a:t>
            </a:r>
          </a:p>
        </p:txBody>
      </p:sp>
      <p:sp>
        <p:nvSpPr>
          <p:cNvPr id="236548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6165850"/>
            <a:ext cx="719138" cy="50323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  <p:sp>
        <p:nvSpPr>
          <p:cNvPr id="236549" name="Rectangle 6"/>
          <p:cNvSpPr>
            <a:spLocks noChangeArrowheads="1"/>
          </p:cNvSpPr>
          <p:nvPr/>
        </p:nvSpPr>
        <p:spPr bwMode="auto">
          <a:xfrm>
            <a:off x="4643438" y="260350"/>
            <a:ext cx="411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000">
                <a:solidFill>
                  <a:schemeClr val="tx2"/>
                </a:solidFill>
                <a:latin typeface="Arial" charset="0"/>
              </a:rPr>
              <a:t>Глагол</a:t>
            </a:r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3754438" cy="1143000"/>
          </a:xfrm>
        </p:spPr>
        <p:txBody>
          <a:bodyPr/>
          <a:lstStyle/>
          <a:p>
            <a:pPr algn="l" eaLnBrk="1" hangingPunct="1"/>
            <a:r>
              <a:rPr lang="ru-RU"/>
              <a:t>5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4294967295"/>
          </p:nvPr>
        </p:nvSpPr>
        <p:spPr>
          <a:solidFill>
            <a:schemeClr val="bg1"/>
          </a:solidFill>
        </p:spPr>
        <p:txBody>
          <a:bodyPr/>
          <a:lstStyle/>
          <a:p>
            <a:pPr marL="358775" indent="0" eaLnBrk="1" hangingPunct="1">
              <a:lnSpc>
                <a:spcPct val="80000"/>
              </a:lnSpc>
              <a:buFontTx/>
              <a:buNone/>
            </a:pPr>
            <a:endParaRPr lang="ru-RU" sz="1800"/>
          </a:p>
          <a:p>
            <a:pPr marL="358775" indent="0" algn="ctr">
              <a:lnSpc>
                <a:spcPct val="80000"/>
              </a:lnSpc>
              <a:buFontTx/>
              <a:buNone/>
            </a:pPr>
            <a:r>
              <a:rPr lang="ru-RU" sz="1800" b="1" u="sng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Алгоритм:</a:t>
            </a:r>
          </a:p>
          <a:p>
            <a:pPr marL="358775" indent="0">
              <a:lnSpc>
                <a:spcPct val="80000"/>
              </a:lnSpc>
              <a:buFontTx/>
              <a:buNone/>
            </a:pPr>
            <a:endParaRPr lang="ru-RU" sz="18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58775" indent="0">
              <a:lnSpc>
                <a:spcPct val="80000"/>
              </a:lnSpc>
              <a:buFontTx/>
              <a:buNone/>
            </a:pPr>
            <a:r>
              <a:rPr lang="ru-RU" sz="2000"/>
              <a:t>1.  Если безуд. окончание,ставим глагол в inf</a:t>
            </a:r>
          </a:p>
          <a:p>
            <a:pPr marL="358775" indent="0">
              <a:lnSpc>
                <a:spcPct val="80000"/>
              </a:lnSpc>
              <a:buFontTx/>
              <a:buNone/>
            </a:pPr>
            <a:r>
              <a:rPr lang="ru-RU" sz="2000"/>
              <a:t>2.  Если оканчивается на –</a:t>
            </a:r>
            <a:r>
              <a:rPr lang="ru-RU" sz="2000" b="1"/>
              <a:t>ить</a:t>
            </a:r>
            <a:r>
              <a:rPr lang="ru-RU" sz="2000"/>
              <a:t>, то II спр.(кроме</a:t>
            </a:r>
            <a:r>
              <a:rPr lang="ru-RU" sz="2000" b="1"/>
              <a:t> ,      БРИТЬ,СТЕЛИТЬ)</a:t>
            </a:r>
          </a:p>
          <a:p>
            <a:pPr marL="358775" indent="0">
              <a:lnSpc>
                <a:spcPct val="80000"/>
              </a:lnSpc>
              <a:buFontTx/>
              <a:buNone/>
            </a:pPr>
            <a:r>
              <a:rPr lang="ru-RU" sz="2000" b="1"/>
              <a:t>3.</a:t>
            </a:r>
            <a:r>
              <a:rPr lang="ru-RU" sz="2000"/>
              <a:t>Если оканчивается не на</a:t>
            </a:r>
            <a:r>
              <a:rPr lang="ru-RU" sz="2000" b="1"/>
              <a:t> – ИТЬ, </a:t>
            </a:r>
            <a:r>
              <a:rPr lang="ru-RU" sz="2000"/>
              <a:t>то вспомним гл.-исключения</a:t>
            </a:r>
            <a:endParaRPr lang="ru-RU" sz="2000" b="1"/>
          </a:p>
          <a:p>
            <a:pPr marL="358775" indent="0">
              <a:lnSpc>
                <a:spcPct val="80000"/>
              </a:lnSpc>
              <a:buFontTx/>
              <a:buNone/>
            </a:pPr>
            <a:r>
              <a:rPr lang="ru-RU" sz="2000" b="1"/>
              <a:t>(смотр</a:t>
            </a:r>
            <a:r>
              <a:rPr lang="ru-RU" sz="2000" b="1" u="sng"/>
              <a:t>еть</a:t>
            </a:r>
            <a:r>
              <a:rPr lang="ru-RU" sz="2000" b="1"/>
              <a:t>, обид</a:t>
            </a:r>
            <a:r>
              <a:rPr lang="ru-RU" sz="2000" b="1" u="sng"/>
              <a:t>еть</a:t>
            </a:r>
            <a:r>
              <a:rPr lang="ru-RU" sz="2000" b="1"/>
              <a:t>, слыш</a:t>
            </a:r>
            <a:r>
              <a:rPr lang="ru-RU" sz="2000" b="1" u="sng"/>
              <a:t>ать</a:t>
            </a:r>
            <a:r>
              <a:rPr lang="ru-RU" sz="2000" b="1"/>
              <a:t>, вид</a:t>
            </a:r>
            <a:r>
              <a:rPr lang="ru-RU" sz="2000" b="1" u="sng"/>
              <a:t>еть</a:t>
            </a:r>
            <a:r>
              <a:rPr lang="ru-RU" sz="2000" b="1"/>
              <a:t>, ненавид</a:t>
            </a:r>
            <a:r>
              <a:rPr lang="ru-RU" sz="2000" b="1" u="sng"/>
              <a:t>еть</a:t>
            </a:r>
            <a:r>
              <a:rPr lang="ru-RU" sz="2000" b="1"/>
              <a:t>, гн</a:t>
            </a:r>
            <a:r>
              <a:rPr lang="ru-RU" sz="2000" b="1" u="sng"/>
              <a:t>ать</a:t>
            </a:r>
            <a:r>
              <a:rPr lang="ru-RU" sz="2000" b="1"/>
              <a:t>, дыш</a:t>
            </a:r>
            <a:r>
              <a:rPr lang="ru-RU" sz="2000" b="1" u="sng"/>
              <a:t>ать</a:t>
            </a:r>
            <a:r>
              <a:rPr lang="ru-RU" sz="2000" b="1"/>
              <a:t>, держ</a:t>
            </a:r>
            <a:r>
              <a:rPr lang="ru-RU" sz="2000" b="1" u="sng"/>
              <a:t>ать</a:t>
            </a:r>
            <a:r>
              <a:rPr lang="ru-RU" sz="2000" b="1"/>
              <a:t>, верт</a:t>
            </a:r>
            <a:r>
              <a:rPr lang="ru-RU" sz="2000" b="1" u="sng"/>
              <a:t>еть</a:t>
            </a:r>
            <a:r>
              <a:rPr lang="ru-RU" sz="2000" b="1"/>
              <a:t>, завис</a:t>
            </a:r>
            <a:r>
              <a:rPr lang="ru-RU" sz="2000" b="1" u="sng"/>
              <a:t>еть</a:t>
            </a:r>
            <a:r>
              <a:rPr lang="ru-RU" sz="2000" b="1"/>
              <a:t>, терп</a:t>
            </a:r>
            <a:r>
              <a:rPr lang="ru-RU" sz="2000" b="1" u="sng"/>
              <a:t>еть</a:t>
            </a:r>
            <a:r>
              <a:rPr lang="ru-RU" sz="2000" b="1"/>
              <a:t>)</a:t>
            </a:r>
          </a:p>
          <a:p>
            <a:pPr marL="358775" indent="0">
              <a:lnSpc>
                <a:spcPct val="80000"/>
              </a:lnSpc>
              <a:buFontTx/>
              <a:buNone/>
            </a:pPr>
            <a:r>
              <a:rPr lang="ru-RU" sz="2000" b="1"/>
              <a:t>                                 </a:t>
            </a:r>
          </a:p>
          <a:p>
            <a:pPr marL="358775" indent="0">
              <a:lnSpc>
                <a:spcPct val="80000"/>
              </a:lnSpc>
              <a:buFontTx/>
              <a:buNone/>
            </a:pPr>
            <a:r>
              <a:rPr lang="ru-RU" sz="2000" b="1"/>
              <a:t>                               Исключение? Значит, II спр. ( И, -АТ, -ЯТ)</a:t>
            </a:r>
          </a:p>
          <a:p>
            <a:pPr marL="358775" indent="0">
              <a:lnSpc>
                <a:spcPct val="80000"/>
              </a:lnSpc>
              <a:buFontTx/>
              <a:buNone/>
            </a:pPr>
            <a:r>
              <a:rPr lang="ru-RU" sz="2000" b="1"/>
              <a:t>                               Не является исключением? Значит, I спр.</a:t>
            </a:r>
          </a:p>
          <a:p>
            <a:pPr marL="358775" indent="0">
              <a:lnSpc>
                <a:spcPct val="80000"/>
              </a:lnSpc>
              <a:buFontTx/>
              <a:buNone/>
            </a:pPr>
            <a:r>
              <a:rPr lang="ru-RU" sz="2000" b="1"/>
              <a:t>                                                                                    (Е,-УТ,-ЮТ)</a:t>
            </a:r>
          </a:p>
        </p:txBody>
      </p:sp>
      <p:sp>
        <p:nvSpPr>
          <p:cNvPr id="237572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6165850"/>
            <a:ext cx="719138" cy="50323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  <p:sp>
        <p:nvSpPr>
          <p:cNvPr id="237573" name="Rectangle 6"/>
          <p:cNvSpPr>
            <a:spLocks noChangeArrowheads="1"/>
          </p:cNvSpPr>
          <p:nvPr/>
        </p:nvSpPr>
        <p:spPr bwMode="auto">
          <a:xfrm>
            <a:off x="4643438" y="260350"/>
            <a:ext cx="411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Глагол </a:t>
            </a:r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3754438" cy="1143000"/>
          </a:xfrm>
        </p:spPr>
        <p:txBody>
          <a:bodyPr/>
          <a:lstStyle/>
          <a:p>
            <a:pPr algn="l" eaLnBrk="1" hangingPunct="1"/>
            <a:r>
              <a:rPr lang="ru-RU"/>
              <a:t>6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557338"/>
            <a:ext cx="8229600" cy="4525962"/>
          </a:xfrm>
          <a:solidFill>
            <a:schemeClr val="bg1"/>
          </a:solidFill>
        </p:spPr>
        <p:txBody>
          <a:bodyPr/>
          <a:lstStyle/>
          <a:p>
            <a:pPr marL="358775" indent="0" eaLnBrk="1" hangingPunct="1">
              <a:buFontTx/>
              <a:buNone/>
            </a:pPr>
            <a:endParaRPr lang="ru-RU" sz="2400"/>
          </a:p>
        </p:txBody>
      </p:sp>
      <p:sp>
        <p:nvSpPr>
          <p:cNvPr id="238596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6165850"/>
            <a:ext cx="719138" cy="50323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  <p:sp>
        <p:nvSpPr>
          <p:cNvPr id="238597" name="Rectangle 6"/>
          <p:cNvSpPr>
            <a:spLocks noChangeArrowheads="1"/>
          </p:cNvSpPr>
          <p:nvPr/>
        </p:nvSpPr>
        <p:spPr bwMode="auto">
          <a:xfrm>
            <a:off x="4643438" y="260350"/>
            <a:ext cx="411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800">
                <a:solidFill>
                  <a:schemeClr val="tx2"/>
                </a:solidFill>
                <a:latin typeface="Arial" charset="0"/>
              </a:rPr>
              <a:t>Глагол </a:t>
            </a:r>
          </a:p>
        </p:txBody>
      </p:sp>
      <p:graphicFrame>
        <p:nvGraphicFramePr>
          <p:cNvPr id="238614" name="Group 22"/>
          <p:cNvGraphicFramePr>
            <a:graphicFrameLocks noGrp="1"/>
          </p:cNvGraphicFramePr>
          <p:nvPr/>
        </p:nvGraphicFramePr>
        <p:xfrm>
          <a:off x="1547813" y="1916113"/>
          <a:ext cx="6096000" cy="3255963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1223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Прошедшее время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Настоящее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время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Будущее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время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что делал?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что сделал?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что делаю?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что сделаю?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что буду делать?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что сделаю?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3754438" cy="1143000"/>
          </a:xfrm>
        </p:spPr>
        <p:txBody>
          <a:bodyPr/>
          <a:lstStyle/>
          <a:p>
            <a:pPr algn="l" eaLnBrk="1" hangingPunct="1"/>
            <a:r>
              <a:rPr lang="ru-RU"/>
              <a:t>7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628775"/>
            <a:ext cx="8229600" cy="4525963"/>
          </a:xfrm>
          <a:solidFill>
            <a:schemeClr val="bg1"/>
          </a:solidFill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2400"/>
              <a:t>Н</a:t>
            </a:r>
            <a:r>
              <a:rPr lang="ru-RU" sz="2400" u="sng"/>
              <a:t>ЕН</a:t>
            </a:r>
            <a:r>
              <a:rPr lang="ru-RU" sz="2400"/>
              <a:t>АВИДЕТЬ</a:t>
            </a:r>
          </a:p>
          <a:p>
            <a:pPr marL="0" indent="0" algn="ctr" eaLnBrk="1" hangingPunct="1">
              <a:buFontTx/>
              <a:buNone/>
            </a:pPr>
            <a:r>
              <a:rPr lang="ru-RU" sz="2800" i="1"/>
              <a:t>(Слитно,  не употребляется без не-)</a:t>
            </a:r>
          </a:p>
          <a:p>
            <a:pPr marL="0" indent="0">
              <a:buFontTx/>
              <a:buNone/>
            </a:pPr>
            <a:endParaRPr lang="ru-RU"/>
          </a:p>
          <a:p>
            <a:pPr marL="0" indent="0">
              <a:buFontTx/>
              <a:buNone/>
            </a:pPr>
            <a:r>
              <a:rPr lang="ru-RU" sz="2800"/>
              <a:t>Не выучил – не делай,</a:t>
            </a:r>
          </a:p>
          <a:p>
            <a:pPr marL="0" indent="0">
              <a:buFontTx/>
              <a:buNone/>
            </a:pPr>
            <a:r>
              <a:rPr lang="ru-RU" sz="2800"/>
              <a:t>Не знаешь – не спеши.</a:t>
            </a:r>
          </a:p>
          <a:p>
            <a:pPr marL="0" indent="0">
              <a:buFontTx/>
              <a:buNone/>
            </a:pPr>
            <a:r>
              <a:rPr lang="ru-RU" sz="2800"/>
              <a:t>С глаголами раздельно                    </a:t>
            </a:r>
          </a:p>
          <a:p>
            <a:pPr marL="0" indent="0">
              <a:buFontTx/>
              <a:buNone/>
            </a:pPr>
            <a:r>
              <a:rPr lang="ru-RU" sz="2800"/>
              <a:t>Частицу НЕ пиши.</a:t>
            </a:r>
          </a:p>
        </p:txBody>
      </p:sp>
      <p:sp>
        <p:nvSpPr>
          <p:cNvPr id="239620" name="Rectangle 4"/>
          <p:cNvSpPr>
            <a:spLocks noChangeArrowheads="1"/>
          </p:cNvSpPr>
          <p:nvPr/>
        </p:nvSpPr>
        <p:spPr bwMode="auto">
          <a:xfrm>
            <a:off x="3995738" y="260350"/>
            <a:ext cx="49069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800">
                <a:solidFill>
                  <a:schemeClr val="tx2"/>
                </a:solidFill>
                <a:latin typeface="Arial" charset="0"/>
              </a:rPr>
              <a:t>Глагол. </a:t>
            </a:r>
          </a:p>
        </p:txBody>
      </p:sp>
      <p:sp>
        <p:nvSpPr>
          <p:cNvPr id="239621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6165850"/>
            <a:ext cx="719138" cy="50323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3754438" cy="1143000"/>
          </a:xfrm>
        </p:spPr>
        <p:txBody>
          <a:bodyPr/>
          <a:lstStyle/>
          <a:p>
            <a:pPr algn="l" eaLnBrk="1" hangingPunct="1"/>
            <a:r>
              <a:rPr lang="ru-RU"/>
              <a:t>8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4294967295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z="2400"/>
          </a:p>
          <a:p>
            <a:pPr marL="0" indent="0" algn="ctr" eaLnBrk="1" hangingPunct="1">
              <a:buFontTx/>
              <a:buNone/>
            </a:pPr>
            <a:r>
              <a:rPr lang="ru-RU" sz="2800"/>
              <a:t>Глаголы изменяется по лицам, числам, временам, в прошедшем времени - по родам  </a:t>
            </a:r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3995738" y="260350"/>
            <a:ext cx="49069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800">
                <a:solidFill>
                  <a:schemeClr val="tx2"/>
                </a:solidFill>
                <a:latin typeface="Arial" charset="0"/>
              </a:rPr>
              <a:t>Глагол </a:t>
            </a:r>
          </a:p>
        </p:txBody>
      </p:sp>
      <p:sp>
        <p:nvSpPr>
          <p:cNvPr id="24064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6165850"/>
            <a:ext cx="719138" cy="50323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3754438" cy="1143000"/>
          </a:xfrm>
        </p:spPr>
        <p:txBody>
          <a:bodyPr/>
          <a:lstStyle/>
          <a:p>
            <a:pPr algn="l" eaLnBrk="1" hangingPunct="1"/>
            <a:r>
              <a:rPr lang="ru-RU"/>
              <a:t>9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4294967295"/>
          </p:nvPr>
        </p:nvSpPr>
        <p:spPr>
          <a:solidFill>
            <a:schemeClr val="bg1"/>
          </a:solidFill>
        </p:spPr>
        <p:txBody>
          <a:bodyPr/>
          <a:lstStyle/>
          <a:p>
            <a:pPr marL="358775" indent="0" eaLnBrk="1" hangingPunct="1">
              <a:buFontTx/>
              <a:buNone/>
            </a:pPr>
            <a:endParaRPr lang="ru-RU" sz="1200"/>
          </a:p>
          <a:p>
            <a:pPr marL="358775" indent="0" algn="ctr" eaLnBrk="1" hangingPunct="1">
              <a:buFontTx/>
              <a:buNone/>
            </a:pPr>
            <a:r>
              <a:rPr lang="ru-RU" sz="2800"/>
              <a:t>Спряжение - изменение глагола по лицам и числам </a:t>
            </a:r>
            <a:endParaRPr lang="ru-RU" sz="2800">
              <a:solidFill>
                <a:srgbClr val="003399"/>
              </a:solidFill>
            </a:endParaRPr>
          </a:p>
          <a:p>
            <a:pPr marL="358775" indent="0" algn="ctr" eaLnBrk="1" hangingPunct="1">
              <a:buFontTx/>
              <a:buNone/>
            </a:pPr>
            <a:endParaRPr lang="ru-RU" sz="2800">
              <a:solidFill>
                <a:srgbClr val="003399"/>
              </a:solidFill>
            </a:endParaRPr>
          </a:p>
        </p:txBody>
      </p:sp>
      <p:sp>
        <p:nvSpPr>
          <p:cNvPr id="241668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6165850"/>
            <a:ext cx="719138" cy="50323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  <p:sp>
        <p:nvSpPr>
          <p:cNvPr id="241669" name="Rectangle 6"/>
          <p:cNvSpPr>
            <a:spLocks noChangeArrowheads="1"/>
          </p:cNvSpPr>
          <p:nvPr/>
        </p:nvSpPr>
        <p:spPr bwMode="auto">
          <a:xfrm>
            <a:off x="4643438" y="260350"/>
            <a:ext cx="411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800">
                <a:solidFill>
                  <a:schemeClr val="tx2"/>
                </a:solidFill>
                <a:latin typeface="Arial" charset="0"/>
              </a:rPr>
              <a:t>Глагол</a:t>
            </a:r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3754438" cy="1143000"/>
          </a:xfrm>
        </p:spPr>
        <p:txBody>
          <a:bodyPr/>
          <a:lstStyle/>
          <a:p>
            <a:pPr algn="l" eaLnBrk="1" hangingPunct="1"/>
            <a:r>
              <a:rPr lang="ru-RU"/>
              <a:t>10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628775"/>
            <a:ext cx="8229600" cy="4525963"/>
          </a:xfrm>
          <a:solidFill>
            <a:schemeClr val="bg1"/>
          </a:solidFill>
        </p:spPr>
        <p:txBody>
          <a:bodyPr/>
          <a:lstStyle/>
          <a:p>
            <a:pPr marL="358775" indent="0" eaLnBrk="1" hangingPunct="1">
              <a:buFontTx/>
              <a:buNone/>
            </a:pPr>
            <a:endParaRPr lang="ru-RU" sz="1200"/>
          </a:p>
          <a:p>
            <a:pPr marL="358775" indent="0" algn="ctr" eaLnBrk="1" hangingPunct="1">
              <a:buFontTx/>
              <a:buNone/>
            </a:pPr>
            <a:r>
              <a:rPr lang="ru-RU" sz="2800"/>
              <a:t>Завис</a:t>
            </a:r>
            <a:r>
              <a:rPr lang="ru-RU" sz="2800">
                <a:solidFill>
                  <a:srgbClr val="FF3300"/>
                </a:solidFill>
              </a:rPr>
              <a:t>ит </a:t>
            </a:r>
            <a:r>
              <a:rPr lang="ru-RU" sz="2800"/>
              <a:t>(зависеть, искл. 2 спр.)</a:t>
            </a:r>
          </a:p>
          <a:p>
            <a:pPr marL="358775" indent="0" algn="ctr" eaLnBrk="1" hangingPunct="1">
              <a:buFontTx/>
              <a:buNone/>
            </a:pPr>
            <a:r>
              <a:rPr lang="ru-RU" sz="2800"/>
              <a:t> бре</a:t>
            </a:r>
            <a:r>
              <a:rPr lang="ru-RU" sz="2800">
                <a:solidFill>
                  <a:srgbClr val="FF3300"/>
                </a:solidFill>
              </a:rPr>
              <a:t>ет </a:t>
            </a:r>
            <a:r>
              <a:rPr lang="ru-RU" sz="2800"/>
              <a:t>(брить, искл. 1 спр.) </a:t>
            </a:r>
          </a:p>
          <a:p>
            <a:pPr marL="358775" indent="0" algn="ctr" eaLnBrk="1" hangingPunct="1">
              <a:buFontTx/>
              <a:buNone/>
            </a:pPr>
            <a:r>
              <a:rPr lang="ru-RU" sz="2800"/>
              <a:t>стел</a:t>
            </a:r>
            <a:r>
              <a:rPr lang="ru-RU" sz="2800">
                <a:solidFill>
                  <a:srgbClr val="FF3300"/>
                </a:solidFill>
              </a:rPr>
              <a:t>ешь</a:t>
            </a:r>
            <a:r>
              <a:rPr lang="ru-RU" sz="2800"/>
              <a:t> (стелить, искл. 1 спр.)</a:t>
            </a:r>
          </a:p>
        </p:txBody>
      </p:sp>
      <p:sp>
        <p:nvSpPr>
          <p:cNvPr id="242692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6165850"/>
            <a:ext cx="719138" cy="50323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  <p:sp>
        <p:nvSpPr>
          <p:cNvPr id="242693" name="Rectangle 6"/>
          <p:cNvSpPr>
            <a:spLocks noChangeArrowheads="1"/>
          </p:cNvSpPr>
          <p:nvPr/>
        </p:nvSpPr>
        <p:spPr bwMode="auto">
          <a:xfrm>
            <a:off x="4643438" y="260350"/>
            <a:ext cx="411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800">
                <a:solidFill>
                  <a:schemeClr val="tx2"/>
                </a:solidFill>
                <a:latin typeface="Arial" charset="0"/>
              </a:rPr>
              <a:t>Глагол</a:t>
            </a:r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3754438" cy="1143000"/>
          </a:xfrm>
        </p:spPr>
        <p:txBody>
          <a:bodyPr/>
          <a:lstStyle/>
          <a:p>
            <a:pPr algn="l" eaLnBrk="1" hangingPunct="1"/>
            <a:r>
              <a:rPr lang="ru-RU"/>
              <a:t>11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4294967295"/>
          </p:nvPr>
        </p:nvSpPr>
        <p:spPr>
          <a:solidFill>
            <a:schemeClr val="bg1"/>
          </a:solidFill>
        </p:spPr>
        <p:txBody>
          <a:bodyPr/>
          <a:lstStyle/>
          <a:p>
            <a:pPr marL="968375" indent="-609600" eaLnBrk="1" hangingPunct="1">
              <a:buFontTx/>
              <a:buNone/>
            </a:pPr>
            <a:endParaRPr lang="ru-RU" sz="1200"/>
          </a:p>
          <a:p>
            <a:pPr marL="968375" indent="-609600" algn="ctr" eaLnBrk="1" hangingPunct="1">
              <a:buFontTx/>
              <a:buAutoNum type="arabicPeriod"/>
            </a:pPr>
            <a:r>
              <a:rPr lang="ru-RU" sz="2800"/>
              <a:t>В неопределённой форме перед </a:t>
            </a:r>
            <a:r>
              <a:rPr lang="ru-RU" sz="2800" b="1" i="1"/>
              <a:t>-ся:</a:t>
            </a:r>
          </a:p>
          <a:p>
            <a:pPr marL="968375" indent="-609600" algn="ctr" eaLnBrk="1" hangingPunct="1">
              <a:buFontTx/>
              <a:buNone/>
            </a:pPr>
            <a:r>
              <a:rPr lang="ru-RU" sz="2800" b="1" i="1">
                <a:solidFill>
                  <a:srgbClr val="003399"/>
                </a:solidFill>
              </a:rPr>
              <a:t>беречь, исправиться</a:t>
            </a:r>
          </a:p>
          <a:p>
            <a:pPr marL="968375" indent="-609600" algn="ctr" eaLnBrk="1" hangingPunct="1">
              <a:buFontTx/>
              <a:buNone/>
            </a:pPr>
            <a:r>
              <a:rPr lang="ru-RU" sz="2800">
                <a:solidFill>
                  <a:srgbClr val="003399"/>
                </a:solidFill>
              </a:rPr>
              <a:t>  </a:t>
            </a:r>
          </a:p>
          <a:p>
            <a:pPr marL="968375" indent="-609600" algn="ctr" eaLnBrk="1" hangingPunct="1">
              <a:buFontTx/>
              <a:buNone/>
            </a:pPr>
            <a:r>
              <a:rPr lang="ru-RU" sz="2800"/>
              <a:t>2. В окончаниях глаголов 2 лица,  единственного числа после ш всегда пишется мягкий знак:</a:t>
            </a:r>
          </a:p>
          <a:p>
            <a:pPr marL="968375" indent="-609600" algn="ctr" eaLnBrk="1" hangingPunct="1">
              <a:buFontTx/>
              <a:buNone/>
            </a:pPr>
            <a:r>
              <a:rPr lang="ru-RU" sz="2800" b="1"/>
              <a:t> </a:t>
            </a:r>
            <a:r>
              <a:rPr lang="ru-RU" sz="2800" b="1" i="1">
                <a:solidFill>
                  <a:srgbClr val="003399"/>
                </a:solidFill>
              </a:rPr>
              <a:t>ты пишешь</a:t>
            </a:r>
          </a:p>
        </p:txBody>
      </p:sp>
      <p:sp>
        <p:nvSpPr>
          <p:cNvPr id="243716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6165850"/>
            <a:ext cx="719138" cy="50323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  <p:sp>
        <p:nvSpPr>
          <p:cNvPr id="243717" name="Rectangle 6"/>
          <p:cNvSpPr>
            <a:spLocks noChangeArrowheads="1"/>
          </p:cNvSpPr>
          <p:nvPr/>
        </p:nvSpPr>
        <p:spPr bwMode="auto">
          <a:xfrm>
            <a:off x="4643438" y="260350"/>
            <a:ext cx="411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800">
                <a:solidFill>
                  <a:schemeClr val="tx2"/>
                </a:solidFill>
                <a:latin typeface="Arial" charset="0"/>
              </a:rPr>
              <a:t>Глагол</a:t>
            </a:r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3754438" cy="1143000"/>
          </a:xfrm>
        </p:spPr>
        <p:txBody>
          <a:bodyPr/>
          <a:lstStyle/>
          <a:p>
            <a:pPr algn="l" eaLnBrk="1" hangingPunct="1"/>
            <a:r>
              <a:rPr lang="ru-RU"/>
              <a:t>12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628775"/>
            <a:ext cx="8229600" cy="4525963"/>
          </a:xfrm>
          <a:solidFill>
            <a:schemeClr val="bg1"/>
          </a:solidFill>
        </p:spPr>
        <p:txBody>
          <a:bodyPr/>
          <a:lstStyle/>
          <a:p>
            <a:pPr marL="358775" indent="0" algn="ctr" eaLnBrk="1" hangingPunct="1">
              <a:lnSpc>
                <a:spcPct val="80000"/>
              </a:lnSpc>
              <a:buFontTx/>
              <a:buNone/>
            </a:pPr>
            <a:endParaRPr lang="ru-RU"/>
          </a:p>
          <a:p>
            <a:pPr marL="358775" indent="0" algn="ctr" eaLnBrk="1" hangingPunct="1">
              <a:lnSpc>
                <a:spcPct val="80000"/>
              </a:lnSpc>
              <a:buFontTx/>
              <a:buNone/>
            </a:pPr>
            <a:r>
              <a:rPr lang="ru-RU" sz="2800"/>
              <a:t>Чередование гласных е-и в корнях:</a:t>
            </a:r>
          </a:p>
          <a:p>
            <a:pPr marL="358775" indent="0" algn="ctr" eaLnBrk="1" hangingPunct="1">
              <a:lnSpc>
                <a:spcPct val="80000"/>
              </a:lnSpc>
              <a:buFontTx/>
              <a:buNone/>
            </a:pPr>
            <a:endParaRPr lang="ru-RU" sz="2800"/>
          </a:p>
          <a:p>
            <a:pPr marL="358775" indent="0" algn="ctr" eaLnBrk="1" hangingPunct="1">
              <a:lnSpc>
                <a:spcPct val="80000"/>
              </a:lnSpc>
              <a:buFontTx/>
              <a:buNone/>
            </a:pPr>
            <a:r>
              <a:rPr lang="ru-RU" sz="2800" b="1" i="1">
                <a:solidFill>
                  <a:srgbClr val="003399"/>
                </a:solidFill>
              </a:rPr>
              <a:t>-пер -пир-, -бер-бир, дер-дир, тер-тир, мер-мир, стел- стил, блест-блист</a:t>
            </a:r>
            <a:r>
              <a:rPr lang="ru-RU" sz="2800" i="1">
                <a:solidFill>
                  <a:srgbClr val="003399"/>
                </a:solidFill>
              </a:rPr>
              <a:t> </a:t>
            </a:r>
          </a:p>
          <a:p>
            <a:pPr marL="358775" indent="0" algn="ctr" eaLnBrk="1" hangingPunct="1">
              <a:lnSpc>
                <a:spcPct val="80000"/>
              </a:lnSpc>
              <a:buFontTx/>
              <a:buNone/>
            </a:pPr>
            <a:endParaRPr lang="ru-RU" sz="2800" i="1">
              <a:solidFill>
                <a:srgbClr val="003399"/>
              </a:solidFill>
            </a:endParaRPr>
          </a:p>
          <a:p>
            <a:pPr marL="358775" indent="0">
              <a:buFontTx/>
              <a:buNone/>
            </a:pPr>
            <a:r>
              <a:rPr lang="ru-RU" sz="2800"/>
              <a:t>Пишется </a:t>
            </a:r>
            <a:r>
              <a:rPr lang="ru-RU" sz="2800" i="1"/>
              <a:t>и</a:t>
            </a:r>
            <a:r>
              <a:rPr lang="ru-RU" sz="2800"/>
              <a:t>, если дальше следует суффикс -а, в противном случае пишется </a:t>
            </a:r>
            <a:r>
              <a:rPr lang="ru-RU" sz="2800" i="1"/>
              <a:t>е</a:t>
            </a:r>
            <a:r>
              <a:rPr lang="ru-RU" sz="2800"/>
              <a:t>.</a:t>
            </a:r>
          </a:p>
          <a:p>
            <a:pPr marL="358775" indent="0">
              <a:buFontTx/>
              <a:buNone/>
            </a:pPr>
            <a:r>
              <a:rPr lang="ru-RU" sz="2800"/>
              <a:t>Исключения: </a:t>
            </a:r>
            <a:r>
              <a:rPr lang="ru-RU" sz="2800" b="1" i="1">
                <a:solidFill>
                  <a:srgbClr val="003399"/>
                </a:solidFill>
              </a:rPr>
              <a:t>сочетать, сочетание</a:t>
            </a:r>
            <a:r>
              <a:rPr lang="ru-RU" sz="2800"/>
              <a:t> </a:t>
            </a:r>
          </a:p>
        </p:txBody>
      </p:sp>
      <p:sp>
        <p:nvSpPr>
          <p:cNvPr id="244740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6165850"/>
            <a:ext cx="719138" cy="50323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  <p:sp>
        <p:nvSpPr>
          <p:cNvPr id="244741" name="Rectangle 6"/>
          <p:cNvSpPr>
            <a:spLocks noChangeArrowheads="1"/>
          </p:cNvSpPr>
          <p:nvPr/>
        </p:nvSpPr>
        <p:spPr bwMode="auto">
          <a:xfrm>
            <a:off x="3995738" y="260350"/>
            <a:ext cx="49069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800">
                <a:solidFill>
                  <a:schemeClr val="tx2"/>
                </a:solidFill>
                <a:latin typeface="Arial" charset="0"/>
              </a:rPr>
              <a:t>Глагол</a:t>
            </a:r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18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4692" name="Содержимое 3" descr="1260787066_30048_b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4581525"/>
          </a:xfrm>
          <a:noFill/>
          <a:ln/>
        </p:spPr>
      </p:pic>
      <p:grpSp>
        <p:nvGrpSpPr>
          <p:cNvPr id="114705" name="Group 17"/>
          <p:cNvGrpSpPr>
            <a:grpSpLocks/>
          </p:cNvGrpSpPr>
          <p:nvPr/>
        </p:nvGrpSpPr>
        <p:grpSpPr bwMode="auto">
          <a:xfrm>
            <a:off x="5580063" y="1844675"/>
            <a:ext cx="1223962" cy="935038"/>
            <a:chOff x="3243" y="3385"/>
            <a:chExt cx="771" cy="680"/>
          </a:xfrm>
        </p:grpSpPr>
        <p:sp>
          <p:nvSpPr>
            <p:cNvPr id="114706" name="AutoShape 18"/>
            <p:cNvSpPr>
              <a:spLocks noChangeArrowheads="1"/>
            </p:cNvSpPr>
            <p:nvPr/>
          </p:nvSpPr>
          <p:spPr bwMode="auto">
            <a:xfrm>
              <a:off x="3243" y="3385"/>
              <a:ext cx="771" cy="317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3399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b="1">
                  <a:latin typeface="Arial" charset="0"/>
                </a:rPr>
                <a:t>Глагол</a:t>
              </a:r>
            </a:p>
          </p:txBody>
        </p:sp>
        <p:sp>
          <p:nvSpPr>
            <p:cNvPr id="114707" name="Line 19"/>
            <p:cNvSpPr>
              <a:spLocks noChangeShapeType="1"/>
            </p:cNvSpPr>
            <p:nvPr/>
          </p:nvSpPr>
          <p:spPr bwMode="auto">
            <a:xfrm>
              <a:off x="3243" y="3430"/>
              <a:ext cx="0" cy="635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14722" name="Picture 34" descr="Рисунок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284663" y="4581525"/>
            <a:ext cx="1387475" cy="2276475"/>
          </a:xfrm>
          <a:ln/>
        </p:spPr>
      </p:pic>
      <p:pic>
        <p:nvPicPr>
          <p:cNvPr id="114723" name="Picture 3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59663" y="4581525"/>
            <a:ext cx="1684337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724" name="Picture 3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611688"/>
            <a:ext cx="2916238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1403350" y="0"/>
            <a:ext cx="774065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7225" name="Picture 9" descr="0004-002-Metodicheskie-zadachi-Pomoch-osvoit-ponjatie-o-glagolnom-vide-o"/>
          <p:cNvPicPr>
            <a:picLocks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484438" y="188913"/>
            <a:ext cx="5776912" cy="6480175"/>
          </a:xfrm>
        </p:spPr>
      </p:pic>
      <p:sp>
        <p:nvSpPr>
          <p:cNvPr id="137227" name="WordArt 11"/>
          <p:cNvSpPr>
            <a:spLocks noChangeArrowheads="1" noChangeShapeType="1" noTextEdit="1"/>
          </p:cNvSpPr>
          <p:nvPr/>
        </p:nvSpPr>
        <p:spPr bwMode="auto">
          <a:xfrm rot="5400000">
            <a:off x="-1855787" y="1855787"/>
            <a:ext cx="5329238" cy="1617663"/>
          </a:xfrm>
          <a:prstGeom prst="rect">
            <a:avLst/>
          </a:prstGeom>
        </p:spPr>
        <p:txBody>
          <a:bodyPr vert="wordArtVert"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auto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0" scaled="1"/>
                </a:gradFill>
                <a:latin typeface="Impact"/>
              </a:rPr>
              <a:t>Своя  игра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138" y="333375"/>
            <a:ext cx="3381375" cy="700088"/>
          </a:xfrm>
        </p:spPr>
        <p:txBody>
          <a:bodyPr/>
          <a:lstStyle/>
          <a:p>
            <a:r>
              <a:rPr lang="ru-RU" sz="48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Филимон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908175" y="4941888"/>
            <a:ext cx="6264275" cy="8636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«Я бы сделал, я бы смог,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Если б кто-нибудь помог !..»</a:t>
            </a:r>
          </a:p>
        </p:txBody>
      </p:sp>
      <p:pic>
        <p:nvPicPr>
          <p:cNvPr id="7178" name="Picture 10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43213" y="1196975"/>
            <a:ext cx="3771900" cy="3521075"/>
          </a:xfrm>
          <a:noFill/>
          <a:ln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6238" y="1196975"/>
            <a:ext cx="3771900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6238" y="1196975"/>
            <a:ext cx="3771900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113" y="260350"/>
            <a:ext cx="3381375" cy="865188"/>
          </a:xfrm>
        </p:spPr>
        <p:txBody>
          <a:bodyPr/>
          <a:lstStyle/>
          <a:p>
            <a:r>
              <a:rPr lang="ru-RU" sz="48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Гаврила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051050" y="5445125"/>
            <a:ext cx="6121400" cy="863600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«То возьми! Подай того!»</a:t>
            </a:r>
          </a:p>
        </p:txBody>
      </p:sp>
      <p:pic>
        <p:nvPicPr>
          <p:cNvPr id="140298" name="Picture 10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627313" y="1341438"/>
            <a:ext cx="4752975" cy="36576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113" y="260350"/>
            <a:ext cx="3381375" cy="865188"/>
          </a:xfrm>
        </p:spPr>
        <p:txBody>
          <a:bodyPr/>
          <a:lstStyle/>
          <a:p>
            <a:r>
              <a:rPr lang="ru-RU" sz="48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Иван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411413" y="5373688"/>
            <a:ext cx="5616575" cy="863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«Слов на ветер не бросаю,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Что надумал, выполняю!»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2346" name="Picture 10" descr="Рисунок2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635375" y="1196975"/>
            <a:ext cx="2503488" cy="410527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5411" name="Содержимое 3" descr="1260787066_30048_b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145412" name="Рисунок 8" descr="солнце.gif"/>
          <p:cNvPicPr>
            <a:picLocks noChangeAspect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755650" y="836613"/>
            <a:ext cx="2735263" cy="2238375"/>
          </a:xfrm>
          <a:noFill/>
          <a:ln/>
        </p:spPr>
      </p:pic>
      <p:pic>
        <p:nvPicPr>
          <p:cNvPr id="145413" name="Picture 5" descr="Рисунок2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3779838" y="5276850"/>
            <a:ext cx="1136650" cy="1581150"/>
          </a:xfrm>
        </p:spPr>
      </p:pic>
      <p:grpSp>
        <p:nvGrpSpPr>
          <p:cNvPr id="145414" name="Group 6"/>
          <p:cNvGrpSpPr>
            <a:grpSpLocks/>
          </p:cNvGrpSpPr>
          <p:nvPr/>
        </p:nvGrpSpPr>
        <p:grpSpPr bwMode="auto">
          <a:xfrm>
            <a:off x="5580063" y="2349500"/>
            <a:ext cx="1223962" cy="1079500"/>
            <a:chOff x="3243" y="3385"/>
            <a:chExt cx="771" cy="680"/>
          </a:xfrm>
        </p:grpSpPr>
        <p:sp>
          <p:nvSpPr>
            <p:cNvPr id="145415" name="AutoShape 7"/>
            <p:cNvSpPr>
              <a:spLocks noChangeArrowheads="1"/>
            </p:cNvSpPr>
            <p:nvPr/>
          </p:nvSpPr>
          <p:spPr bwMode="auto">
            <a:xfrm>
              <a:off x="3243" y="3385"/>
              <a:ext cx="771" cy="317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3399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b="1">
                  <a:latin typeface="Arial" charset="0"/>
                </a:rPr>
                <a:t>Глагол</a:t>
              </a:r>
            </a:p>
          </p:txBody>
        </p:sp>
        <p:sp>
          <p:nvSpPr>
            <p:cNvPr id="145416" name="Line 8"/>
            <p:cNvSpPr>
              <a:spLocks noChangeShapeType="1"/>
            </p:cNvSpPr>
            <p:nvPr/>
          </p:nvSpPr>
          <p:spPr bwMode="auto">
            <a:xfrm>
              <a:off x="3243" y="3430"/>
              <a:ext cx="0" cy="635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45420" name="Picture 12" descr="MC900426378[1]"/>
          <p:cNvPicPr>
            <a:picLocks noChangeAspect="1" noChangeArrowheads="1"/>
          </p:cNvPicPr>
          <p:nvPr/>
        </p:nvPicPr>
        <p:blipFill>
          <a:blip r:embed="rId5" cstate="email"/>
          <a:srcRect b="3754"/>
          <a:stretch>
            <a:fillRect/>
          </a:stretch>
        </p:blipFill>
        <p:spPr bwMode="auto">
          <a:xfrm>
            <a:off x="827088" y="1628775"/>
            <a:ext cx="8316912" cy="52292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138" y="260350"/>
            <a:ext cx="3271837" cy="755650"/>
          </a:xfrm>
        </p:spPr>
        <p:txBody>
          <a:bodyPr/>
          <a:lstStyle/>
          <a:p>
            <a:r>
              <a:rPr lang="ru-RU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Филимон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58888" y="1628775"/>
            <a:ext cx="5545137" cy="309721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«Я пошел бы воевать,</a:t>
            </a:r>
          </a:p>
          <a:p>
            <a:pPr>
              <a:buFontTx/>
              <a:buNone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Если б не любил поспать,</a:t>
            </a:r>
          </a:p>
          <a:p>
            <a:pPr>
              <a:buFontTx/>
              <a:buNone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Я сразился б со злодеем,</a:t>
            </a:r>
          </a:p>
          <a:p>
            <a:pPr>
              <a:buFontTx/>
              <a:buNone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Самозванцем, лиходеем,</a:t>
            </a:r>
          </a:p>
          <a:p>
            <a:pPr>
              <a:buFontTx/>
              <a:buNone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Я бы змея победил,</a:t>
            </a:r>
          </a:p>
          <a:p>
            <a:pPr>
              <a:buFontTx/>
              <a:buNone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Если б тятька разбудил!...»</a:t>
            </a: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1863" y="3429000"/>
            <a:ext cx="2952750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113" y="476250"/>
            <a:ext cx="3560762" cy="828675"/>
          </a:xfrm>
        </p:spPr>
        <p:txBody>
          <a:bodyPr/>
          <a:lstStyle/>
          <a:p>
            <a:r>
              <a:rPr lang="ru-RU" sz="48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Гаврила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051050" y="1412875"/>
            <a:ext cx="6516688" cy="411480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«Эй, Ванюшка, эй, дурак,</a:t>
            </a:r>
          </a:p>
          <a:p>
            <a:pPr>
              <a:buFontTx/>
              <a:buNone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Снаряжайся! В царстве враг!</a:t>
            </a:r>
          </a:p>
          <a:p>
            <a:pPr>
              <a:buFontTx/>
              <a:buNone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Есть и спать не любишь вволю– </a:t>
            </a:r>
          </a:p>
          <a:p>
            <a:pPr>
              <a:buFontTx/>
              <a:buNone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Так ступай во чисто поле,</a:t>
            </a:r>
          </a:p>
          <a:p>
            <a:pPr>
              <a:buFontTx/>
              <a:buNone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Заруби дракона злого</a:t>
            </a:r>
          </a:p>
          <a:p>
            <a:pPr>
              <a:buFontTx/>
              <a:buNone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Аль доставь сюда живого!»</a:t>
            </a:r>
          </a:p>
        </p:txBody>
      </p:sp>
      <p:pic>
        <p:nvPicPr>
          <p:cNvPr id="12296" name="Picture 8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4383088"/>
            <a:ext cx="3132138" cy="2474912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779838" y="404813"/>
            <a:ext cx="2336800" cy="915987"/>
          </a:xfrm>
        </p:spPr>
        <p:txBody>
          <a:bodyPr/>
          <a:lstStyle/>
          <a:p>
            <a:r>
              <a:rPr lang="ru-RU" sz="48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Иван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7425" y="1700213"/>
            <a:ext cx="5437188" cy="411480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«Вижу: час настал мой, братцы,</a:t>
            </a:r>
          </a:p>
          <a:p>
            <a:pPr>
              <a:buFontTx/>
              <a:buNone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В путь –дорогу собираться.</a:t>
            </a:r>
          </a:p>
          <a:p>
            <a:pPr>
              <a:buFontTx/>
              <a:buNone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Я за землю, за свою,</a:t>
            </a:r>
          </a:p>
          <a:p>
            <a:pPr>
              <a:buFontTx/>
              <a:buNone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Постою в любом бою!</a:t>
            </a:r>
          </a:p>
          <a:p>
            <a:pPr>
              <a:buFontTx/>
              <a:buNone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Меч возьму себе в подмогу». </a:t>
            </a:r>
          </a:p>
          <a:p>
            <a:pPr>
              <a:buFontTx/>
              <a:buNone/>
            </a:pPr>
            <a:endParaRPr lang="ru-RU" sz="2800" b="1"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  <p:pic>
        <p:nvPicPr>
          <p:cNvPr id="13319" name="Picture 7" descr="Рисунок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16013" y="1557338"/>
            <a:ext cx="2230437" cy="3657600"/>
          </a:xfrm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404813"/>
            <a:ext cx="3167063" cy="755650"/>
          </a:xfrm>
        </p:spPr>
        <p:txBody>
          <a:bodyPr/>
          <a:lstStyle/>
          <a:p>
            <a:r>
              <a:rPr lang="ru-RU" sz="48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Гаврила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195513" y="4652963"/>
            <a:ext cx="5902325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«Ну, иди, Ванюша с Богом!..»</a:t>
            </a:r>
          </a:p>
          <a:p>
            <a:pPr algn="ctr">
              <a:spcBef>
                <a:spcPct val="50000"/>
              </a:spcBef>
            </a:pPr>
            <a:endParaRPr lang="ru-RU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8538" y="1341438"/>
            <a:ext cx="48260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8129587" cy="3657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>
                <a:latin typeface="Arial Unicode MS" pitchFamily="34" charset="-128"/>
              </a:rPr>
              <a:t>1. С людьми советуйся, а ума не теряй.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>
                <a:latin typeface="Arial Unicode MS" pitchFamily="34" charset="-128"/>
              </a:rPr>
              <a:t>2. Наградила бы я тебя по-царски, да не послушался ты моего совета.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>
                <a:latin typeface="Arial Unicode MS" pitchFamily="34" charset="-128"/>
              </a:rPr>
              <a:t>3. Не спеши языком, торопись делом.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>
                <a:latin typeface="Arial Unicode MS" pitchFamily="34" charset="-128"/>
              </a:rPr>
              <a:t>4. Делом к Отчизне любовь докажи, лучше учись, больше трудись.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>
                <a:latin typeface="Arial Unicode MS" pitchFamily="34" charset="-128"/>
              </a:rPr>
              <a:t>5. Я бы в летчики пошел, пусть меня научат.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>
                <a:latin typeface="Arial Unicode MS" pitchFamily="34" charset="-128"/>
              </a:rPr>
              <a:t>6. Берегите силы, улучшайте жизнь, всегда учитесь и никогда не падайте духом.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 b="1">
              <a:latin typeface="Arial Unicode MS" pitchFamily="34" charset="-128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404813"/>
            <a:ext cx="79216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ru-RU" sz="28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Задание. </a:t>
            </a:r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Выпишите глаголы, которые</a:t>
            </a:r>
          </a:p>
          <a:p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 будут  употреблять братья в своей речи.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692275" y="5805488"/>
            <a:ext cx="165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Филимон</a:t>
            </a:r>
            <a:r>
              <a:rPr lang="ru-RU" sz="2400"/>
              <a:t>           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924300" y="4221163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Гаврила</a:t>
            </a: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4067175" y="0"/>
            <a:ext cx="2449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ИЗЬЯВИТЕЛЬНОЕ</a:t>
            </a:r>
          </a:p>
          <a:p>
            <a:pPr algn="ctr"/>
            <a:r>
              <a:rPr lang="ru-RU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НАКЛОНЕНИЕ</a:t>
            </a: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5724525" y="3789363"/>
            <a:ext cx="2449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ПОВЕЛИТЕЛЬНОЕ</a:t>
            </a:r>
          </a:p>
          <a:p>
            <a:pPr algn="ctr"/>
            <a:r>
              <a:rPr lang="ru-RU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НАКЛОНЕНИЕ</a:t>
            </a: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468313" y="981075"/>
            <a:ext cx="24495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УСЛОВНОЕ</a:t>
            </a:r>
          </a:p>
          <a:p>
            <a:pPr algn="ctr"/>
            <a:r>
              <a:rPr lang="ru-RU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НАКЛОНЕНИЕ</a:t>
            </a:r>
          </a:p>
        </p:txBody>
      </p:sp>
      <p:pic>
        <p:nvPicPr>
          <p:cNvPr id="16416" name="Picture 3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6600" y="2781300"/>
            <a:ext cx="22320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8" name="Picture 3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6375" y="4221163"/>
            <a:ext cx="1655763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20" name="AutoShape 36"/>
          <p:cNvSpPr>
            <a:spLocks noChangeArrowheads="1"/>
          </p:cNvSpPr>
          <p:nvPr/>
        </p:nvSpPr>
        <p:spPr bwMode="auto">
          <a:xfrm>
            <a:off x="755650" y="1628775"/>
            <a:ext cx="1873250" cy="2420938"/>
          </a:xfrm>
          <a:prstGeom prst="wedgeRoundRectCallout">
            <a:avLst>
              <a:gd name="adj1" fmla="val 32120"/>
              <a:gd name="adj2" fmla="val 6908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Наградила бы</a:t>
            </a:r>
          </a:p>
          <a:p>
            <a:pPr algn="ctr"/>
            <a:endParaRPr lang="ru-RU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Пошел бы</a:t>
            </a:r>
          </a:p>
        </p:txBody>
      </p:sp>
      <p:pic>
        <p:nvPicPr>
          <p:cNvPr id="16421" name="Picture 37" descr="Рисунок2"/>
          <p:cNvPicPr>
            <a:picLocks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7562850" y="0"/>
            <a:ext cx="1581150" cy="2593975"/>
          </a:xfrm>
          <a:noFill/>
          <a:ln/>
        </p:spPr>
      </p:pic>
      <p:sp>
        <p:nvSpPr>
          <p:cNvPr id="16423" name="AutoShape 39"/>
          <p:cNvSpPr>
            <a:spLocks noChangeArrowheads="1"/>
          </p:cNvSpPr>
          <p:nvPr/>
        </p:nvSpPr>
        <p:spPr bwMode="auto">
          <a:xfrm>
            <a:off x="4067175" y="692150"/>
            <a:ext cx="2520950" cy="1368425"/>
          </a:xfrm>
          <a:prstGeom prst="wedgeRoundRectCallout">
            <a:avLst>
              <a:gd name="adj1" fmla="val 102583"/>
              <a:gd name="adj2" fmla="val -6983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послушался</a:t>
            </a:r>
          </a:p>
        </p:txBody>
      </p:sp>
      <p:sp>
        <p:nvSpPr>
          <p:cNvPr id="16424" name="Text Box 40"/>
          <p:cNvSpPr txBox="1">
            <a:spLocks noChangeArrowheads="1"/>
          </p:cNvSpPr>
          <p:nvPr/>
        </p:nvSpPr>
        <p:spPr bwMode="auto">
          <a:xfrm>
            <a:off x="6516688" y="1557338"/>
            <a:ext cx="1476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 </a:t>
            </a: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Иван</a:t>
            </a:r>
          </a:p>
        </p:txBody>
      </p:sp>
      <p:sp>
        <p:nvSpPr>
          <p:cNvPr id="16425" name="AutoShape 41"/>
          <p:cNvSpPr>
            <a:spLocks noChangeArrowheads="1"/>
          </p:cNvSpPr>
          <p:nvPr/>
        </p:nvSpPr>
        <p:spPr bwMode="auto">
          <a:xfrm>
            <a:off x="6011863" y="4365625"/>
            <a:ext cx="1873250" cy="2303463"/>
          </a:xfrm>
          <a:prstGeom prst="wedgeRoundRectCallout">
            <a:avLst>
              <a:gd name="adj1" fmla="val -94917"/>
              <a:gd name="adj2" fmla="val -7887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Советуйся</a:t>
            </a:r>
          </a:p>
          <a:p>
            <a:pPr algn="ctr"/>
            <a:r>
              <a:rPr lang="ru-RU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теряй</a:t>
            </a:r>
          </a:p>
          <a:p>
            <a:pPr algn="ctr"/>
            <a:r>
              <a:rPr lang="ru-RU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спеши</a:t>
            </a:r>
          </a:p>
          <a:p>
            <a:pPr algn="ctr"/>
            <a:r>
              <a:rPr lang="ru-RU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Торопись</a:t>
            </a:r>
          </a:p>
          <a:p>
            <a:pPr algn="ctr"/>
            <a:r>
              <a:rPr lang="ru-RU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Докажи</a:t>
            </a:r>
          </a:p>
          <a:p>
            <a:pPr algn="ctr"/>
            <a:r>
              <a:rPr lang="ru-RU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Учись</a:t>
            </a:r>
          </a:p>
          <a:p>
            <a:pPr algn="ctr"/>
            <a:r>
              <a:rPr lang="ru-RU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Трудись</a:t>
            </a:r>
          </a:p>
          <a:p>
            <a:pPr algn="ctr"/>
            <a:r>
              <a:rPr lang="ru-RU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Пусть научат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162" name="Group 2"/>
          <p:cNvGraphicFramePr>
            <a:graphicFrameLocks noGrp="1"/>
          </p:cNvGraphicFramePr>
          <p:nvPr>
            <p:ph idx="4294967295"/>
          </p:nvPr>
        </p:nvGraphicFramePr>
        <p:xfrm>
          <a:off x="457200" y="274638"/>
          <a:ext cx="8147050" cy="5602288"/>
        </p:xfrm>
        <a:graphic>
          <a:graphicData uri="http://schemas.openxmlformats.org/drawingml/2006/table">
            <a:tbl>
              <a:tblPr/>
              <a:tblGrid>
                <a:gridCol w="1965325"/>
                <a:gridCol w="1841500"/>
                <a:gridCol w="2087563"/>
                <a:gridCol w="2252662"/>
              </a:tblGrid>
              <a:tr h="1987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" action="ppaction://hlinksldjump"/>
                        </a:rPr>
                        <a:t>1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6B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3" action="ppaction://hlinksldjump"/>
                        </a:rPr>
                        <a:t>2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6B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4" action="ppaction://hlinksldjump"/>
                        </a:rPr>
                        <a:t>3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6B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5" action="ppaction://hlinksldjump"/>
                        </a:rPr>
                        <a:t>4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6BCF"/>
                    </a:solidFill>
                  </a:tcPr>
                </a:tc>
              </a:tr>
              <a:tr h="164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6" action="ppaction://hlinksldjump"/>
                        </a:rPr>
                        <a:t>5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6B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7" action="ppaction://hlinksldjump"/>
                        </a:rPr>
                        <a:t>6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6B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8" action="ppaction://hlinksldjump"/>
                        </a:rPr>
                        <a:t>7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6B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9" action="ppaction://hlinksldjump"/>
                        </a:rPr>
                        <a:t>8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6BCF"/>
                    </a:solidFill>
                  </a:tcPr>
                </a:tc>
              </a:tr>
              <a:tr h="197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0" action="ppaction://hlinksldjump"/>
                        </a:rPr>
                        <a:t>9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6B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1" action="ppaction://hlinksldjump"/>
                        </a:rPr>
                        <a:t>10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6B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2" action="ppaction://hlinksldjump"/>
                        </a:rPr>
                        <a:t>11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6B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3" action="ppaction://hlinksldjump"/>
                        </a:rPr>
                        <a:t>12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6BCF"/>
                    </a:solidFill>
                  </a:tcPr>
                </a:tc>
              </a:tr>
            </a:tbl>
          </a:graphicData>
        </a:graphic>
      </p:graphicFrame>
      <p:sp>
        <p:nvSpPr>
          <p:cNvPr id="220184" name="AutoShape 96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6092825"/>
            <a:ext cx="719138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u="sng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u="sng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Задание. </a:t>
            </a:r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Помогите Филимону найти третье лишнее:</a:t>
            </a:r>
            <a:b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800" b="1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7918450" cy="36576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возвратиться   забежать     рассеять</a:t>
            </a:r>
          </a:p>
          <a:p>
            <a:pPr>
              <a:buFont typeface="Wingdings" pitchFamily="2" charset="2"/>
              <a:buChar char="v"/>
            </a:pPr>
            <a:endParaRPr lang="ru-RU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скакать          вскопать     поливать</a:t>
            </a:r>
          </a:p>
          <a:p>
            <a:pPr>
              <a:buFont typeface="Wingdings" pitchFamily="2" charset="2"/>
              <a:buChar char="v"/>
            </a:pPr>
            <a:endParaRPr lang="ru-RU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рассеять        пилить        таять</a:t>
            </a:r>
          </a:p>
        </p:txBody>
      </p:sp>
      <p:pic>
        <p:nvPicPr>
          <p:cNvPr id="103430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9563" y="4508500"/>
            <a:ext cx="2305050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1042988" y="1844675"/>
            <a:ext cx="2625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возвратиться</a:t>
            </a:r>
          </a:p>
        </p:txBody>
      </p:sp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3924300" y="2852738"/>
            <a:ext cx="1943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вскопать</a:t>
            </a:r>
          </a:p>
        </p:txBody>
      </p:sp>
      <p:sp>
        <p:nvSpPr>
          <p:cNvPr id="103434" name="Rectangle 10"/>
          <p:cNvSpPr>
            <a:spLocks noChangeArrowheads="1"/>
          </p:cNvSpPr>
          <p:nvPr/>
        </p:nvSpPr>
        <p:spPr bwMode="auto">
          <a:xfrm>
            <a:off x="3851275" y="3860800"/>
            <a:ext cx="1584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пилить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305675" cy="1189037"/>
          </a:xfrm>
        </p:spPr>
        <p:txBody>
          <a:bodyPr/>
          <a:lstStyle/>
          <a:p>
            <a:r>
              <a:rPr lang="ru-RU" sz="28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Задание. </a:t>
            </a:r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Помогите Гавриле вставить нужную гласную</a:t>
            </a:r>
            <a:r>
              <a:rPr lang="ru-RU" sz="280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используя алгоритм</a:t>
            </a: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2205038"/>
            <a:ext cx="7993062" cy="3960812"/>
          </a:xfrm>
        </p:spPr>
        <p:txBody>
          <a:bodyPr/>
          <a:lstStyle/>
          <a:p>
            <a:pPr>
              <a:buFontTx/>
              <a:buNone/>
            </a:pPr>
            <a:r>
              <a:rPr lang="ru-RU" sz="2800"/>
              <a:t>   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Держ…тся , жал…т, руб…т, стро…т, кле…т, леч…т, ве…т, се…т, пиш…м, помо…шь, вытр…шь, рису…м</a:t>
            </a: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1979613" y="2133600"/>
            <a:ext cx="496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4140200" y="2133600"/>
            <a:ext cx="358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5724525" y="2133600"/>
            <a:ext cx="3603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7451725" y="2133600"/>
            <a:ext cx="43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</a:p>
        </p:txBody>
      </p:sp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3132138" y="2636838"/>
            <a:ext cx="5032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</a:p>
        </p:txBody>
      </p:sp>
      <p:sp>
        <p:nvSpPr>
          <p:cNvPr id="111625" name="Rectangle 9"/>
          <p:cNvSpPr>
            <a:spLocks noChangeArrowheads="1"/>
          </p:cNvSpPr>
          <p:nvPr/>
        </p:nvSpPr>
        <p:spPr bwMode="auto">
          <a:xfrm>
            <a:off x="5795963" y="2636838"/>
            <a:ext cx="43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</a:t>
            </a:r>
          </a:p>
        </p:txBody>
      </p:sp>
      <p:sp>
        <p:nvSpPr>
          <p:cNvPr id="111626" name="Rectangle 10"/>
          <p:cNvSpPr>
            <a:spLocks noChangeArrowheads="1"/>
          </p:cNvSpPr>
          <p:nvPr/>
        </p:nvSpPr>
        <p:spPr bwMode="auto">
          <a:xfrm>
            <a:off x="7451725" y="2636838"/>
            <a:ext cx="358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</a:t>
            </a:r>
          </a:p>
        </p:txBody>
      </p:sp>
      <p:sp>
        <p:nvSpPr>
          <p:cNvPr id="111627" name="Rectangle 11"/>
          <p:cNvSpPr>
            <a:spLocks noChangeArrowheads="1"/>
          </p:cNvSpPr>
          <p:nvPr/>
        </p:nvSpPr>
        <p:spPr bwMode="auto">
          <a:xfrm>
            <a:off x="4500563" y="2636838"/>
            <a:ext cx="3603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</a:t>
            </a:r>
          </a:p>
        </p:txBody>
      </p:sp>
      <p:sp>
        <p:nvSpPr>
          <p:cNvPr id="111628" name="Rectangle 12"/>
          <p:cNvSpPr>
            <a:spLocks noChangeArrowheads="1"/>
          </p:cNvSpPr>
          <p:nvPr/>
        </p:nvSpPr>
        <p:spPr bwMode="auto">
          <a:xfrm>
            <a:off x="1979613" y="3114675"/>
            <a:ext cx="43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</a:t>
            </a:r>
          </a:p>
        </p:txBody>
      </p:sp>
      <p:sp>
        <p:nvSpPr>
          <p:cNvPr id="111629" name="Rectangle 13"/>
          <p:cNvSpPr>
            <a:spLocks noChangeArrowheads="1"/>
          </p:cNvSpPr>
          <p:nvPr/>
        </p:nvSpPr>
        <p:spPr bwMode="auto">
          <a:xfrm>
            <a:off x="6443663" y="3068638"/>
            <a:ext cx="3603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</a:t>
            </a:r>
          </a:p>
        </p:txBody>
      </p:sp>
      <p:sp>
        <p:nvSpPr>
          <p:cNvPr id="111630" name="Rectangle 14"/>
          <p:cNvSpPr>
            <a:spLocks noChangeArrowheads="1"/>
          </p:cNvSpPr>
          <p:nvPr/>
        </p:nvSpPr>
        <p:spPr bwMode="auto">
          <a:xfrm>
            <a:off x="4211638" y="3114675"/>
            <a:ext cx="3603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</a:t>
            </a:r>
          </a:p>
        </p:txBody>
      </p:sp>
      <p:sp>
        <p:nvSpPr>
          <p:cNvPr id="111631" name="Rectangle 15"/>
          <p:cNvSpPr>
            <a:spLocks noChangeArrowheads="1"/>
          </p:cNvSpPr>
          <p:nvPr/>
        </p:nvSpPr>
        <p:spPr bwMode="auto">
          <a:xfrm>
            <a:off x="1619250" y="2636838"/>
            <a:ext cx="3603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</a:p>
        </p:txBody>
      </p:sp>
      <p:pic>
        <p:nvPicPr>
          <p:cNvPr id="111640" name="Picture 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162425"/>
            <a:ext cx="38512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/>
      <p:bldP spid="111621" grpId="0"/>
      <p:bldP spid="111623" grpId="0"/>
      <p:bldP spid="111624" grpId="0"/>
      <p:bldP spid="111625" grpId="0"/>
      <p:bldP spid="111626" grpId="0"/>
      <p:bldP spid="111627" grpId="0"/>
      <p:bldP spid="111628" grpId="0"/>
      <p:bldP spid="111629" grpId="0"/>
      <p:bldP spid="111630" grpId="0"/>
      <p:bldP spid="11163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9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16238" y="188913"/>
            <a:ext cx="4464050" cy="6669087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1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ТЕСТ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/>
              <a:t>1). В каком глаголе пишется ь?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/>
              <a:t>а) вам дремлет…ся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/>
              <a:t>б) приходит…ся решать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/>
              <a:t>в) не годит…ся портить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/>
              <a:t>г) надумала трудит…ся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/>
              <a:t>2). В каком глаголе пишется Е?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/>
              <a:t>а) наполн…шь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/>
              <a:t>б) ворот…шь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/>
              <a:t>в) стро…шь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/>
              <a:t>г) ед…шь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/>
              <a:t>3). В каком глаголе пишется И?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/>
              <a:t>а) рассе…лся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/>
              <a:t>б) кле…л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/>
              <a:t>в) вид…л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/>
              <a:t>г) слыш…л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/>
              <a:t>4). В каком предложении глагол с </a:t>
            </a:r>
            <a:r>
              <a:rPr lang="ru-RU" sz="1800" u="sng"/>
              <a:t>НЕ</a:t>
            </a:r>
            <a:r>
              <a:rPr lang="ru-RU" sz="1800"/>
              <a:t> пишется слитно?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/>
              <a:t>а) Вчера я (не) смог позвонить.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/>
              <a:t>б) Его не (взлюбили) за грубость.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/>
              <a:t>в) Бабушка (не) приехала к нам на выходные.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/>
              <a:t>г) Уже середина марта, но снег (не) тает.</a:t>
            </a:r>
          </a:p>
        </p:txBody>
      </p:sp>
      <p:pic>
        <p:nvPicPr>
          <p:cNvPr id="246788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246794" name="WordArt 10"/>
          <p:cNvSpPr>
            <a:spLocks noChangeArrowheads="1" noChangeShapeType="1" noTextEdit="1"/>
          </p:cNvSpPr>
          <p:nvPr/>
        </p:nvSpPr>
        <p:spPr bwMode="auto">
          <a:xfrm>
            <a:off x="1979613" y="2133600"/>
            <a:ext cx="5762625" cy="18335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«Осилишь задачу-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найдешь удачу!»</a:t>
            </a:r>
          </a:p>
        </p:txBody>
      </p:sp>
      <p:pic>
        <p:nvPicPr>
          <p:cNvPr id="246795" name="Picture 11" descr="Рисунок2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3860800"/>
            <a:ext cx="1908175" cy="29972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46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46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9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36775" y="388938"/>
            <a:ext cx="5387975" cy="641350"/>
          </a:xfrm>
          <a:ln/>
        </p:spPr>
        <p:txBody>
          <a:bodyPr anchor="ctr">
            <a:spAutoFit/>
          </a:bodyPr>
          <a:lstStyle/>
          <a:p>
            <a:r>
              <a:rPr lang="ru-RU" sz="3600" b="1">
                <a:solidFill>
                  <a:srgbClr val="4F62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sym typeface="Wingdings 2" pitchFamily="18" charset="2"/>
              </a:rPr>
              <a:t></a:t>
            </a:r>
            <a:r>
              <a:rPr lang="ru-RU" sz="3600" b="1">
                <a:solidFill>
                  <a:srgbClr val="4F6228"/>
                </a:solidFill>
                <a:latin typeface="Arial Unicode MS" pitchFamily="34" charset="-128"/>
              </a:rPr>
              <a:t> </a:t>
            </a:r>
            <a:r>
              <a:rPr lang="ru-RU" sz="3600" b="1">
                <a:solidFill>
                  <a:srgbClr val="4F62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Итог урока </a:t>
            </a:r>
            <a:r>
              <a:rPr lang="ru-RU" sz="3600" b="1">
                <a:solidFill>
                  <a:srgbClr val="4F62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sym typeface="Wingdings 2" pitchFamily="18" charset="2"/>
              </a:rPr>
              <a:t>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850" y="981075"/>
            <a:ext cx="8640763" cy="4352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Синквейн</a:t>
            </a:r>
            <a:r>
              <a:rPr lang="ru-RU"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(от франц. пятистишие</a:t>
            </a:r>
            <a:r>
              <a:rPr lang="ru-RU"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)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/>
              <a:t>В первой строке одним словом обозначается тема (именем существительным).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/>
              <a:t>Вторая строка – описание темы двумя словами (прилагательные)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/>
              <a:t>Третья строка – описание действия в рамках этой темы тремя словами (глаголы)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/>
              <a:t>Четвертая строка – фраза, предложение из четырех слов, выражающая отношение к теме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/>
              <a:t>Пятая строка – одно слово, синоним темы. </a:t>
            </a:r>
          </a:p>
          <a:p>
            <a:pPr marL="342900" indent="-342900"/>
            <a:endParaRPr lang="ru-RU" sz="2400" b="1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21" name="WordArt 5"/>
          <p:cNvSpPr>
            <a:spLocks noChangeArrowheads="1" noChangeShapeType="1" noTextEdit="1"/>
          </p:cNvSpPr>
          <p:nvPr/>
        </p:nvSpPr>
        <p:spPr bwMode="auto">
          <a:xfrm>
            <a:off x="1476375" y="2781300"/>
            <a:ext cx="6264275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Arial"/>
                <a:cs typeface="Arial"/>
              </a:rPr>
              <a:t>Домашнее задание:</a:t>
            </a:r>
          </a:p>
          <a:p>
            <a:pPr algn="ctr"/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Arial"/>
                <a:cs typeface="Arial"/>
              </a:rPr>
              <a:t>сочините сказку по началу: </a:t>
            </a:r>
          </a:p>
          <a:p>
            <a:pPr algn="ctr"/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Arial"/>
                <a:cs typeface="Arial"/>
              </a:rPr>
              <a:t>"Жил-был Глагол..."</a:t>
            </a:r>
          </a:p>
        </p:txBody>
      </p:sp>
      <p:pic>
        <p:nvPicPr>
          <p:cNvPr id="162822" name="Picture 6" descr="0004-002-Metodicheskie-zadachi-Pomoch-osvoit-ponjatie-o-glagolnom-vide-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475" y="476250"/>
            <a:ext cx="186213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3754438" cy="1143000"/>
          </a:xfrm>
        </p:spPr>
        <p:txBody>
          <a:bodyPr/>
          <a:lstStyle/>
          <a:p>
            <a:pPr algn="l" eaLnBrk="1" hangingPunct="1"/>
            <a:r>
              <a:rPr lang="ru-RU"/>
              <a:t>1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412875"/>
            <a:ext cx="8229600" cy="4525963"/>
          </a:xfrm>
          <a:solidFill>
            <a:schemeClr val="bg1"/>
          </a:solidFill>
        </p:spPr>
        <p:txBody>
          <a:bodyPr/>
          <a:lstStyle/>
          <a:p>
            <a:pPr marL="358775" indent="0" eaLnBrk="1" hangingPunct="1">
              <a:buFontTx/>
              <a:buNone/>
            </a:pPr>
            <a:endParaRPr lang="ru-RU" sz="1400"/>
          </a:p>
          <a:p>
            <a:pPr marL="358775" indent="0" algn="ctr" eaLnBrk="1" hangingPunct="1">
              <a:buFontTx/>
              <a:buNone/>
            </a:pPr>
            <a:r>
              <a:rPr lang="ru-RU" b="1"/>
              <a:t> </a:t>
            </a:r>
            <a:r>
              <a:rPr lang="ru-RU" sz="2800"/>
              <a:t>Как доказать, что слово «пишу» является глаголом?</a:t>
            </a:r>
          </a:p>
        </p:txBody>
      </p:sp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3995738" y="260350"/>
            <a:ext cx="49069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800" b="1">
                <a:solidFill>
                  <a:schemeClr val="tx2"/>
                </a:solidFill>
                <a:latin typeface="Arial" charset="0"/>
              </a:rPr>
              <a:t>Глагол</a:t>
            </a:r>
          </a:p>
        </p:txBody>
      </p:sp>
      <p:sp>
        <p:nvSpPr>
          <p:cNvPr id="22118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719137" cy="50323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  <p:sp>
        <p:nvSpPr>
          <p:cNvPr id="22119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5661025"/>
            <a:ext cx="1223962" cy="4318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u="sng">
                <a:latin typeface="Arial" charset="0"/>
                <a:hlinkClick r:id="rId4" action="ppaction://hlinksldjump"/>
              </a:rPr>
              <a:t>ответ</a:t>
            </a:r>
            <a:endParaRPr lang="ru-RU" u="sng">
              <a:latin typeface="Arial" charset="0"/>
            </a:endParaRPr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3754437" cy="1143000"/>
          </a:xfrm>
        </p:spPr>
        <p:txBody>
          <a:bodyPr/>
          <a:lstStyle/>
          <a:p>
            <a:pPr algn="l" eaLnBrk="1" hangingPunct="1"/>
            <a:r>
              <a:rPr lang="ru-RU"/>
              <a:t>2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4294967295"/>
          </p:nvPr>
        </p:nvSpPr>
        <p:spPr>
          <a:solidFill>
            <a:schemeClr val="bg1"/>
          </a:solidFill>
        </p:spPr>
        <p:txBody>
          <a:bodyPr/>
          <a:lstStyle/>
          <a:p>
            <a:pPr marL="358775" indent="0" defTabSz="365125" eaLnBrk="1" hangingPunct="1">
              <a:buFontTx/>
              <a:buNone/>
            </a:pPr>
            <a:endParaRPr lang="ru-RU" sz="1200"/>
          </a:p>
          <a:p>
            <a:pPr marL="358775" indent="0" algn="ctr" defTabSz="365125" eaLnBrk="1" hangingPunct="1">
              <a:buFontTx/>
              <a:buNone/>
            </a:pPr>
            <a:r>
              <a:rPr lang="ru-RU" sz="2800"/>
              <a:t>Почему начальная форма глагола называется неопределённой? </a:t>
            </a:r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4643438" y="260350"/>
            <a:ext cx="411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800" b="1">
                <a:solidFill>
                  <a:schemeClr val="tx2"/>
                </a:solidFill>
                <a:latin typeface="Arial" charset="0"/>
              </a:rPr>
              <a:t>Глагол</a:t>
            </a:r>
          </a:p>
        </p:txBody>
      </p:sp>
      <p:sp>
        <p:nvSpPr>
          <p:cNvPr id="22221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6165850"/>
            <a:ext cx="719138" cy="50323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  <p:sp>
        <p:nvSpPr>
          <p:cNvPr id="222214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5661025"/>
            <a:ext cx="1223962" cy="4318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Arial" charset="0"/>
                <a:hlinkClick r:id="rId4" action="ppaction://hlinksldjump"/>
              </a:rPr>
              <a:t>ответ</a:t>
            </a:r>
            <a:endParaRPr lang="ru-RU">
              <a:latin typeface="Arial" charset="0"/>
            </a:endParaRPr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3754438" cy="1143000"/>
          </a:xfrm>
        </p:spPr>
        <p:txBody>
          <a:bodyPr/>
          <a:lstStyle/>
          <a:p>
            <a:pPr algn="l" eaLnBrk="1" hangingPunct="1"/>
            <a:r>
              <a:rPr lang="ru-RU"/>
              <a:t>3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628775"/>
            <a:ext cx="8229600" cy="4525963"/>
          </a:xfrm>
          <a:solidFill>
            <a:schemeClr val="bg1"/>
          </a:solidFill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b="1"/>
              <a:t>	</a:t>
            </a:r>
          </a:p>
          <a:p>
            <a:pPr marL="0" indent="0" algn="ctr" eaLnBrk="1" hangingPunct="1">
              <a:buFontTx/>
              <a:buNone/>
            </a:pPr>
            <a:r>
              <a:rPr lang="ru-RU" sz="2800"/>
              <a:t>Какие окончания имеет глагол в неопределенной форме? </a:t>
            </a:r>
          </a:p>
        </p:txBody>
      </p:sp>
      <p:sp>
        <p:nvSpPr>
          <p:cNvPr id="223236" name="Rectangle 4"/>
          <p:cNvSpPr>
            <a:spLocks noChangeArrowheads="1"/>
          </p:cNvSpPr>
          <p:nvPr/>
        </p:nvSpPr>
        <p:spPr bwMode="auto">
          <a:xfrm>
            <a:off x="3995738" y="260350"/>
            <a:ext cx="49069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800" b="1">
                <a:solidFill>
                  <a:schemeClr val="tx2"/>
                </a:solidFill>
                <a:latin typeface="Arial" charset="0"/>
              </a:rPr>
              <a:t>Глагол</a:t>
            </a:r>
          </a:p>
        </p:txBody>
      </p:sp>
      <p:sp>
        <p:nvSpPr>
          <p:cNvPr id="22323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6165850"/>
            <a:ext cx="719138" cy="50323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  <p:sp>
        <p:nvSpPr>
          <p:cNvPr id="22323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5661025"/>
            <a:ext cx="1223962" cy="4318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Arial" charset="0"/>
                <a:hlinkClick r:id="rId4" action="ppaction://hlinksldjump"/>
              </a:rPr>
              <a:t>ответ</a:t>
            </a:r>
            <a:endParaRPr lang="ru-RU">
              <a:latin typeface="Arial" charset="0"/>
            </a:endParaRPr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3754438" cy="1143000"/>
          </a:xfrm>
        </p:spPr>
        <p:txBody>
          <a:bodyPr/>
          <a:lstStyle/>
          <a:p>
            <a:pPr algn="l" eaLnBrk="1" hangingPunct="1"/>
            <a:r>
              <a:rPr lang="ru-RU"/>
              <a:t>4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4294967295"/>
          </p:nvPr>
        </p:nvSpPr>
        <p:spPr>
          <a:solidFill>
            <a:schemeClr val="bg1"/>
          </a:solidFill>
        </p:spPr>
        <p:txBody>
          <a:bodyPr/>
          <a:lstStyle/>
          <a:p>
            <a:pPr marL="358775" indent="0" eaLnBrk="1" hangingPunct="1">
              <a:buFontTx/>
              <a:buNone/>
            </a:pPr>
            <a:endParaRPr lang="ru-RU" b="1"/>
          </a:p>
          <a:p>
            <a:pPr marL="358775" indent="0" algn="ctr" eaLnBrk="1" hangingPunct="1">
              <a:buFontTx/>
              <a:buNone/>
            </a:pPr>
            <a:r>
              <a:rPr lang="ru-RU" sz="2800"/>
              <a:t>Какого вида бывают глаголы?</a:t>
            </a:r>
          </a:p>
        </p:txBody>
      </p:sp>
      <p:sp>
        <p:nvSpPr>
          <p:cNvPr id="224260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6165850"/>
            <a:ext cx="719138" cy="50323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  <p:sp>
        <p:nvSpPr>
          <p:cNvPr id="224261" name="Rectangle 6"/>
          <p:cNvSpPr>
            <a:spLocks noChangeArrowheads="1"/>
          </p:cNvSpPr>
          <p:nvPr/>
        </p:nvSpPr>
        <p:spPr bwMode="auto">
          <a:xfrm>
            <a:off x="4643438" y="260350"/>
            <a:ext cx="411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800" b="1">
                <a:solidFill>
                  <a:schemeClr val="tx2"/>
                </a:solidFill>
                <a:latin typeface="Arial" charset="0"/>
              </a:rPr>
              <a:t>Глагол</a:t>
            </a:r>
          </a:p>
        </p:txBody>
      </p:sp>
      <p:sp>
        <p:nvSpPr>
          <p:cNvPr id="224262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5661025"/>
            <a:ext cx="1223962" cy="4318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Arial" charset="0"/>
                <a:hlinkClick r:id="rId4" action="ppaction://hlinksldjump"/>
              </a:rPr>
              <a:t>ответ</a:t>
            </a:r>
            <a:endParaRPr lang="ru-RU">
              <a:latin typeface="Arial" charset="0"/>
            </a:endParaRPr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3754438" cy="1143000"/>
          </a:xfrm>
        </p:spPr>
        <p:txBody>
          <a:bodyPr/>
          <a:lstStyle/>
          <a:p>
            <a:pPr algn="l" eaLnBrk="1" hangingPunct="1"/>
            <a:r>
              <a:rPr lang="ru-RU"/>
              <a:t>5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4294967295"/>
          </p:nvPr>
        </p:nvSpPr>
        <p:spPr>
          <a:solidFill>
            <a:schemeClr val="bg1"/>
          </a:solidFill>
        </p:spPr>
        <p:txBody>
          <a:bodyPr/>
          <a:lstStyle/>
          <a:p>
            <a:pPr marL="358775" indent="0" algn="ctr" eaLnBrk="1" hangingPunct="1">
              <a:buFontTx/>
              <a:buNone/>
            </a:pPr>
            <a:endParaRPr lang="ru-RU"/>
          </a:p>
          <a:p>
            <a:pPr marL="358775" indent="0" algn="ctr" eaLnBrk="1" hangingPunct="1">
              <a:buFontTx/>
              <a:buNone/>
            </a:pPr>
            <a:r>
              <a:rPr lang="ru-RU" sz="2800"/>
              <a:t>Как определить спряжение глагола по н.ф.? </a:t>
            </a:r>
          </a:p>
        </p:txBody>
      </p:sp>
      <p:sp>
        <p:nvSpPr>
          <p:cNvPr id="225284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6165850"/>
            <a:ext cx="719138" cy="50323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  <p:sp>
        <p:nvSpPr>
          <p:cNvPr id="225285" name="Rectangle 6"/>
          <p:cNvSpPr>
            <a:spLocks noChangeArrowheads="1"/>
          </p:cNvSpPr>
          <p:nvPr/>
        </p:nvSpPr>
        <p:spPr bwMode="auto">
          <a:xfrm>
            <a:off x="4643438" y="260350"/>
            <a:ext cx="411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Глагол</a:t>
            </a:r>
          </a:p>
        </p:txBody>
      </p:sp>
      <p:sp>
        <p:nvSpPr>
          <p:cNvPr id="225286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5661025"/>
            <a:ext cx="1223962" cy="4318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Arial" charset="0"/>
                <a:hlinkClick r:id="rId4" action="ppaction://hlinksldjump"/>
              </a:rPr>
              <a:t>ответ</a:t>
            </a:r>
            <a:endParaRPr lang="ru-RU">
              <a:latin typeface="Arial" charset="0"/>
            </a:endParaRPr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663300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66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</TotalTime>
  <Words>907</Words>
  <Application>Microsoft Office PowerPoint</Application>
  <PresentationFormat>Экран (4:3)</PresentationFormat>
  <Paragraphs>299</Paragraphs>
  <Slides>44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44</vt:i4>
      </vt:variant>
    </vt:vector>
  </HeadingPairs>
  <TitlesOfParts>
    <vt:vector size="53" baseType="lpstr">
      <vt:lpstr>Arial</vt:lpstr>
      <vt:lpstr>Comic Sans MS</vt:lpstr>
      <vt:lpstr>Wingdings</vt:lpstr>
      <vt:lpstr>Arial Unicode MS</vt:lpstr>
      <vt:lpstr>Times New Roman</vt:lpstr>
      <vt:lpstr>Wingdings 2</vt:lpstr>
      <vt:lpstr>Calibri</vt:lpstr>
      <vt:lpstr>Пастель</vt:lpstr>
      <vt:lpstr>Оформление по умолчанию</vt:lpstr>
      <vt:lpstr>Слайд 1</vt:lpstr>
      <vt:lpstr>Слайд 2</vt:lpstr>
      <vt:lpstr>Слайд 3</vt:lpstr>
      <vt:lpstr>Слайд 4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Слайд 29</vt:lpstr>
      <vt:lpstr>Филимон</vt:lpstr>
      <vt:lpstr>Гаврила</vt:lpstr>
      <vt:lpstr>Иван</vt:lpstr>
      <vt:lpstr>Слайд 33</vt:lpstr>
      <vt:lpstr>Филимон</vt:lpstr>
      <vt:lpstr>Гаврила</vt:lpstr>
      <vt:lpstr>Иван</vt:lpstr>
      <vt:lpstr>Гаврила</vt:lpstr>
      <vt:lpstr>Слайд 38</vt:lpstr>
      <vt:lpstr>Слайд 39</vt:lpstr>
      <vt:lpstr>   Задание. Помогите Филимону найти третье лишнее: </vt:lpstr>
      <vt:lpstr>Задание. Помогите Гавриле вставить нужную гласную, используя алгоритм </vt:lpstr>
      <vt:lpstr>Слайд 42</vt:lpstr>
      <vt:lpstr> Итог урока </vt:lpstr>
      <vt:lpstr>Слайд 44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Наклонение глагола.</dc:title>
  <dc:creator>ксюша</dc:creator>
  <cp:lastModifiedBy>revaz</cp:lastModifiedBy>
  <cp:revision>18</cp:revision>
  <dcterms:created xsi:type="dcterms:W3CDTF">2011-04-18T14:07:01Z</dcterms:created>
  <dcterms:modified xsi:type="dcterms:W3CDTF">2013-03-31T13:46:33Z</dcterms:modified>
</cp:coreProperties>
</file>