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7" r:id="rId10"/>
    <p:sldId id="268" r:id="rId11"/>
    <p:sldId id="269" r:id="rId12"/>
    <p:sldId id="274" r:id="rId13"/>
    <p:sldId id="270" r:id="rId14"/>
    <p:sldId id="275" r:id="rId15"/>
    <p:sldId id="276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67813" autoAdjust="0"/>
  </p:normalViewPr>
  <p:slideViewPr>
    <p:cSldViewPr>
      <p:cViewPr varScale="1">
        <p:scale>
          <a:sx n="107" d="100"/>
          <a:sy n="107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32CA950-CEAC-4227-9045-704D12FFB903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100F0A13-8CE5-4061-B075-3C6B88EE5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2428892" cy="1428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890911"/>
            <a:ext cx="6400800" cy="118129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М.Ю.Лермонтов (1814 - 1841 )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Алекс\Desktop\Лермонтов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14356"/>
            <a:ext cx="32670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14876" y="304800"/>
            <a:ext cx="3971924" cy="8381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 </a:t>
            </a:r>
            <a:endParaRPr lang="ru-RU" sz="24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1535112"/>
            <a:ext cx="3929090" cy="5037159"/>
          </a:xfrm>
        </p:spPr>
        <p:txBody>
          <a:bodyPr/>
          <a:lstStyle/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Ф.И.Тютчев ( 1803 – 1873 )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578" name="Picture 2" descr="C:\Users\Алекс\Desktop\Тютчев 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214282" y="357166"/>
            <a:ext cx="4357718" cy="5643602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12573056" y="2500306"/>
            <a:ext cx="285752" cy="714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14810" y="1571613"/>
            <a:ext cx="4786347" cy="3643337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На севере мрачном, на дикой скале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Кедр одинокий под снегом белеет,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И сладко заснул он в инистой мгле,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И сон его вьюга лелеет. 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Про юную пальму все снится ему,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Что в </a:t>
            </a:r>
            <a:r>
              <a:rPr lang="ru-RU" sz="2000" b="1" dirty="0" err="1" smtClean="0">
                <a:latin typeface="Calibri" pitchFamily="34" charset="0"/>
                <a:cs typeface="Calibri" pitchFamily="34" charset="0"/>
              </a:rPr>
              <a:t>дальных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пределах Востока,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Под пламенным небом, на знойном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холму                                                                  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    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Стоит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цвет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ё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т,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одинока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...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                                                   1823-1824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гг.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033" y="1402080"/>
            <a:ext cx="5143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67997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А.А.Фет </a:t>
            </a:r>
            <a:r>
              <a:rPr lang="ru-RU" sz="2400" smtClean="0">
                <a:latin typeface="Calibri" pitchFamily="34" charset="0"/>
                <a:cs typeface="Calibri" pitchFamily="34" charset="0"/>
              </a:rPr>
              <a:t>( 1820 -1892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57687" y="1285861"/>
            <a:ext cx="4329114" cy="4714907"/>
          </a:xfrm>
        </p:spPr>
        <p:txBody>
          <a:bodyPr/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 севере дуб одинокий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Стоит на пригорке крутом;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Он дремлет, сурово покрытый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И снежным, и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льдяным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ковром.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 сне ему видится пальма,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 далекой восточной стране,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 безмолвной, глубокой печали, </a:t>
            </a:r>
          </a:p>
          <a:p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Одна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горячей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скале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                                      1856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г.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 flipV="1">
            <a:off x="4071934" y="2357430"/>
            <a:ext cx="45719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5602" name="Picture 2" descr="C:\Users\Алекс\Desktop\Репин портрет Фет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85765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Стихотворение Г.Гейне         Подстрочный перевод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2" y="1643050"/>
            <a:ext cx="4500593" cy="2857520"/>
          </a:xfrm>
          <a:solidFill>
            <a:schemeClr val="bg1"/>
          </a:solidFill>
        </p:spPr>
        <p:txBody>
          <a:bodyPr/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Сосна стоит одиноко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 севере на холодной вершине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Ей дремлется, белым покрывалом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Окутывает её лёд и снег.</a:t>
            </a:r>
          </a:p>
          <a:p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Она мечтает о пальме, которая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Далеко на востоке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Одиноко и молча печалится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 пылающей скале.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8572518" y="264318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Содержимое 6" descr="http://festival.1september.ru/articles/506262/img1.gif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115300" cy="928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  Переводы стихотворения Генриха Гейне</a:t>
            </a:r>
            <a:endParaRPr lang="ru-RU" sz="32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-32" y="1214422"/>
          <a:ext cx="9144064" cy="283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3143272"/>
                <a:gridCol w="3143272"/>
              </a:tblGrid>
              <a:tr h="55341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М.Ю.Лермонтов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Ф.И.Тютчев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А.А.Фет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534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На севере диком стоит одиноко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На голой вершине сосна.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И дремлет, качаясь, и снегом сыпучим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Одета, как ризой, она.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И снится ей все, что в пустыне далекой,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В том крае, где солнца восход,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Одна и грустна на утесе горючем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Прекрасная пальма растет.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b="1" dirty="0" smtClean="0">
                          <a:latin typeface="Calibri" pitchFamily="34" charset="0"/>
                          <a:cs typeface="Calibri" pitchFamily="34" charset="0"/>
                        </a:rPr>
                        <a:t>На севере мрачном, на дикой скале</a:t>
                      </a: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                                                                       </a:t>
                      </a:r>
                    </a:p>
                    <a:p>
                      <a:pPr>
                        <a:buNone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Calibri" pitchFamily="34" charset="0"/>
                          <a:cs typeface="Calibri" pitchFamily="34" charset="0"/>
                        </a:rPr>
                        <a:t>Кедр одинокий под снегом белеет, 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И сладко заснул в инистой мгле,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И сон его вьюга лелеет.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Про юную пальму всё снится ему,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Что в дальних пределах Востока,</a:t>
                      </a:r>
                    </a:p>
                    <a:p>
                      <a:pPr>
                        <a:buNone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Под пламенным небом, на знойном     </a:t>
                      </a:r>
                    </a:p>
                    <a:p>
                      <a:pPr>
                        <a:buNone/>
                      </a:pP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                                               холму</a:t>
                      </a:r>
                    </a:p>
                    <a:p>
                      <a:pPr>
                        <a:buNone/>
                      </a:pPr>
                      <a:r>
                        <a:rPr lang="ru-RU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Стоит и цветёт одиноко.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севере дуб одинокий 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Стоит на пригорке крутом; 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Он дремлет, сурово покрытый 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И снежным, и </a:t>
                      </a:r>
                      <a:r>
                        <a:rPr lang="ru-RU" sz="1600" b="1" dirty="0" err="1" smtClean="0">
                          <a:latin typeface="Calibri" pitchFamily="34" charset="0"/>
                          <a:cs typeface="Calibri" pitchFamily="34" charset="0"/>
                        </a:rPr>
                        <a:t>льдяным</a:t>
                      </a:r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 ковром. 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Во сне ему видится пальма, 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 далекой восточной стране, 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 безмолвной, глубокой печали, </a:t>
                      </a:r>
                    </a:p>
                    <a:p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Одна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на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горячей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скале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</a:p>
                    <a:p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857232"/>
            <a:ext cx="8929750" cy="5857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14290"/>
            <a:ext cx="7772400" cy="5715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Средства создания художественных образов в стихотворных переводах 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928670"/>
          <a:ext cx="8715438" cy="5035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М.Ю.Лермонтова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Ф.И.Тютчева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А.А.Фета</a:t>
                      </a:r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Эпитеты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севере  диком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Эпитеты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Севере мрачном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Эпитеты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Дуб одинокий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67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голой вершине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дикой скале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пригорке крутом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4580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Одинокая сосна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Кедр одинокий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Пальма одна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 пустыне далёкой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Инистая мгла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 далекой стране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Пальма одна и грустна</a:t>
                      </a:r>
                      <a:endParaRPr lang="ru-RU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Юная пальма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 безмолвной глубокой печали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210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утёсе горючем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В дальних пределах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горячей скале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96294">
                <a:tc>
                  <a:txBody>
                    <a:bodyPr/>
                    <a:lstStyle/>
                    <a:p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Под пламенным небом</a:t>
                      </a:r>
                    </a:p>
                    <a:p>
                      <a:r>
                        <a:rPr lang="ru-RU" sz="1600" b="1" dirty="0" smtClean="0">
                          <a:latin typeface="Calibri" pitchFamily="34" charset="0"/>
                          <a:cs typeface="Calibri" pitchFamily="34" charset="0"/>
                        </a:rPr>
                        <a:t>На знойном холму</a:t>
                      </a:r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96294">
                <a:tc>
                  <a:txBody>
                    <a:bodyPr/>
                    <a:lstStyle/>
                    <a:p>
                      <a:endParaRPr lang="ru-RU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Стоит и цветёт одиноко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8786874" cy="50720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9" y="142852"/>
            <a:ext cx="7572428" cy="1071570"/>
          </a:xfrm>
        </p:spPr>
        <p:txBody>
          <a:bodyPr>
            <a:noAutofit/>
          </a:bodyPr>
          <a:lstStyle/>
          <a:p>
            <a:r>
              <a:rPr lang="ru-RU" b="1" dirty="0">
                <a:latin typeface="Calibri" pitchFamily="34" charset="0"/>
                <a:cs typeface="Calibri" pitchFamily="34" charset="0"/>
              </a:rPr>
              <a:t>Средства создания художественных образов в стихотворных переводах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071547"/>
          <a:ext cx="8643999" cy="377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696294">
                <a:tc>
                  <a:txBody>
                    <a:bodyPr/>
                    <a:lstStyle/>
                    <a:p>
                      <a:r>
                        <a:rPr lang="ru-RU" dirty="0" smtClean="0"/>
                        <a:t>М.Ю.Лермонтова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Ф.И.Тютчева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А.А.Фета</a:t>
                      </a:r>
                      <a:endParaRPr lang="ru-RU" dirty="0"/>
                    </a:p>
                  </a:txBody>
                  <a:tcPr/>
                </a:tc>
              </a:tr>
              <a:tr h="6962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Сравнение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Одета, как  ризой </a:t>
                      </a:r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2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Олицетворения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Сосна дремлет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Снится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ей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Пальма грустна</a:t>
                      </a:r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Олицетворения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Кедр сладко заснул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Вьюга лелеет сон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Олицетворения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Дуб дремлет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Ему видится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Пальма в печали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96294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  <a:latin typeface="Calibri" pitchFamily="34" charset="0"/>
                          <a:cs typeface="Calibri" pitchFamily="34" charset="0"/>
                        </a:rPr>
                        <a:t>Метафора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Покрытый и снежным, и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льдяным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ковром</a:t>
                      </a:r>
                      <a:endParaRPr lang="ru-RU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286380" y="4572008"/>
            <a:ext cx="3543296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И.И.Шишкин.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На севере диком…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( По мотивам стихотворения </a:t>
            </a: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М.Ю. Лермонтова )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лекс\Desktop\Сос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4714908" cy="6562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34442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М.Ю.Лермонтов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На севере диком стоит одиноко…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На севере диком стоит одиноко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На голой вершине сосна.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И дремлет, качаясь, и снегом сыпучим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Одета, как ризой, она.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И снится ей все, что в пустыне далекой,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В том крае, где солнца восход,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Одна и грустна на утесе горючем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Прекрасная пальма растет. </a:t>
            </a:r>
          </a:p>
          <a:p>
            <a:pPr>
              <a:buNone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 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1841 г.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Виды определений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86238"/>
                <a:gridCol w="4043362"/>
              </a:tblGrid>
              <a:tr h="29718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Определение</a:t>
                      </a:r>
                      <a:r>
                        <a:rPr lang="ru-RU" sz="24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 однозначное,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 в прямом</a:t>
                      </a:r>
                      <a:r>
                        <a:rPr lang="ru-RU" sz="24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 значении</a:t>
                      </a:r>
                    </a:p>
                    <a:p>
                      <a:endParaRPr lang="ru-RU" sz="2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Большой стол</a:t>
                      </a: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Высокое дерево</a:t>
                      </a: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Старые книги</a:t>
                      </a:r>
                    </a:p>
                    <a:p>
                      <a:endParaRPr lang="ru-RU" sz="2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2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2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Изумрудные серьги</a:t>
                      </a: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Высокая трава</a:t>
                      </a: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Шелковая нить</a:t>
                      </a:r>
                    </a:p>
                    <a:p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Дикий зверь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Определение многозначное,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 основанное на переносном значении, дающее разно-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стороннюю  характеристику</a:t>
                      </a:r>
                    </a:p>
                    <a:p>
                      <a:endParaRPr lang="ru-RU" sz="2400" dirty="0" smtClean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2400" dirty="0" smtClean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ru-RU" sz="40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  <a:r>
                        <a:rPr lang="ru-RU" sz="440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ЭПИТЕТ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Изумрудная трава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Высокие помыслы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Шелковые волосы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Дикие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скалы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5857884" y="3429000"/>
            <a:ext cx="484632" cy="78581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65809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Сосна            Прекрасная пальма</a:t>
            </a:r>
            <a:endParaRPr lang="ru-RU" sz="32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7829576" cy="4125923"/>
          </a:xfrm>
        </p:spPr>
        <p:txBody>
          <a:bodyPr/>
          <a:lstStyle/>
          <a:p>
            <a:pPr lvl="2">
              <a:buNone/>
            </a:pPr>
            <a:r>
              <a:rPr lang="ru-RU" dirty="0" smtClean="0">
                <a:solidFill>
                  <a:srgbClr val="FF3300"/>
                </a:solidFill>
              </a:rPr>
              <a:t>                                    </a:t>
            </a:r>
            <a:r>
              <a:rPr lang="ru-RU" sz="2800" b="1" dirty="0" smtClean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различие</a:t>
            </a:r>
          </a:p>
          <a:p>
            <a:pPr lvl="2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lvl="2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на севере диком      в пустыне далекой</a:t>
            </a:r>
          </a:p>
          <a:p>
            <a:pPr lvl="2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на голой вершине    где солнца восход</a:t>
            </a:r>
          </a:p>
          <a:p>
            <a:pPr lvl="2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снегом сыпучим       на утесе горючем</a:t>
            </a:r>
            <a:endParaRPr lang="ru-RU" sz="3200" b="1" dirty="0" smtClean="0">
              <a:latin typeface="Calibri" pitchFamily="34" charset="0"/>
              <a:cs typeface="Calibri" pitchFamily="34" charset="0"/>
            </a:endParaRPr>
          </a:p>
          <a:p>
            <a:pPr lvl="2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общее</a:t>
            </a:r>
            <a:r>
              <a:rPr lang="ru-RU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lvl="2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одиноко стоит           одна и грустна                     </a:t>
            </a:r>
          </a:p>
          <a:p>
            <a:pPr lvl="2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lvl="2"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786050" y="178592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714488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00364" y="2500306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86116" y="4429132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4429124" y="442913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28992" y="435769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12406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Сравнение -</a:t>
            </a:r>
            <a:endParaRPr lang="ru-RU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средство художественной выразительности,</a:t>
            </a:r>
          </a:p>
          <a:p>
            <a:pPr>
              <a:buNone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основанное</a:t>
            </a:r>
          </a:p>
          <a:p>
            <a:pPr>
              <a:buNone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на сопоставлении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предмета или явления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 другим предметом по общему признаку.</a:t>
            </a:r>
            <a:endParaRPr lang="ru-RU" sz="3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357166"/>
            <a:ext cx="5715040" cy="307183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Риза -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парчовое,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тканое золотой или серебряной нитью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верхнее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богослужебное облачение священника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3357554" y="1571613"/>
            <a:ext cx="5214974" cy="71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Алекс\Desktop\Облачение священн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3000396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3831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Олицетворение -</a:t>
            </a:r>
            <a:endParaRPr lang="ru-RU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3116"/>
            <a:ext cx="7686700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средство художественной выразительности, 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основанное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на  изображении неодушевлённого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или абстрактного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предмета как одушевлённого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( способного мыслить, чувствовать, говорить 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Роль средств языковой выразительности в лирическом произведении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6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43164"/>
                <a:gridCol w="2857520"/>
                <a:gridCol w="28289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Эпитеты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1)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Характеризуют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художественные  образы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стоит одиноко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одна и грустна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покрыта снегом сыпучим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прекрасная пальма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2) характеризуют место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действия  (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образы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севере диком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пустыне далекой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голой вершине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утёсе</a:t>
                      </a:r>
                      <a:r>
                        <a:rPr lang="ru-RU" b="1" baseline="0" dirty="0" smtClean="0"/>
                        <a:t> горючем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</a:rPr>
                        <a:t>Сравнение</a:t>
                      </a:r>
                      <a:endParaRPr lang="ru-RU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</a:rPr>
                        <a:t>характеризует</a:t>
                      </a:r>
                      <a:r>
                        <a:rPr lang="ru-RU" b="1" baseline="0" dirty="0" smtClean="0">
                          <a:solidFill>
                            <a:srgbClr val="FF3300"/>
                          </a:solidFill>
                        </a:rPr>
                        <a:t> образ</a:t>
                      </a:r>
                      <a:endParaRPr lang="ru-RU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снегом покрыта,</a:t>
                      </a:r>
                    </a:p>
                    <a:p>
                      <a:r>
                        <a:rPr lang="ru-RU" b="1" dirty="0" smtClean="0"/>
                        <a:t> как ризой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</a:rPr>
                        <a:t>Олицетворение</a:t>
                      </a:r>
                      <a:endParaRPr lang="ru-RU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3300"/>
                          </a:solidFill>
                        </a:rPr>
                        <a:t>характеризует образ</a:t>
                      </a:r>
                      <a:endParaRPr lang="ru-RU" b="1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дремлет, снится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3891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Генрих Гейне ( 1797 - 1856 )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Алекс\Desktop\Гейне 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857652" cy="50720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5008" y="642918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Berlin Sans FB Demi" pitchFamily="34" charset="0"/>
              </a:rPr>
              <a:t>Ein</a:t>
            </a:r>
            <a:r>
              <a:rPr lang="en-US" sz="24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Berlin Sans FB Demi" pitchFamily="34" charset="0"/>
              </a:rPr>
              <a:t>Fichtenbaum</a:t>
            </a:r>
            <a:endParaRPr lang="en-US" sz="2400" dirty="0" smtClean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428737"/>
            <a:ext cx="4357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Ein Fichtenbaum steht einsam </a:t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Im Norden auf kahler Höh'; 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Ihn schläfert; mit weißer Decke </a:t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Umhüllen ihn Eis und Schnee. </a:t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Er träumt von einer Palme, </a:t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Die, fern im Morgenland, </a:t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Einsam und schweigend trauert </a:t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Auf brennender Felsenwand.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       1822 </a:t>
            </a:r>
            <a: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de-DE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ru-RU" sz="2400" b="1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753</TotalTime>
  <Words>723</Words>
  <Application>Microsoft Office PowerPoint</Application>
  <PresentationFormat>Экран (4:3)</PresentationFormat>
  <Paragraphs>193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Human</vt:lpstr>
      <vt:lpstr>Слайд 1</vt:lpstr>
      <vt:lpstr>М.Ю.Лермонтов На севере диком стоит одиноко…</vt:lpstr>
      <vt:lpstr>Виды определений</vt:lpstr>
      <vt:lpstr>Сосна            Прекрасная пальма</vt:lpstr>
      <vt:lpstr>Сравнение -</vt:lpstr>
      <vt:lpstr>Риза - парчовое, тканое золотой или серебряной нитью верхнее богослужебное облачение священника</vt:lpstr>
      <vt:lpstr>Олицетворение -</vt:lpstr>
      <vt:lpstr>Роль средств языковой выразительности в лирическом произведении</vt:lpstr>
      <vt:lpstr>Генрих Гейне ( 1797 - 1856 )</vt:lpstr>
      <vt:lpstr>         </vt:lpstr>
      <vt:lpstr>Слайд 11</vt:lpstr>
      <vt:lpstr>Стихотворение Г.Гейне         Подстрочный перевод</vt:lpstr>
      <vt:lpstr>          Переводы стихотворения Генриха Гейне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Алекс</cp:lastModifiedBy>
  <cp:revision>15</cp:revision>
  <dcterms:created xsi:type="dcterms:W3CDTF">2012-03-29T16:31:43Z</dcterms:created>
  <dcterms:modified xsi:type="dcterms:W3CDTF">2012-04-08T18:33:59Z</dcterms:modified>
</cp:coreProperties>
</file>