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  <a:srgbClr val="808000"/>
    <a:srgbClr val="CCFF66"/>
    <a:srgbClr val="FFFFCC"/>
    <a:srgbClr val="00FF99"/>
    <a:srgbClr val="FFFF00"/>
    <a:srgbClr val="FF0066"/>
    <a:srgbClr val="FF66CC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EBB42-80DF-4AB8-9161-BA8ED7B4A1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E1AB-E262-47D8-A8CD-C375CCF4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slide" Target="slide18.xml"/><Relationship Id="rId26" Type="http://schemas.openxmlformats.org/officeDocument/2006/relationships/slide" Target="slide22.xml"/><Relationship Id="rId3" Type="http://schemas.openxmlformats.org/officeDocument/2006/relationships/image" Target="../media/image3.jpeg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17.xml"/><Relationship Id="rId25" Type="http://schemas.openxmlformats.org/officeDocument/2006/relationships/slide" Target="slide23.xml"/><Relationship Id="rId2" Type="http://schemas.openxmlformats.org/officeDocument/2006/relationships/audio" Target="../media/audio1.wav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6.xml"/><Relationship Id="rId28" Type="http://schemas.openxmlformats.org/officeDocument/2006/relationships/slide" Target="slide2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2.xml"/><Relationship Id="rId22" Type="http://schemas.openxmlformats.org/officeDocument/2006/relationships/slide" Target="slide25.xml"/><Relationship Id="rId27" Type="http://schemas.openxmlformats.org/officeDocument/2006/relationships/slide" Target="slide28.xml"/><Relationship Id="rId30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Кузнецова И.С.(рабочая)5\Вечерняя школа\Мероприятия\неделя математики\морской бой\art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286256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ИГРА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«МОРСКОЙ БОЙ»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Кузнецова И.С.(рабочая)5\Вечерняя школа\Мероприятия\неделя математики\морской бой\novnazvkart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ЕДИНИЦЫ ИЗМЕРЕНИЯ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8596" y="928670"/>
            <a:ext cx="8358278" cy="2123658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такое высказывание: «Семь пядей во лбу». Покажите лоб, в котором 7 пядей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0037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Такого лба не существует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Пядь≈16 см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пядей≈7∙16=112 см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Кузнецова И.С.(рабочая)5\Вечерняя школа\Мероприятия\неделя математики\морской бой\novnazvkart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ЕДИНИЦЫ ИЗМЕРЕНИЯ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7158" y="1000108"/>
            <a:ext cx="8501122" cy="1569660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 ли≈5760 км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знаменательно это число?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571744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Длина Великой Китайской стены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ои документы\Кузнецова И.С.(рабочая)5\Вечерняя школа\Мероприятия\неделя математики\морской бой\9fddd756eaa4228f3ecec2b134a8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1429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АЛГЕБРА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7" name="Багетная рамка 6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4282" y="857232"/>
            <a:ext cx="8643998" cy="3046988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Подряд выписаны 99 натуральных чисел: 1, 2, …, 99 Сколько раз в записи встречается цифра 5?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3714752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ои документы\Кузнецова И.С.(рабочая)5\Вечерняя школа\Мероприятия\неделя математики\морской бой\9fddd756eaa4228f3ecec2b134a8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1429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АЛГЕБРА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7" name="Багетная рамка 6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71604" y="1071546"/>
            <a:ext cx="5929354" cy="830997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абак?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857364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ДРЕВНИЕ СЧЕТЫ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ои документы\Кузнецова И.С.(рабочая)5\Вечерняя школа\Мероприятия\неделя математики\морской бой\9fddd756eaa4228f3ecec2b134a8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1429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АЛГЕБРА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7" name="Багетная рамка 6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5720" y="928670"/>
            <a:ext cx="8572560" cy="3046988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 однозначному числу приписать такую же цифру, то во сколько раз увеличится число?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3929066"/>
            <a:ext cx="457203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11 РАЗ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ои документы\Кузнецова И.С.(рабочая)5\Вечерняя школа\Мероприятия\неделя математики\морской бой\9fddd756eaa4228f3ecec2b134a8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1429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АЛГЕБРА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7" name="Багетная рамка 6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2910" y="928670"/>
            <a:ext cx="8001056" cy="2308324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самое большое число можно написать четырьмя единицами?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3214686"/>
            <a:ext cx="214314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11¹¹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ои документы\Кузнецова И.С.(рабочая)5\Вечерняя школа\Мероприятия\неделя математики\морской бой\9fddd756eaa4228f3ecec2b134a8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1429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АЛГЕБРА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7" name="Багетная рамка 6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2910" y="928670"/>
            <a:ext cx="8072494" cy="2308324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брату и сестре 8 лет. Сколько лет им будет вместе через 5 лет?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143248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ои документы\Кузнецова И.С.(рабочая)5\Вечерняя школа\Мероприятия\неделя математики\морской бой\9fddd756eaa4228f3ecec2b134a8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142852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АЛГЕБРА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7" name="Багетная рамка 6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2910" y="785795"/>
            <a:ext cx="8001056" cy="5214974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пять цифр нужно зачеркнуть, чтобы сумма оставшихся составила 25?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111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555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999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25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2857496"/>
            <a:ext cx="1643074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011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005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009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25</a:t>
            </a:r>
          </a:p>
          <a:p>
            <a:pPr algn="ctr"/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4714876" y="3429000"/>
            <a:ext cx="357190" cy="357190"/>
          </a:xfrm>
          <a:prstGeom prst="mathPlus">
            <a:avLst/>
          </a:prstGeom>
          <a:solidFill>
            <a:srgbClr val="9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Минус 15"/>
          <p:cNvSpPr/>
          <p:nvPr/>
        </p:nvSpPr>
        <p:spPr>
          <a:xfrm>
            <a:off x="4857752" y="5000636"/>
            <a:ext cx="1285884" cy="285752"/>
          </a:xfrm>
          <a:prstGeom prst="mathMinus">
            <a:avLst/>
          </a:prstGeom>
          <a:solidFill>
            <a:srgbClr val="9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2643174" y="3500438"/>
            <a:ext cx="357190" cy="357190"/>
          </a:xfrm>
          <a:prstGeom prst="mathPlu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Минус 17"/>
          <p:cNvSpPr/>
          <p:nvPr/>
        </p:nvSpPr>
        <p:spPr>
          <a:xfrm>
            <a:off x="2786050" y="5072074"/>
            <a:ext cx="1285884" cy="285752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Кузнецова И.С.(рабочая)5\Вечерняя школа\Мероприятия\неделя математики\морской бой\battle-of-trafalg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1670" y="21429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ГЕОМЕТРИЯ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928670"/>
            <a:ext cx="7858180" cy="2308324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раз надо разрезать куб, чтобы получить 27 разных кубиков?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143248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Кузнецова И.С.(рабочая)5\Вечерняя школа\Мероприятия\неделя математики\морской бой\battle-of-trafalg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1670" y="21429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ГЕОМЕТРИЯ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928670"/>
            <a:ext cx="7643866" cy="2308324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треугольник со сторонами 3, 4, 5?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3071810"/>
            <a:ext cx="671517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ЕГИПЕТСКИЙ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827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3174" y="142852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ИГРЫ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928670"/>
          <a:ext cx="4143402" cy="3584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378"/>
                <a:gridCol w="460378"/>
                <a:gridCol w="460378"/>
                <a:gridCol w="460378"/>
                <a:gridCol w="460378"/>
                <a:gridCol w="460378"/>
                <a:gridCol w="460378"/>
                <a:gridCol w="460378"/>
                <a:gridCol w="460378"/>
              </a:tblGrid>
              <a:tr h="371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mic Sans MS" pitchFamily="66" charset="0"/>
                        </a:rPr>
                        <a:t>А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mic Sans MS" pitchFamily="66" charset="0"/>
                        </a:rPr>
                        <a:t>Б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mic Sans MS" pitchFamily="66" charset="0"/>
                        </a:rPr>
                        <a:t>В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mic Sans MS" pitchFamily="66" charset="0"/>
                        </a:rPr>
                        <a:t>Г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mic Sans MS" pitchFamily="66" charset="0"/>
                        </a:rPr>
                        <a:t>Д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mic Sans MS" pitchFamily="66" charset="0"/>
                        </a:rPr>
                        <a:t>Е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mic Sans MS" pitchFamily="66" charset="0"/>
                        </a:rPr>
                        <a:t>Ж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mic Sans MS" pitchFamily="66" charset="0"/>
                        </a:rPr>
                        <a:t>З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83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ЕИ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175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ЕИ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ЕИ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175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ЕИ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ЕИ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175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ЕИ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ВМ</a:t>
                      </a:r>
                      <a:endParaRPr lang="ru-RU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175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ВМ</a:t>
                      </a:r>
                      <a:endParaRPr lang="ru-RU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ВМ</a:t>
                      </a:r>
                      <a:endParaRPr lang="ru-RU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175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ВМ</a:t>
                      </a:r>
                      <a:endParaRPr lang="ru-RU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175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175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3438" y="857232"/>
            <a:ext cx="4214842" cy="3816429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игровом поле размещены «корабли»: трехпалубные, двухпалубные и однопалубные. Все клетки «кораблей» закрашены. Клетки, касающиеся бортов корабля, обозначены буквами. «А» – алгебра, «Г» – геометрия, «ЕИ» – единицы измерения,  «ВМ» – великие математики, «Л» – логические задачи, «Ч» – все о числах. </a:t>
            </a: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857760"/>
            <a:ext cx="8572560" cy="1785104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попадании в палубу корабля </a:t>
            </a:r>
            <a:r>
              <a:rPr lang="ru-RU" sz="22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участнику начисляется 1 </a:t>
            </a:r>
            <a:r>
              <a:rPr lang="ru-RU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очко и дается право на следующий ход. Если произошло попадание в букву, то участнику задается вопрос. Если ответ правильный, то участник получает 1 очко и право на следующий выстрел. Побеждает участник, набравший наибольшее количество очков. </a:t>
            </a: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Кузнецова И.С.(рабочая)5\Вечерняя школа\Мероприятия\неделя математики\морской бой\battle-of-trafalg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1670" y="21429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ГЕОМЕТРИЯ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857232"/>
            <a:ext cx="7858180" cy="2308324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прибор для измерения углов на местности?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143248"/>
            <a:ext cx="685804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АСТРОЛЯБИЯ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Кузнецова И.С.(рабочая)5\Вечерняя школа\Мероприятия\неделя математики\морской бой\battle-of-trafalg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1670" y="21429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ГЕОМЕТРИЯ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928670"/>
            <a:ext cx="4286280" cy="2308324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треугольников на рисунке?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328612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00034" y="1000108"/>
            <a:ext cx="3571900" cy="3214710"/>
            <a:chOff x="653695" y="1000108"/>
            <a:chExt cx="3935274" cy="338771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53695" y="1000108"/>
              <a:ext cx="3935274" cy="3387716"/>
              <a:chOff x="653695" y="1000108"/>
              <a:chExt cx="3935274" cy="3387716"/>
            </a:xfrm>
          </p:grpSpPr>
          <p:sp>
            <p:nvSpPr>
              <p:cNvPr id="9" name="Прямоугольный треугольник 8"/>
              <p:cNvSpPr/>
              <p:nvPr/>
            </p:nvSpPr>
            <p:spPr>
              <a:xfrm rot="7387214">
                <a:off x="1362790" y="1161645"/>
                <a:ext cx="2517084" cy="3935274"/>
              </a:xfrm>
              <a:prstGeom prst="rtTriangle">
                <a:avLst/>
              </a:prstGeom>
              <a:solidFill>
                <a:schemeClr val="accent1">
                  <a:alpha val="49000"/>
                </a:schemeClr>
              </a:solidFill>
              <a:ln w="4445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>
                <a:stCxn id="9" idx="2"/>
              </p:cNvCxnSpPr>
              <p:nvPr/>
            </p:nvCxnSpPr>
            <p:spPr>
              <a:xfrm rot="10800000" flipV="1">
                <a:off x="1643042" y="1000108"/>
                <a:ext cx="18008" cy="2143140"/>
              </a:xfrm>
              <a:prstGeom prst="line">
                <a:avLst/>
              </a:prstGeom>
              <a:ln w="444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10800000">
                <a:off x="714348" y="2428868"/>
                <a:ext cx="928694" cy="714380"/>
              </a:xfrm>
              <a:prstGeom prst="line">
                <a:avLst/>
              </a:prstGeom>
              <a:ln w="444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1714480" y="2357430"/>
              <a:ext cx="1571636" cy="1588"/>
            </a:xfrm>
            <a:prstGeom prst="line">
              <a:avLst/>
            </a:prstGeom>
            <a:ln w="444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1285852" y="1928802"/>
              <a:ext cx="1571636" cy="857256"/>
            </a:xfrm>
            <a:prstGeom prst="line">
              <a:avLst/>
            </a:prstGeom>
            <a:ln w="444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500298" y="2428868"/>
              <a:ext cx="1357322" cy="714380"/>
            </a:xfrm>
            <a:prstGeom prst="line">
              <a:avLst/>
            </a:prstGeom>
            <a:ln w="444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Кузнецова И.С.(рабочая)5\Вечерняя школа\Мероприятия\неделя математики\морской бой\картинки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14612" y="21429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ЛОГИКА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928670"/>
            <a:ext cx="7786742" cy="2308324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земли будет в яме шириной 2 м, длиной 2 м и глубиной 2 м?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3143248"/>
            <a:ext cx="650085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НИСКОЛЬКО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Кузнецова И.С.(рабочая)5\Вечерняя школа\Мероприятия\неделя математики\морской бой\картинки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14612" y="21429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ЛОГИКА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928670"/>
            <a:ext cx="7786742" cy="1569660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Половина 8, 6 без головы, 9 без ног. Что это?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571744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Кузнецова И.С.(рабочая)5\Вечерняя школа\Мероприятия\неделя математики\морской бой\картинки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14612" y="21429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ЛОГИКА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928670"/>
            <a:ext cx="7858180" cy="3046988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листов книги имеют толщину 1 см. Какова толщина книги, если в ней 240 страниц?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3786190"/>
            <a:ext cx="321471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см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Кузнецова И.С.(рабочая)5\Вечерняя школа\Мероприятия\неделя математики\морской бой\картинки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14612" y="21429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ЛОГИКА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000108"/>
            <a:ext cx="8001056" cy="3046988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11 часов ночи идет дождь, то можно ли утверждать, что через 24 часа выглянет солнце?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3929066"/>
            <a:ext cx="250033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Кузнецова И.С.(рабочая)5\Вечерняя школа\Мероприятия\неделя математики\морской бой\картинки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14612" y="21429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ЛОГИКА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928670"/>
            <a:ext cx="8001056" cy="3046988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 ложится спать в 20 ч. Ставит будильник на 9 утра. Сколько часов проспит профессор?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3714752"/>
            <a:ext cx="335758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час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Кузнецова И.С.(рабочая)5\Вечерняя школа\Мероприятия\неделя математики\морской бой\картинки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5984" y="21429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ВСЕ О ЧИСЛАХ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928670"/>
            <a:ext cx="7643866" cy="1569660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выражение «чертова дюжина». Сколько это?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2571744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Кузнецова И.С.(рабочая)5\Вечерняя школа\Мероприятия\неделя математики\морской бой\картинки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5984" y="21429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ВСЕ О ЧИСЛАХ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142984"/>
            <a:ext cx="7643866" cy="1569660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любую пословицу с числом 7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Кузнецова И.С.(рабочая)5\Вечерняя школа\Мероприятия\неделя математики\морской бой\картинки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5984" y="21429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ВСЕ О ЧИСЛАХ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142984"/>
            <a:ext cx="7643866" cy="1569660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число называлось «тьмой» в древности?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3000372"/>
            <a:ext cx="321471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10000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Байкал - копия\p9232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142852"/>
          <a:ext cx="6572295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</a:tblGrid>
              <a:tr h="6905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Comic Sans MS" pitchFamily="66" charset="0"/>
                        </a:rPr>
                        <a:t>А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Comic Sans MS" pitchFamily="66" charset="0"/>
                        </a:rPr>
                        <a:t>Б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Comic Sans MS" pitchFamily="66" charset="0"/>
                        </a:rPr>
                        <a:t>В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Comic Sans MS" pitchFamily="66" charset="0"/>
                        </a:rPr>
                        <a:t>Г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Comic Sans MS" pitchFamily="66" charset="0"/>
                        </a:rPr>
                        <a:t>Д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Comic Sans MS" pitchFamily="66" charset="0"/>
                        </a:rPr>
                        <a:t>Е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Comic Sans MS" pitchFamily="66" charset="0"/>
                        </a:rPr>
                        <a:t>Ж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Comic Sans MS" pitchFamily="66" charset="0"/>
                        </a:rPr>
                        <a:t>З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90568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smtClean="0">
                          <a:solidFill>
                            <a:srgbClr val="FF9900"/>
                          </a:solidFill>
                        </a:rPr>
                        <a:t>ВМ</a:t>
                      </a:r>
                      <a:endParaRPr lang="ru-RU" sz="28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 anchorCtr="1">
                    <a:solidFill>
                      <a:srgbClr val="FF9900"/>
                    </a:solidFill>
                  </a:tcPr>
                </a:tc>
              </a:tr>
              <a:tr h="690568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ЕИ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ЕИ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ЕИ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9900"/>
                          </a:solidFill>
                        </a:rPr>
                        <a:t>ВМ</a:t>
                      </a:r>
                      <a:endParaRPr lang="ru-RU" sz="28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690568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ЕИ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ЕИ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66CC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690568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ЕИ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ЕИ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ЕИ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66CC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 anchorCtr="1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66CC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690568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66CC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 anchorCtr="1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66CC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Г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690568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6</a:t>
                      </a:r>
                      <a:endParaRPr lang="ru-RU" sz="4000" b="1" dirty="0"/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66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rgbClr val="FF0066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66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rgbClr val="FF0066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9900"/>
                          </a:solidFill>
                        </a:rPr>
                        <a:t>Ч</a:t>
                      </a:r>
                      <a:endParaRPr lang="ru-RU" sz="36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66CC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Г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08000"/>
                    </a:solidFill>
                  </a:tcPr>
                </a:tc>
              </a:tr>
              <a:tr h="690568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0066"/>
                        </a:solidFill>
                      </a:endParaRPr>
                    </a:p>
                  </a:txBody>
                  <a:tcPr anchor="ctr" anchorCtr="1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0066"/>
                        </a:solidFill>
                      </a:endParaRPr>
                    </a:p>
                  </a:txBody>
                  <a:tcPr anchor="ctr" anchorCtr="1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66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rgbClr val="FF0066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9900"/>
                          </a:solidFill>
                        </a:rPr>
                        <a:t>Ч</a:t>
                      </a:r>
                      <a:endParaRPr lang="ru-RU" sz="36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 anchorCtr="1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9900"/>
                          </a:solidFill>
                        </a:rPr>
                        <a:t>Ч</a:t>
                      </a:r>
                      <a:endParaRPr lang="ru-RU" sz="36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Г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08000"/>
                    </a:solidFill>
                  </a:tcPr>
                </a:tc>
              </a:tr>
              <a:tr h="690568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8</a:t>
                      </a:r>
                      <a:endParaRPr lang="ru-RU" sz="4000" b="1" dirty="0"/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66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rgbClr val="FF0066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66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rgbClr val="FF0066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9900"/>
                          </a:solidFill>
                        </a:rPr>
                        <a:t>Ч</a:t>
                      </a:r>
                      <a:endParaRPr lang="ru-RU" sz="36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808000"/>
                          </a:solidFill>
                        </a:rPr>
                        <a:t>Г</a:t>
                      </a:r>
                      <a:endParaRPr lang="ru-RU" sz="3600" b="1" dirty="0">
                        <a:solidFill>
                          <a:srgbClr val="808000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0800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628" y="85723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85723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85723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85723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857232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857232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157161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228599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15206" y="300037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71670" y="3000372"/>
            <a:ext cx="785818" cy="642942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3643314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364331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364331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364331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71868" y="435769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86248" y="435769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71868" y="578645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578645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5008" y="5786454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215206" y="85723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2214554"/>
            <a:ext cx="714380" cy="785818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71868" y="2214554"/>
            <a:ext cx="714380" cy="785818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86248" y="2214554"/>
            <a:ext cx="714380" cy="785818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15008" y="2928934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15008" y="3643314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35769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507207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215206" y="578645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071670" y="5072074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857488" y="507207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000628" y="5072074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hlinkClick r:id="rId4" action="ppaction://hlinksldjump"/>
          </p:cNvPr>
          <p:cNvSpPr/>
          <p:nvPr/>
        </p:nvSpPr>
        <p:spPr>
          <a:xfrm>
            <a:off x="2857488" y="157161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hlinkClick r:id="rId5" action="ppaction://hlinksldjump"/>
          </p:cNvPr>
          <p:cNvSpPr/>
          <p:nvPr/>
        </p:nvSpPr>
        <p:spPr>
          <a:xfrm>
            <a:off x="3571868" y="157161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hlinkClick r:id="rId6" action="ppaction://hlinksldjump"/>
          </p:cNvPr>
          <p:cNvSpPr/>
          <p:nvPr/>
        </p:nvSpPr>
        <p:spPr>
          <a:xfrm>
            <a:off x="4286248" y="157161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hlinkClick r:id="rId7" action="ppaction://hlinksldjump"/>
          </p:cNvPr>
          <p:cNvSpPr/>
          <p:nvPr/>
        </p:nvSpPr>
        <p:spPr>
          <a:xfrm>
            <a:off x="2071670" y="2214554"/>
            <a:ext cx="785818" cy="785818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hlinkClick r:id="rId8" action="ppaction://hlinksldjump"/>
          </p:cNvPr>
          <p:cNvSpPr/>
          <p:nvPr/>
        </p:nvSpPr>
        <p:spPr>
          <a:xfrm>
            <a:off x="5000628" y="2285992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hlinkClick r:id="rId9" action="ppaction://hlinksldjump"/>
          </p:cNvPr>
          <p:cNvSpPr/>
          <p:nvPr/>
        </p:nvSpPr>
        <p:spPr>
          <a:xfrm>
            <a:off x="2857488" y="3000372"/>
            <a:ext cx="714380" cy="642942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hlinkClick r:id="rId10" action="ppaction://hlinksldjump"/>
          </p:cNvPr>
          <p:cNvSpPr/>
          <p:nvPr/>
        </p:nvSpPr>
        <p:spPr>
          <a:xfrm>
            <a:off x="3571868" y="3000372"/>
            <a:ext cx="714380" cy="642942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hlinkClick r:id="rId11" action="ppaction://hlinksldjump"/>
          </p:cNvPr>
          <p:cNvSpPr/>
          <p:nvPr/>
        </p:nvSpPr>
        <p:spPr>
          <a:xfrm>
            <a:off x="4286248" y="3000372"/>
            <a:ext cx="714380" cy="642942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hlinkClick r:id="rId12" action="ppaction://hlinksldjump"/>
          </p:cNvPr>
          <p:cNvSpPr/>
          <p:nvPr/>
        </p:nvSpPr>
        <p:spPr>
          <a:xfrm>
            <a:off x="5000628" y="3000372"/>
            <a:ext cx="714380" cy="642942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hlinkClick r:id="rId13" action="ppaction://hlinksldjump"/>
          </p:cNvPr>
          <p:cNvSpPr/>
          <p:nvPr/>
        </p:nvSpPr>
        <p:spPr>
          <a:xfrm>
            <a:off x="5000628" y="364331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hlinkClick r:id="rId14" action="ppaction://hlinksldjump"/>
          </p:cNvPr>
          <p:cNvSpPr/>
          <p:nvPr/>
        </p:nvSpPr>
        <p:spPr>
          <a:xfrm>
            <a:off x="5715008" y="2285992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hlinkClick r:id="rId15" action="ppaction://hlinksldjump"/>
          </p:cNvPr>
          <p:cNvSpPr/>
          <p:nvPr/>
        </p:nvSpPr>
        <p:spPr>
          <a:xfrm>
            <a:off x="6500826" y="300037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hlinkClick r:id="rId16" action="ppaction://hlinksldjump"/>
          </p:cNvPr>
          <p:cNvSpPr/>
          <p:nvPr/>
        </p:nvSpPr>
        <p:spPr>
          <a:xfrm>
            <a:off x="6500826" y="364331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hlinkClick r:id="rId17" action="ppaction://hlinksldjump"/>
          </p:cNvPr>
          <p:cNvSpPr/>
          <p:nvPr/>
        </p:nvSpPr>
        <p:spPr>
          <a:xfrm>
            <a:off x="5715008" y="4357694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hlinkClick r:id="rId18" action="ppaction://hlinksldjump"/>
          </p:cNvPr>
          <p:cNvSpPr/>
          <p:nvPr/>
        </p:nvSpPr>
        <p:spPr>
          <a:xfrm>
            <a:off x="7215206" y="371475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9" action="ppaction://hlinksldjump"/>
          </p:cNvPr>
          <p:cNvSpPr/>
          <p:nvPr/>
        </p:nvSpPr>
        <p:spPr>
          <a:xfrm>
            <a:off x="6500826" y="435769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hlinkClick r:id="rId20" action="ppaction://hlinksldjump"/>
          </p:cNvPr>
          <p:cNvSpPr/>
          <p:nvPr/>
        </p:nvSpPr>
        <p:spPr>
          <a:xfrm>
            <a:off x="6500826" y="507207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hlinkClick r:id="rId21" action="ppaction://hlinksldjump"/>
          </p:cNvPr>
          <p:cNvSpPr/>
          <p:nvPr/>
        </p:nvSpPr>
        <p:spPr>
          <a:xfrm>
            <a:off x="6500826" y="578645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hlinkClick r:id="rId22" action="ppaction://hlinksldjump"/>
          </p:cNvPr>
          <p:cNvSpPr/>
          <p:nvPr/>
        </p:nvSpPr>
        <p:spPr>
          <a:xfrm>
            <a:off x="2071670" y="5786454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hlinkClick r:id="rId23" action="ppaction://hlinksldjump"/>
          </p:cNvPr>
          <p:cNvSpPr/>
          <p:nvPr/>
        </p:nvSpPr>
        <p:spPr>
          <a:xfrm>
            <a:off x="2857488" y="578645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hlinkClick r:id="rId24" action="ppaction://hlinksldjump"/>
          </p:cNvPr>
          <p:cNvSpPr/>
          <p:nvPr/>
        </p:nvSpPr>
        <p:spPr>
          <a:xfrm>
            <a:off x="3571868" y="507207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hlinkClick r:id="rId25" action="ppaction://hlinksldjump"/>
          </p:cNvPr>
          <p:cNvSpPr/>
          <p:nvPr/>
        </p:nvSpPr>
        <p:spPr>
          <a:xfrm>
            <a:off x="2857488" y="435769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hlinkClick r:id="rId26" action="ppaction://hlinksldjump"/>
          </p:cNvPr>
          <p:cNvSpPr/>
          <p:nvPr/>
        </p:nvSpPr>
        <p:spPr>
          <a:xfrm>
            <a:off x="2071670" y="4357694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hlinkClick r:id="rId27" action="ppaction://hlinksldjump"/>
          </p:cNvPr>
          <p:cNvSpPr/>
          <p:nvPr/>
        </p:nvSpPr>
        <p:spPr>
          <a:xfrm>
            <a:off x="4286248" y="507207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hlinkClick r:id="rId28" action="ppaction://hlinksldjump"/>
          </p:cNvPr>
          <p:cNvSpPr/>
          <p:nvPr/>
        </p:nvSpPr>
        <p:spPr>
          <a:xfrm>
            <a:off x="5000628" y="578645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hlinkClick r:id="rId29" action="ppaction://hlinksldjump"/>
          </p:cNvPr>
          <p:cNvSpPr/>
          <p:nvPr/>
        </p:nvSpPr>
        <p:spPr>
          <a:xfrm>
            <a:off x="5715008" y="5072074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hlinkClick r:id="rId30" action="ppaction://hlinksldjump"/>
          </p:cNvPr>
          <p:cNvSpPr/>
          <p:nvPr/>
        </p:nvSpPr>
        <p:spPr>
          <a:xfrm>
            <a:off x="5000628" y="4357694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hlinkClick r:id="rId31" action="ppaction://hlinksldjump"/>
          </p:cNvPr>
          <p:cNvSpPr/>
          <p:nvPr/>
        </p:nvSpPr>
        <p:spPr>
          <a:xfrm>
            <a:off x="6500826" y="85723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hlinkClick r:id="rId32" action="ppaction://hlinksldjump"/>
          </p:cNvPr>
          <p:cNvSpPr/>
          <p:nvPr/>
        </p:nvSpPr>
        <p:spPr>
          <a:xfrm>
            <a:off x="7215206" y="157161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1571612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157161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1571612"/>
            <a:ext cx="785818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2285992"/>
            <a:ext cx="714380" cy="71438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plastic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13" grpId="0" animBg="1"/>
      <p:bldP spid="11" grpId="0" animBg="1"/>
      <p:bldP spid="12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Кузнецова И.С.(рабочая)5\Вечерняя школа\Мероприятия\неделя математики\морской бой\картинки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57422" y="21429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ВСЕ О ЧИСЛАХ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928670"/>
            <a:ext cx="7858180" cy="3046988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знак надо поставить между числами 5 и 6, чтобы получилось число больше 5, но меньше 6?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71475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5,6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shade val="51000"/>
                <a:satMod val="130000"/>
                <a:alpha val="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2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71604" y="21429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ВЕЛИКИЕ МАТЕМАТИКИ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 descr="D:\Мои документы\Кузнецова И.С.(рабочая)5\Вечерняя школа\Мероприятия\неделя математики\морской бой\картинки\архиме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3429000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4810" y="1357298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звали великого греческого ученого, родиной которого 22 столетия назад был город Сиракузы на острове Сицилия?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4500570"/>
            <a:ext cx="528641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Архимед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shade val="51000"/>
                <a:satMod val="130000"/>
                <a:alpha val="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2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71604" y="21429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ВЕЛИКИЕ МАТЕМАТИКИ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D:\Мои документы\Кузнецова И.С.(рабочая)5\Вечерняя школа\Мероприятия\неделя математики\морской бой\картинки\sonj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42924"/>
            <a:ext cx="3429024" cy="5143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9058" y="928670"/>
            <a:ext cx="500066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звали замечательную русскую женщину, которая стала первой в мире женщиной-профессором?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572008"/>
            <a:ext cx="814393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С.Ковалевская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831c_a6e016f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64305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ИГРУ</a:t>
            </a:r>
            <a:endParaRPr lang="ru-RU" sz="7200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Кузнецова И.С.(рабочая)5\Вечерняя школа\Мероприятия\неделя математики\морской бой\novnazvkart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ЕДИНИЦЫ ИЗМЕРЕНИЯ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71538" y="1142984"/>
            <a:ext cx="7215238" cy="2308324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 веса, применяя при взвешивании драгоценных камней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3357562"/>
            <a:ext cx="34290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КАРАТ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Мои документы\Кузнецова И.С.(рабочая)5\Вечерняя школа\Мероприятия\неделя математики\морской бой\novnazvkart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ЕДИНИЦЫ ИЗМЕРЕНИЯ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142984"/>
            <a:ext cx="6572296" cy="1569660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 измерения объема нефти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2714620"/>
            <a:ext cx="507209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БАРРЕЛЬ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12" name="Багетная рамка 11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Кузнецова И.С.(рабочая)5\Вечерняя школа\Мероприятия\неделя математики\морской бой\novnazvkart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ЕДИНИЦЫ ИЗМЕРЕНИЯ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2976" y="1285860"/>
            <a:ext cx="7143800" cy="830997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Гривенник – сколько это?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2285992"/>
            <a:ext cx="557216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КОПЕЕК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Кузнецова И.С.(рабочая)5\Вечерняя школа\Мероприятия\неделя математики\морской бой\novnazvkart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ЕДИНИЦЫ ИЗМЕРЕНИЯ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5786" y="1214422"/>
            <a:ext cx="7786742" cy="830997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Мера веса: фунт или фут?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2214554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ФУНТ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Кузнецова И.С.(рабочая)5\Вечерняя школа\Мероприятия\неделя математики\морской бой\novnazvkart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ЕДИНИЦЫ ИЗМЕРЕНИЯ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28728" y="1071546"/>
            <a:ext cx="6500858" cy="1569660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 измерения скорости на море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2571744"/>
            <a:ext cx="435771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УЗЕЛ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Кузнецова И.С.(рабочая)5\Вечерняя школа\Мероприятия\неделя математики\морской бой\novnazvkart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ЕДИНИЦЫ ИЗМЕРЕНИЯ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15008" y="6072206"/>
            <a:ext cx="3071834" cy="500066"/>
            <a:chOff x="5715008" y="6072206"/>
            <a:chExt cx="3071834" cy="500066"/>
          </a:xfrm>
        </p:grpSpPr>
        <p:sp>
          <p:nvSpPr>
            <p:cNvPr id="4" name="Багетная рамка 3">
              <a:hlinkClick r:id="rId3" action="ppaction://hlinksldjump"/>
            </p:cNvPr>
            <p:cNvSpPr/>
            <p:nvPr/>
          </p:nvSpPr>
          <p:spPr>
            <a:xfrm>
              <a:off x="5715008" y="6143644"/>
              <a:ext cx="3071834" cy="42862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sunse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000760" y="6072206"/>
              <a:ext cx="257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продолжить игру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85918" y="928670"/>
            <a:ext cx="6072230" cy="2800767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это мера времени,</a:t>
            </a:r>
          </a:p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известна всем.</a:t>
            </a:r>
          </a:p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делится в названии, </a:t>
            </a:r>
          </a:p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делится на семь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3571876"/>
            <a:ext cx="507209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НЕДЕЛЯ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741</Words>
  <Application>Microsoft Office PowerPoint</Application>
  <PresentationFormat>Экран (4:3)</PresentationFormat>
  <Paragraphs>226</Paragraphs>
  <Slides>33</Slides>
  <Notes>0</Notes>
  <HiddenSlides>29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63</cp:revision>
  <dcterms:created xsi:type="dcterms:W3CDTF">2012-12-07T13:08:51Z</dcterms:created>
  <dcterms:modified xsi:type="dcterms:W3CDTF">2013-03-19T16:59:10Z</dcterms:modified>
</cp:coreProperties>
</file>