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79" r:id="rId3"/>
    <p:sldId id="281" r:id="rId4"/>
    <p:sldId id="284" r:id="rId5"/>
    <p:sldId id="273" r:id="rId6"/>
    <p:sldId id="274" r:id="rId7"/>
    <p:sldId id="283" r:id="rId8"/>
    <p:sldId id="258" r:id="rId9"/>
    <p:sldId id="260" r:id="rId10"/>
    <p:sldId id="272" r:id="rId11"/>
    <p:sldId id="270" r:id="rId12"/>
    <p:sldId id="282" r:id="rId13"/>
    <p:sldId id="268" r:id="rId14"/>
    <p:sldId id="276" r:id="rId15"/>
    <p:sldId id="265" r:id="rId16"/>
    <p:sldId id="262" r:id="rId17"/>
    <p:sldId id="271" r:id="rId18"/>
    <p:sldId id="277" r:id="rId19"/>
    <p:sldId id="269" r:id="rId20"/>
    <p:sldId id="266" r:id="rId21"/>
    <p:sldId id="289" r:id="rId22"/>
    <p:sldId id="291" r:id="rId23"/>
    <p:sldId id="29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86" d="100"/>
          <a:sy n="86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>Федеральное государственное бюджетное образовательное учреждение</a:t>
            </a:r>
            <a:br>
              <a:rPr lang="ru-RU" sz="1800" dirty="0" smtClean="0"/>
            </a:br>
            <a:r>
              <a:rPr lang="ru-RU" sz="1800" dirty="0" smtClean="0"/>
              <a:t>Всероссийский детский центр «Океан»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 спецкурса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«Мой любимый сказочный герой»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Педагог дополнительного образования: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     Ольга Владимировна </a:t>
            </a:r>
            <a:r>
              <a:rPr lang="ru-RU" sz="1800" dirty="0" err="1" smtClean="0"/>
              <a:t>Лапп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Владивосток </a:t>
            </a:r>
            <a:br>
              <a:rPr lang="ru-RU" sz="1800" dirty="0" smtClean="0"/>
            </a:br>
            <a:r>
              <a:rPr lang="ru-RU" sz="1800" dirty="0" smtClean="0"/>
              <a:t>2011 г. </a:t>
            </a:r>
            <a:endParaRPr lang="ru-RU" sz="1800" dirty="0"/>
          </a:p>
        </p:txBody>
      </p:sp>
      <p:pic>
        <p:nvPicPr>
          <p:cNvPr id="1027" name="Picture 3" descr="C:\Users\ASER\Desktop\Новая папка (2)\DSCF16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3140968"/>
            <a:ext cx="1824203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Часы – «визитная карточка» театра</a:t>
            </a:r>
            <a:endParaRPr lang="ru-RU" dirty="0"/>
          </a:p>
        </p:txBody>
      </p:sp>
      <p:pic>
        <p:nvPicPr>
          <p:cNvPr id="7" name="Picture 2" descr="C:\Users\Public\Documents\Desktop\театр\DETAIL_PICTURE_622284.web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3240360" cy="3837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ublic\Documents\Desktop\театр\часы открыто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3195278" cy="385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594928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Скульпторы Дмитрий </a:t>
            </a:r>
            <a:r>
              <a:rPr lang="ru-RU" dirty="0" err="1" smtClean="0"/>
              <a:t>Шаховский</a:t>
            </a:r>
            <a:r>
              <a:rPr lang="ru-RU" dirty="0" smtClean="0"/>
              <a:t>  и  Павел </a:t>
            </a:r>
            <a:r>
              <a:rPr lang="ru-RU" dirty="0" err="1" smtClean="0"/>
              <a:t>Шимес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594928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Механизм придуман Вениамином </a:t>
            </a:r>
            <a:r>
              <a:rPr lang="ru-RU" dirty="0" err="1" smtClean="0"/>
              <a:t>Кальмансом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84165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Традиционная </a:t>
            </a:r>
            <a:r>
              <a:rPr lang="ru-RU" dirty="0" smtClean="0"/>
              <a:t>игрушка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русского народа – </a:t>
            </a:r>
            <a:r>
              <a:rPr lang="ru-RU" dirty="0" smtClean="0"/>
              <a:t>Петрушка</a:t>
            </a:r>
            <a:endParaRPr lang="ru-RU" dirty="0"/>
          </a:p>
        </p:txBody>
      </p:sp>
      <p:pic>
        <p:nvPicPr>
          <p:cNvPr id="7" name="Picture 3" descr="C:\Users\Public\Documents\Desktop\театр\петруш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2664296" cy="4137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Public\Documents\Desktop\театр\perch_petrushka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04864"/>
            <a:ext cx="2664296" cy="4149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97464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63888" y="908720"/>
            <a:ext cx="1944216" cy="86409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+mj-lt"/>
              </a:rPr>
              <a:t>Виды  кукол</a:t>
            </a:r>
            <a:endParaRPr lang="ru-RU" sz="2400" b="1" dirty="0"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71900" y="3429000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Театр теней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3429000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Тростевая </a:t>
            </a:r>
          </a:p>
          <a:p>
            <a:pPr algn="ctr"/>
            <a:r>
              <a:rPr lang="ru-RU" dirty="0" smtClean="0"/>
              <a:t>кукла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68144" y="5013176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Ростовая кукла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5013176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Планшетная кукла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68144" y="3429000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Кукла-марионетка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5656" y="1844824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Пальчиковый театр</a:t>
            </a:r>
            <a:endParaRPr lang="ru-RU" dirty="0">
              <a:latin typeface="+mj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68144" y="1844824"/>
            <a:ext cx="1728192" cy="12241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Перчаточная </a:t>
            </a:r>
          </a:p>
          <a:p>
            <a:pPr algn="ctr"/>
            <a:r>
              <a:rPr lang="ru-RU" dirty="0" smtClean="0">
                <a:latin typeface="+mj-lt"/>
              </a:rPr>
              <a:t>кукла</a:t>
            </a:r>
            <a:endParaRPr lang="ru-RU" dirty="0">
              <a:latin typeface="+mj-lt"/>
            </a:endParaRPr>
          </a:p>
        </p:txBody>
      </p:sp>
      <p:cxnSp>
        <p:nvCxnSpPr>
          <p:cNvPr id="25" name="Shape 24"/>
          <p:cNvCxnSpPr>
            <a:stCxn id="5" idx="1"/>
            <a:endCxn id="12" idx="0"/>
          </p:cNvCxnSpPr>
          <p:nvPr/>
        </p:nvCxnSpPr>
        <p:spPr>
          <a:xfrm rot="10800000" flipV="1">
            <a:off x="2339752" y="1340768"/>
            <a:ext cx="1224136" cy="504056"/>
          </a:xfrm>
          <a:prstGeom prst="bentConnector2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5" idx="3"/>
            <a:endCxn id="13" idx="0"/>
          </p:cNvCxnSpPr>
          <p:nvPr/>
        </p:nvCxnSpPr>
        <p:spPr>
          <a:xfrm>
            <a:off x="5508104" y="1340768"/>
            <a:ext cx="1224136" cy="504056"/>
          </a:xfrm>
          <a:prstGeom prst="bentConnector2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5" idx="0"/>
            <a:endCxn id="7" idx="1"/>
          </p:cNvCxnSpPr>
          <p:nvPr/>
        </p:nvCxnSpPr>
        <p:spPr>
          <a:xfrm rot="16200000" flipH="1" flipV="1">
            <a:off x="1439652" y="944724"/>
            <a:ext cx="3132348" cy="3060340"/>
          </a:xfrm>
          <a:prstGeom prst="bentConnector4">
            <a:avLst>
              <a:gd name="adj1" fmla="val -7298"/>
              <a:gd name="adj2" fmla="val 107470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5" idx="0"/>
            <a:endCxn id="11" idx="3"/>
          </p:cNvCxnSpPr>
          <p:nvPr/>
        </p:nvCxnSpPr>
        <p:spPr>
          <a:xfrm rot="16200000" flipH="1">
            <a:off x="4499992" y="944724"/>
            <a:ext cx="3132348" cy="3060340"/>
          </a:xfrm>
          <a:prstGeom prst="bentConnector4">
            <a:avLst>
              <a:gd name="adj1" fmla="val -7298"/>
              <a:gd name="adj2" fmla="val 107470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endCxn id="8" idx="1"/>
          </p:cNvCxnSpPr>
          <p:nvPr/>
        </p:nvCxnSpPr>
        <p:spPr>
          <a:xfrm rot="16200000" flipH="1">
            <a:off x="3725906" y="3483006"/>
            <a:ext cx="3924436" cy="360040"/>
          </a:xfrm>
          <a:prstGeom prst="bentConnector2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/>
          <p:nvPr/>
        </p:nvCxnSpPr>
        <p:spPr>
          <a:xfrm rot="5400000">
            <a:off x="1421650" y="3483006"/>
            <a:ext cx="3924436" cy="360040"/>
          </a:xfrm>
          <a:prstGeom prst="bentConnector2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5" idx="2"/>
            <a:endCxn id="6" idx="0"/>
          </p:cNvCxnSpPr>
          <p:nvPr/>
        </p:nvCxnSpPr>
        <p:spPr>
          <a:xfrm>
            <a:off x="4535996" y="1772816"/>
            <a:ext cx="0" cy="165618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6516" y="4982941"/>
            <a:ext cx="1536530" cy="173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Пальчиковый театр</a:t>
            </a:r>
            <a:endParaRPr lang="ru-RU" dirty="0"/>
          </a:p>
        </p:txBody>
      </p:sp>
      <p:pic>
        <p:nvPicPr>
          <p:cNvPr id="12290" name="Picture 2" descr="C:\Users\Public\Documents\Desktop\театр\пальч..web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911244" cy="3024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Вязаная игрушка альф\40315282_teremo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29000"/>
            <a:ext cx="3960439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24266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Перчаточная кукла</a:t>
            </a:r>
            <a:endParaRPr lang="ru-RU" dirty="0"/>
          </a:p>
        </p:txBody>
      </p:sp>
      <p:pic>
        <p:nvPicPr>
          <p:cNvPr id="7170" name="Picture 2" descr="C:\Users\Public\Documents\Desktop\театр\перч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120430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Public\Documents\Desktop\театр\перч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0808"/>
            <a:ext cx="2083044" cy="3285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Public\Documents\Desktop\театр\перч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672408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15321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C:\Users\Public\Documents\Desktop\театр\трость5.web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3702606" cy="2780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Тростевая кукла</a:t>
            </a:r>
            <a:endParaRPr lang="ru-RU" dirty="0"/>
          </a:p>
        </p:txBody>
      </p:sp>
      <p:pic>
        <p:nvPicPr>
          <p:cNvPr id="7174" name="Picture 6" descr="C:\Users\Public\Documents\Desktop\театр\тростевы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2664296" cy="2613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Public\Documents\Desktop\театр\Тростева_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665076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34769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Кукла-марионетка</a:t>
            </a:r>
          </a:p>
        </p:txBody>
      </p:sp>
      <p:pic>
        <p:nvPicPr>
          <p:cNvPr id="7" name="Picture 4" descr="C:\Users\Public\Documents\Desktop\театр\марионетка1.web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3024336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Public\Documents\Desktop\театр\bd90a794bf7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0808"/>
            <a:ext cx="2893982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Public\Documents\Desktop\театр\марион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3021984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12034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Планшетная кукла</a:t>
            </a:r>
          </a:p>
        </p:txBody>
      </p:sp>
      <p:pic>
        <p:nvPicPr>
          <p:cNvPr id="7" name="Picture 4" descr="C:\Users\Public\Documents\Desktop\театр\планшетная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7584" y="2852936"/>
            <a:ext cx="3384376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Public\Documents\Desktop\театр\планшетны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464956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15424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Ростовая кукла</a:t>
            </a:r>
            <a:endParaRPr lang="ru-RU" dirty="0"/>
          </a:p>
        </p:txBody>
      </p:sp>
      <p:pic>
        <p:nvPicPr>
          <p:cNvPr id="1027" name="Picture 3" descr="E:\Новая папка (2)\DSCF15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916832"/>
            <a:ext cx="6055613" cy="4487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Театр теней</a:t>
            </a:r>
          </a:p>
        </p:txBody>
      </p:sp>
      <p:pic>
        <p:nvPicPr>
          <p:cNvPr id="7" name="Picture 2" descr="C:\Users\Public\Documents\Desktop\театр\image_big3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796" y="3356992"/>
            <a:ext cx="4246340" cy="2943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Public\Documents\Desktop\театр\ZN9vu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0" y="1772816"/>
            <a:ext cx="4350799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6165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536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b="1" dirty="0" smtClean="0"/>
              <a:t>Цель:</a:t>
            </a:r>
            <a:r>
              <a:rPr lang="ru-RU" dirty="0" smtClean="0"/>
              <a:t> Обучение азам вязания крючком театральной куклы </a:t>
            </a:r>
            <a:br>
              <a:rPr lang="ru-RU" dirty="0" smtClean="0"/>
            </a:br>
            <a:r>
              <a:rPr lang="ru-RU" dirty="0" smtClean="0"/>
              <a:t>в процессе творческой деятельности.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3623" y="4509120"/>
            <a:ext cx="1854881" cy="209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Игрушки, изготовленные в мастерской «Вязаная игрушка»</a:t>
            </a:r>
            <a:endParaRPr lang="ru-RU" dirty="0"/>
          </a:p>
        </p:txBody>
      </p:sp>
      <p:pic>
        <p:nvPicPr>
          <p:cNvPr id="2051" name="Picture 3" descr="C:\Users\ASER\Desktop\Новая папка (3)\DSCF16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7" y="2420888"/>
            <a:ext cx="3672171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ASER\Desktop\Новая папка (3)\DSCF16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2492896"/>
            <a:ext cx="3733458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1944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Профессия художник-кукольник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390" y="4077792"/>
            <a:ext cx="8424936" cy="26858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/>
              <a:t>Важные качества</a:t>
            </a:r>
          </a:p>
          <a:p>
            <a:pPr marL="0" indent="0" algn="ctr">
              <a:buNone/>
            </a:pPr>
            <a:r>
              <a:rPr lang="ru-RU" sz="2400" dirty="0" smtClean="0"/>
              <a:t>Профессия </a:t>
            </a:r>
            <a:r>
              <a:rPr lang="ru-RU" sz="2400" dirty="0"/>
              <a:t>художника-кукольника предполагает художественные способности, богатое воображение, умение подмечать характерные или необычные черты в  окружающих, склонность к работе руками</a:t>
            </a:r>
            <a:r>
              <a:rPr lang="ru-RU" sz="2400" dirty="0" smtClean="0"/>
              <a:t>,</a:t>
            </a:r>
          </a:p>
          <a:p>
            <a:pPr marL="0" indent="0" algn="ctr">
              <a:buNone/>
            </a:pPr>
            <a:r>
              <a:rPr lang="ru-RU" sz="2400" dirty="0" smtClean="0"/>
              <a:t> </a:t>
            </a:r>
            <a:r>
              <a:rPr lang="ru-RU" sz="2400" dirty="0"/>
              <a:t>настойчивость, чувство юмора.</a:t>
            </a:r>
          </a:p>
        </p:txBody>
      </p:sp>
      <p:pic>
        <p:nvPicPr>
          <p:cNvPr id="1026" name="Picture 2" descr="C:\Users\Public\Documents\Desktop\театр\post-26-1109574517.web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9332"/>
            <a:ext cx="3947203" cy="259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Documents\Desktop\театр\24-52-1b.web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9332"/>
            <a:ext cx="3744416" cy="259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21567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060849"/>
            <a:ext cx="8363272" cy="30963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1800" dirty="0" smtClean="0">
                <a:latin typeface="+mj-lt"/>
              </a:rPr>
              <a:t>1</a:t>
            </a:r>
            <a:r>
              <a:rPr lang="ru-RU" sz="2200" dirty="0" smtClean="0">
                <a:latin typeface="+mj-lt"/>
              </a:rPr>
              <a:t>. Ерёменко</a:t>
            </a:r>
            <a:r>
              <a:rPr lang="ru-RU" sz="2200" dirty="0">
                <a:latin typeface="+mj-lt"/>
              </a:rPr>
              <a:t>, Т.И. Кружок вязания крючком / Т.И. Ерёменко.- Москва, 1984.</a:t>
            </a:r>
          </a:p>
          <a:p>
            <a:pPr marL="0" lvl="0" indent="0">
              <a:buNone/>
            </a:pPr>
            <a:r>
              <a:rPr lang="ru-RU" sz="2200" dirty="0" smtClean="0">
                <a:latin typeface="+mj-lt"/>
              </a:rPr>
              <a:t>2. Максимова</a:t>
            </a:r>
            <a:r>
              <a:rPr lang="ru-RU" sz="2200" dirty="0">
                <a:latin typeface="+mj-lt"/>
              </a:rPr>
              <a:t>, М., Кузьмина, М. Быстрый крючок /М. Максимова, М. </a:t>
            </a:r>
            <a:r>
              <a:rPr lang="ru-RU" sz="2200" dirty="0" smtClean="0">
                <a:latin typeface="+mj-lt"/>
              </a:rPr>
              <a:t>  </a:t>
            </a:r>
          </a:p>
          <a:p>
            <a:pPr marL="0" lvl="0" indent="0">
              <a:buNone/>
            </a:pPr>
            <a:r>
              <a:rPr lang="ru-RU" sz="2200" dirty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   Кузьмина</a:t>
            </a:r>
            <a:r>
              <a:rPr lang="ru-RU" sz="2200" dirty="0">
                <a:latin typeface="+mj-lt"/>
              </a:rPr>
              <a:t>.- Москва, 1999</a:t>
            </a:r>
            <a:r>
              <a:rPr lang="ru-RU" sz="22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+mj-lt"/>
              </a:rPr>
              <a:t>3. Максимова</a:t>
            </a:r>
            <a:r>
              <a:rPr lang="ru-RU" sz="2200" dirty="0">
                <a:latin typeface="+mj-lt"/>
              </a:rPr>
              <a:t>, М.В. Азбука вязания / М.В. Максимова,- Москва, 1990</a:t>
            </a:r>
            <a:r>
              <a:rPr lang="ru-RU" sz="2200" dirty="0" smtClean="0"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ru-RU" sz="2200" dirty="0" smtClean="0">
                <a:latin typeface="+mj-lt"/>
              </a:rPr>
              <a:t>4. </a:t>
            </a:r>
            <a:r>
              <a:rPr lang="ru-RU" sz="2200" dirty="0" err="1" smtClean="0">
                <a:latin typeface="+mj-lt"/>
              </a:rPr>
              <a:t>Некрылова</a:t>
            </a:r>
            <a:r>
              <a:rPr lang="ru-RU" sz="2200" dirty="0">
                <a:latin typeface="+mj-lt"/>
              </a:rPr>
              <a:t>, А.Ф. Русские народные городские праздники, увеселения и </a:t>
            </a:r>
            <a:endParaRPr lang="ru-RU" sz="2200" dirty="0" smtClean="0">
              <a:latin typeface="+mj-lt"/>
            </a:endParaRPr>
          </a:p>
          <a:p>
            <a:pPr marL="0" lvl="0" indent="0">
              <a:buNone/>
            </a:pPr>
            <a:r>
              <a:rPr lang="ru-RU" sz="2200" dirty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   зрелищ </a:t>
            </a:r>
            <a:r>
              <a:rPr lang="ru-RU" sz="2200" dirty="0">
                <a:latin typeface="+mj-lt"/>
              </a:rPr>
              <a:t>/ </a:t>
            </a:r>
            <a:r>
              <a:rPr lang="ru-RU" sz="2200" dirty="0" err="1">
                <a:latin typeface="+mj-lt"/>
              </a:rPr>
              <a:t>А.Ф.Некрылова</a:t>
            </a:r>
            <a:r>
              <a:rPr lang="ru-RU" sz="2200" dirty="0">
                <a:latin typeface="+mj-lt"/>
              </a:rPr>
              <a:t>.- Изд-во «Искусство» Ленинградское </a:t>
            </a:r>
            <a:r>
              <a:rPr lang="ru-RU" sz="2200" dirty="0" smtClean="0">
                <a:latin typeface="+mj-lt"/>
              </a:rPr>
              <a:t> </a:t>
            </a:r>
          </a:p>
          <a:p>
            <a:pPr marL="0" lvl="0" indent="0">
              <a:buNone/>
            </a:pPr>
            <a:r>
              <a:rPr lang="ru-RU" sz="2200" dirty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   отделение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smtClean="0">
                <a:latin typeface="+mj-lt"/>
              </a:rPr>
              <a:t>1988</a:t>
            </a:r>
            <a:r>
              <a:rPr lang="ru-RU" sz="2200" dirty="0">
                <a:latin typeface="+mj-lt"/>
              </a:rPr>
              <a:t>.</a:t>
            </a:r>
          </a:p>
          <a:p>
            <a:pPr marL="0" lvl="0" indent="0">
              <a:buNone/>
            </a:pPr>
            <a:r>
              <a:rPr lang="ru-RU" sz="2200" dirty="0" smtClean="0">
                <a:latin typeface="+mj-lt"/>
              </a:rPr>
              <a:t>5. Смирнова</a:t>
            </a:r>
            <a:r>
              <a:rPr lang="ru-RU" sz="2200" dirty="0">
                <a:latin typeface="+mj-lt"/>
              </a:rPr>
              <a:t>, Н.И. И… оживают куклы / Н.И. Смирнова. - Москва, 1982.</a:t>
            </a:r>
          </a:p>
          <a:p>
            <a:pPr marL="0" lvl="0" indent="0">
              <a:buNone/>
            </a:pPr>
            <a:r>
              <a:rPr lang="ru-RU" sz="2200" dirty="0" smtClean="0">
                <a:latin typeface="+mj-lt"/>
              </a:rPr>
              <a:t>6. </a:t>
            </a:r>
            <a:r>
              <a:rPr lang="ru-RU" sz="2200" dirty="0" err="1" smtClean="0">
                <a:latin typeface="+mj-lt"/>
              </a:rPr>
              <a:t>Столярова</a:t>
            </a:r>
            <a:r>
              <a:rPr lang="ru-RU" sz="2200" dirty="0">
                <a:latin typeface="+mj-lt"/>
              </a:rPr>
              <a:t>, А. Вязаные игрушки / </a:t>
            </a:r>
            <a:r>
              <a:rPr lang="ru-RU" sz="2200" dirty="0" err="1">
                <a:latin typeface="+mj-lt"/>
              </a:rPr>
              <a:t>А.Столярова</a:t>
            </a:r>
            <a:r>
              <a:rPr lang="ru-RU" sz="2200" dirty="0">
                <a:latin typeface="+mj-lt"/>
              </a:rPr>
              <a:t> - Москва. 2000.- 335 с</a:t>
            </a:r>
            <a:r>
              <a:rPr lang="ru-RU" sz="2200" dirty="0" smtClean="0">
                <a:latin typeface="+mj-lt"/>
              </a:rPr>
              <a:t>.</a:t>
            </a:r>
          </a:p>
          <a:p>
            <a:pPr lvl="0"/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50158"/>
            <a:ext cx="1440160" cy="162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35385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/>
              <a:t>Интернет ресурсы: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0163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*</a:t>
            </a:r>
            <a:r>
              <a:rPr lang="en-US" sz="2000" dirty="0" smtClean="0"/>
              <a:t>http</a:t>
            </a:r>
            <a:r>
              <a:rPr lang="en-US" sz="2000" dirty="0"/>
              <a:t>://jollity.narod.ru/dolls.html</a:t>
            </a:r>
          </a:p>
          <a:p>
            <a:pPr marL="0" indent="0">
              <a:buNone/>
            </a:pPr>
            <a:r>
              <a:rPr lang="ru-RU" sz="2000" dirty="0" smtClean="0"/>
              <a:t>*</a:t>
            </a: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smtClean="0"/>
              <a:t>knowledge.allbest.ru/culture/2c0b65635b3bd68a4d43a89521206c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37_0.html</a:t>
            </a:r>
            <a:endParaRPr lang="en-US" sz="2000" dirty="0"/>
          </a:p>
          <a:p>
            <a:pPr marL="0" indent="0">
              <a:buNone/>
            </a:pPr>
            <a:r>
              <a:rPr lang="ru-RU" sz="2000" dirty="0" smtClean="0"/>
              <a:t>*</a:t>
            </a:r>
            <a:r>
              <a:rPr lang="en-US" sz="2000" dirty="0" smtClean="0"/>
              <a:t>http</a:t>
            </a:r>
            <a:r>
              <a:rPr lang="en-US" sz="2000" dirty="0"/>
              <a:t>://www.liveinternet.ru/users/kykolnik/post103302668</a:t>
            </a:r>
          </a:p>
          <a:p>
            <a:pPr marL="0" indent="0">
              <a:buNone/>
            </a:pPr>
            <a:r>
              <a:rPr lang="ru-RU" sz="2000" dirty="0"/>
              <a:t>*</a:t>
            </a:r>
            <a:r>
              <a:rPr lang="en-US" sz="2000" dirty="0" smtClean="0"/>
              <a:t>http</a:t>
            </a:r>
            <a:r>
              <a:rPr lang="en-US" sz="2000" dirty="0"/>
              <a:t>://www.profguide.ru/professions/master_kukol.html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82722"/>
            <a:ext cx="16002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55911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8"/>
            <a:ext cx="1396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Задачи:</a:t>
            </a:r>
            <a:endParaRPr lang="ru-RU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Обучающие: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1400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-овладение знаниями в области театрального искусства;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-обучение приёмам и способам вязания крючком игрушки для кукольного театра;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-обеспечение безопасности выполнения работ через соблюдение правил 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  техники безопасности.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84984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Развивающие: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1400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-раскрытие и реализация творческого и мыслительного потенциала у участников 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 спец. курса;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-развитие навыков оценки и самооценки;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-формирование положительной мотивации в учебной деятельности.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941168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Воспитательные: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1400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-воспитание коммуникативной культуры;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-привитие и совершенствование таких качеств личности, как внимательность, 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 целеустремлённость, аккуратность, креативность  и терпение;</a:t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-способствовать профессиональному самоопределению подростков.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Представления </a:t>
            </a:r>
            <a:br>
              <a:rPr lang="ru-RU" dirty="0" smtClean="0"/>
            </a:br>
            <a:r>
              <a:rPr lang="ru-RU" dirty="0" smtClean="0"/>
              <a:t>кукольников-шарманщиков на Руси</a:t>
            </a:r>
            <a:endParaRPr lang="ru-RU" dirty="0"/>
          </a:p>
        </p:txBody>
      </p:sp>
      <p:pic>
        <p:nvPicPr>
          <p:cNvPr id="1026" name="Picture 2" descr="C:\Users\Public\Documents\Desktop\театр\В.А. Милашевский. Иллюстрация к сказке «Конёк-Горбунок».web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6795" y="2213385"/>
            <a:ext cx="4255685" cy="2904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Documents\Desktop\театр\Старинная гравюра Скоморохи.web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895" y="3718479"/>
            <a:ext cx="4234194" cy="2870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244334"/>
            <a:ext cx="3638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Старинная гравюра "Скоморохи"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21654" y="5301207"/>
            <a:ext cx="3744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В.А. </a:t>
            </a:r>
            <a:r>
              <a:rPr lang="ru-RU" dirty="0" err="1"/>
              <a:t>Милашевский</a:t>
            </a:r>
            <a:r>
              <a:rPr lang="ru-RU" dirty="0"/>
              <a:t>. Иллюстрация к сказке «Конёк-Горбунок»</a:t>
            </a:r>
          </a:p>
        </p:txBody>
      </p:sp>
    </p:spTree>
    <p:extLst>
      <p:ext uri="{BB962C8B-B14F-4D97-AF65-F5344CB8AC3E}">
        <p14:creationId xmlns:p14="http://schemas.microsoft.com/office/powerpoint/2010/main" xmlns="" val="29440746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Китайский театр теней</a:t>
            </a:r>
            <a:endParaRPr lang="ru-RU" dirty="0"/>
          </a:p>
        </p:txBody>
      </p:sp>
      <p:pic>
        <p:nvPicPr>
          <p:cNvPr id="1026" name="Picture 2" descr="C:\Users\Public\Documents\Desktop\театр\кита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0" y="1772816"/>
            <a:ext cx="4183332" cy="2689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Documents\Desktop\театр\китай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3988466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03804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Японский традиционный </a:t>
            </a:r>
            <a:br>
              <a:rPr lang="ru-RU" dirty="0" smtClean="0"/>
            </a:br>
            <a:r>
              <a:rPr lang="ru-RU" dirty="0" smtClean="0"/>
              <a:t>театр Дзёрури</a:t>
            </a:r>
            <a:endParaRPr lang="ru-RU" dirty="0"/>
          </a:p>
        </p:txBody>
      </p:sp>
      <p:pic>
        <p:nvPicPr>
          <p:cNvPr id="2050" name="Picture 2" descr="C:\Users\Public\Documents\Desktop\театр\япония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4072913" cy="2781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ublic\Documents\Desktop\театр\япон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4038600" cy="2803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97698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Сергей Владимирович Образцов (1901-1992 г.г.)</a:t>
            </a:r>
            <a:endParaRPr lang="ru-RU" dirty="0"/>
          </a:p>
        </p:txBody>
      </p:sp>
      <p:pic>
        <p:nvPicPr>
          <p:cNvPr id="7" name="Picture 6" descr="C:\Users\Public\Documents\Desktop\театр\образцов5.web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2592288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Public\Documents\Desktop\театр\образцов4.web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20888"/>
            <a:ext cx="2592288" cy="3436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Public\Documents\Desktop\театр\big_0i1f6e8i6325938fixl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4608512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Театр им. С.В.Образцова</a:t>
            </a:r>
            <a:endParaRPr lang="ru-RU" dirty="0"/>
          </a:p>
        </p:txBody>
      </p:sp>
      <p:pic>
        <p:nvPicPr>
          <p:cNvPr id="4" name="Picture 2" descr="C:\Users\Public\Documents\Desktop\образцов\88888.web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608512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51580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40966"/>
          </a:xfrm>
        </p:spPr>
        <p:txBody>
          <a:bodyPr/>
          <a:lstStyle/>
          <a:p>
            <a:pPr algn="ctr"/>
            <a:r>
              <a:rPr lang="ru-RU" dirty="0" smtClean="0"/>
              <a:t>Музей театра кукол</a:t>
            </a:r>
            <a:endParaRPr lang="ru-RU" dirty="0"/>
          </a:p>
        </p:txBody>
      </p:sp>
      <p:pic>
        <p:nvPicPr>
          <p:cNvPr id="8196" name="Picture 4" descr="C:\Users\Public\Documents\Desktop\театр\музей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768752" cy="4487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30949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778</TotalTime>
  <Words>288</Words>
  <Application>Microsoft Office PowerPoint</Application>
  <PresentationFormat>Экран (4:3)</PresentationFormat>
  <Paragraphs>56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Федеральное государственное бюджетное образовательное учреждение Всероссийский детский центр «Океан»     Дополнительная образовательная программа спецкурса  «Мой любимый сказочный герой»                                                                                                  Педагог дополнительного образования:                                                                                                                     Ольга Владимировна Лапп     Владивосток  2011 г. </vt:lpstr>
      <vt:lpstr>  Цель: Обучение азам вязания крючком театральной куклы  в процессе творческой деятельности. </vt:lpstr>
      <vt:lpstr>Слайд 3</vt:lpstr>
      <vt:lpstr>Представления  кукольников-шарманщиков на Руси</vt:lpstr>
      <vt:lpstr>Китайский театр теней</vt:lpstr>
      <vt:lpstr>Японский традиционный  театр Дзёрури</vt:lpstr>
      <vt:lpstr>Сергей Владимирович Образцов (1901-1992 г.г.)</vt:lpstr>
      <vt:lpstr>Театр им. С.В.Образцова</vt:lpstr>
      <vt:lpstr>Музей театра кукол</vt:lpstr>
      <vt:lpstr>Часы – «визитная карточка» театра</vt:lpstr>
      <vt:lpstr>Традиционная игрушка  русского народа – Петрушка</vt:lpstr>
      <vt:lpstr>Слайд 12</vt:lpstr>
      <vt:lpstr>Пальчиковый театр</vt:lpstr>
      <vt:lpstr>Перчаточная кукла</vt:lpstr>
      <vt:lpstr>Тростевая кукла</vt:lpstr>
      <vt:lpstr>Кукла-марионетка</vt:lpstr>
      <vt:lpstr>Планшетная кукла</vt:lpstr>
      <vt:lpstr>Ростовая кукла</vt:lpstr>
      <vt:lpstr>Театр теней</vt:lpstr>
      <vt:lpstr>Игрушки, изготовленные в мастерской «Вязаная игрушка»</vt:lpstr>
      <vt:lpstr>Профессия художник-кукольник</vt:lpstr>
      <vt:lpstr>Список литературы:</vt:lpstr>
      <vt:lpstr>Интернет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Roman</cp:lastModifiedBy>
  <cp:revision>64</cp:revision>
  <dcterms:created xsi:type="dcterms:W3CDTF">2013-01-07T11:36:23Z</dcterms:created>
  <dcterms:modified xsi:type="dcterms:W3CDTF">2013-03-16T11:20:32Z</dcterms:modified>
</cp:coreProperties>
</file>