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2" r:id="rId2"/>
    <p:sldId id="268" r:id="rId3"/>
    <p:sldId id="265" r:id="rId4"/>
    <p:sldId id="257" r:id="rId5"/>
    <p:sldId id="258" r:id="rId6"/>
    <p:sldId id="260" r:id="rId7"/>
    <p:sldId id="261" r:id="rId8"/>
    <p:sldId id="270" r:id="rId9"/>
    <p:sldId id="264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Futura_Book-Normal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Futura_Book-Normal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Futura_Book-Normal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Futura_Book-Normal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Futura_Book-Normal" pitchFamily="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Futura_Book-Normal" pitchFamily="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Futura_Book-Normal" pitchFamily="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Futura_Book-Normal" pitchFamily="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Futura_Book-Normal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6" autoAdjust="0"/>
    <p:restoredTop sz="94660"/>
  </p:normalViewPr>
  <p:slideViewPr>
    <p:cSldViewPr>
      <p:cViewPr varScale="1">
        <p:scale>
          <a:sx n="84" d="100"/>
          <a:sy n="84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2D91C5-5A45-43D3-A3E1-15E6CC6762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28AC9-6626-4FD2-AB20-1EE1E8475E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B9EAC-72E4-456C-AFD0-34A9C8FE16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DA745-CA8F-4B8A-8746-780ED4DB28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715AE-41C2-40CC-AAF9-FC48CAE96E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61ACF-44AA-4B91-9792-E7BBDED152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DC773-BB9F-48C3-8B93-2BB20EE4D8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C9ECD-E1AB-4897-B4E1-381A9E23BE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9D5B3-F720-412A-A986-2CD8ACCA8B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A2ED8-8C29-413A-BF26-0A9436D0E6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3F054-AA11-45A9-A323-EA127DACA9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CC1A5149-AD11-4117-8B7F-424635AD275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229600" cy="1143000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Презентация  к уроку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литературы в 5классе 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«Жилин 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разные судьбы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рассказу Л.Н. Толстого «Кавказский пленник»).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Тип урока: обобщение и закрепление материала.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Цели урока: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Обобщить и систематизировать материал по рассказу Л.Н. Толстого «Кавказский пленник» через сравнительную характеристику главных героев;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развивать навыки сопоставительной характеристики героев;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Продолжить работу над развитием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речи учащихся;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воспитывать нравственные качества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 учащихся,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 свою судьбу  через  сопоставительный анализ героев рассказа. 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371600"/>
          </a:xfrm>
        </p:spPr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  <p:pic>
        <p:nvPicPr>
          <p:cNvPr id="3075" name="Picture 3" descr="C:\Documents and Settings\as\Мои документы\postcardsm2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1215442"/>
            <a:ext cx="2737124" cy="41252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Жилин</a:t>
            </a:r>
          </a:p>
          <a:p>
            <a:pPr>
              <a:buNone/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строка – имя существительное (тема)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строка – 2 имени прилагательных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строка – 3 глагола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строка – мысль по теме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строка – 1 существительное – синоним к первой строке.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43240" y="4857760"/>
            <a:ext cx="250033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s\Мои документы\18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928802"/>
            <a:ext cx="3238523" cy="2428892"/>
          </a:xfrm>
          <a:prstGeom prst="rect">
            <a:avLst/>
          </a:prstGeom>
          <a:noFill/>
        </p:spPr>
      </p:pic>
      <p:pic>
        <p:nvPicPr>
          <p:cNvPr id="4099" name="Picture 3" descr="C:\Documents and Settings\as\Мои документы\sm_hO9OA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1785926"/>
            <a:ext cx="2880000" cy="2880000"/>
          </a:xfrm>
          <a:prstGeom prst="rect">
            <a:avLst/>
          </a:prstGeom>
          <a:noFill/>
        </p:spPr>
      </p:pic>
      <p:pic>
        <p:nvPicPr>
          <p:cNvPr id="4100" name="Picture 4" descr="C:\Documents and Settings\as\Мои документы\abb536c18089f3d087bf62f6773e6c2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4857736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Жилин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разные судьбы.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«Человек сам отвечает за свою судьбу».                        </a:t>
            </a: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Л.Н.Толстой</a:t>
            </a:r>
            <a:endParaRPr lang="ru-RU" dirty="0"/>
          </a:p>
        </p:txBody>
      </p:sp>
      <p:pic>
        <p:nvPicPr>
          <p:cNvPr id="5" name="Picture 2" descr="C:\Documents and Settings\as\Мои документы\d2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2857496"/>
            <a:ext cx="2880000" cy="3549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Знакомство Жилина с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Костылиным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1)Как познакомились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Жилин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4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2)Найдите в тексте описание внешности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героев.</a:t>
            </a:r>
          </a:p>
          <a:p>
            <a:pPr lvl="4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3)Почему они решили ехать вместе впереди обоза?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84784"/>
            <a:ext cx="3928296" cy="22798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1563" y="381000"/>
            <a:ext cx="8072437" cy="1371600"/>
          </a:xfrm>
        </p:spPr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Как вели себя Жилин и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 время нападения татар?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981200"/>
            <a:ext cx="4038600" cy="4114800"/>
          </a:xfrm>
        </p:spPr>
        <p:txBody>
          <a:bodyPr/>
          <a:lstStyle/>
          <a:p>
            <a:pPr marL="1060450" lvl="4" indent="0">
              <a:buFont typeface="Wingdings" pitchFamily="2" charset="2"/>
              <a:buNone/>
            </a:pPr>
            <a:r>
              <a:rPr lang="ru-RU" dirty="0">
                <a:latin typeface="Comic Sans MS" pitchFamily="66" charset="0"/>
              </a:rPr>
              <a:t>	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16113"/>
            <a:ext cx="5940425" cy="45481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>
                <a:latin typeface="Comic Sans MS" pitchFamily="66" charset="0"/>
              </a:rPr>
              <a:t>     </a:t>
            </a:r>
          </a:p>
        </p:txBody>
      </p:sp>
      <p:pic>
        <p:nvPicPr>
          <p:cNvPr id="6148" name="Picture 4" descr="rus07-0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60" y="2000240"/>
            <a:ext cx="2880000" cy="3716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47675" y="1917700"/>
            <a:ext cx="562452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numCol="2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Жилин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пытается уйти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погони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надеется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помощь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товарища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«Не дамся же жи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вой!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до последнего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сражается с татарами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Костылин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не думает помогать Жилину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даже не пытается отпугнуть татар </a:t>
            </a:r>
          </a:p>
          <a:p>
            <a:pPr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трусливо сбегает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Сцена выкупа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Как ведут себя Жилин и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14282" y="2071678"/>
            <a:ext cx="3857652" cy="4043362"/>
          </a:xfrm>
        </p:spPr>
        <p:txBody>
          <a:bodyPr/>
          <a:lstStyle/>
          <a:p>
            <a:pPr>
              <a:buNone/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Жилин</a:t>
            </a:r>
          </a:p>
          <a:p>
            <a:pPr>
              <a:buNone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торгуется с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татарами</a:t>
            </a:r>
          </a:p>
          <a:p>
            <a:pPr>
              <a:buClr>
                <a:schemeClr val="tx1"/>
              </a:buClr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пишет неправильный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2000240"/>
            <a:ext cx="3852890" cy="4071966"/>
          </a:xfrm>
        </p:spPr>
        <p:txBody>
          <a:bodyPr/>
          <a:lstStyle/>
          <a:p>
            <a:pPr>
              <a:buNone/>
            </a:pPr>
            <a:r>
              <a:rPr lang="ru-RU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Костылин</a:t>
            </a:r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оглашается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сразу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писать письмо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торгуется, просит выслать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5000рублей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  <p:pic>
        <p:nvPicPr>
          <p:cNvPr id="1027" name="Picture 3" descr="C:\Documents and Settings\as\Мои документы\eea0441391a648fc79fc16b909130a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4071942"/>
            <a:ext cx="2214578" cy="25309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  <p:bldP spid="1024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186766" cy="1466872"/>
          </a:xfrm>
        </p:spPr>
        <p:txBody>
          <a:bodyPr/>
          <a:lstStyle/>
          <a:p>
            <a:r>
              <a:rPr lang="ru-RU" sz="4000" dirty="0" smtClean="0"/>
              <a:t>Используя данные иллюстрации,</a:t>
            </a:r>
            <a:r>
              <a:rPr lang="ru-RU" sz="4000" b="1" dirty="0" smtClean="0"/>
              <a:t> </a:t>
            </a:r>
            <a:r>
              <a:rPr lang="ru-RU" sz="4000" dirty="0" smtClean="0"/>
              <a:t>расскажите, как жили в плену Жилин и </a:t>
            </a:r>
            <a:r>
              <a:rPr lang="ru-RU" sz="4000" dirty="0" err="1" smtClean="0"/>
              <a:t>Костылин</a:t>
            </a:r>
            <a:endParaRPr lang="ru-RU" sz="4000" dirty="0"/>
          </a:p>
        </p:txBody>
      </p:sp>
      <p:pic>
        <p:nvPicPr>
          <p:cNvPr id="16389" name="Picture 5" descr="rus07-0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071678"/>
            <a:ext cx="2700000" cy="3428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2" name="Picture 8" descr="rus07-03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2071678"/>
            <a:ext cx="2700000" cy="4354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3" name="Picture 9" descr="rus07-03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40" y="3071810"/>
            <a:ext cx="2700000" cy="3417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81000"/>
            <a:ext cx="8072494" cy="904860"/>
          </a:xfrm>
        </p:spPr>
        <p:txBody>
          <a:bodyPr>
            <a:noAutofit/>
          </a:bodyPr>
          <a:lstStyle/>
          <a:p>
            <a:r>
              <a:rPr lang="ru-RU" sz="4000" dirty="0"/>
              <a:t>Первый побег.</a:t>
            </a:r>
            <a:br>
              <a:rPr lang="ru-RU" sz="4000" dirty="0"/>
            </a:br>
            <a:endParaRPr lang="ru-RU" sz="4000" dirty="0"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000"/>
          </a:p>
          <a:p>
            <a:pPr>
              <a:buFont typeface="Wingdings" pitchFamily="2" charset="2"/>
              <a:buNone/>
            </a:pPr>
            <a:endParaRPr lang="ru-RU" sz="20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00562" y="1428736"/>
            <a:ext cx="4071966" cy="465774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Костылин</a:t>
            </a:r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Постоянно жалуется на боль, усталость, не может идти дальше.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Выдает себя и Жилина  (громко вскрикивает от боли)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57158" y="1428736"/>
            <a:ext cx="42148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Жилин</a:t>
            </a:r>
          </a:p>
          <a:p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Знает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дорогу, ведет за собой товарища.</a:t>
            </a:r>
          </a:p>
          <a:p>
            <a:pPr>
              <a:buFont typeface="Wingdings" pitchFamily="2" charset="2"/>
              <a:buChar char="Ø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Помогает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Костылину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Бросать товарища не годится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111\Pictures\0_71bc0_18ac88af_ori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4141451"/>
            <a:ext cx="3000396" cy="24803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81000"/>
            <a:ext cx="8072494" cy="904860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Второй побег - результат жизнестойкости и жизнелюбия Жилина.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000"/>
          </a:p>
          <a:p>
            <a:pPr>
              <a:buFont typeface="Wingdings" pitchFamily="2" charset="2"/>
              <a:buNone/>
            </a:pPr>
            <a:endParaRPr lang="ru-RU" sz="20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86314" y="1928802"/>
            <a:ext cx="4071966" cy="4657745"/>
          </a:xfrm>
        </p:spPr>
        <p:txBody>
          <a:bodyPr/>
          <a:lstStyle/>
          <a:p>
            <a:pPr>
              <a:spcBef>
                <a:spcPct val="50000"/>
              </a:spcBef>
              <a:buClr>
                <a:schemeClr val="tx1"/>
              </a:buClr>
              <a:buNone/>
            </a:pP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Костылин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отказывается от побега</a:t>
            </a:r>
          </a:p>
          <a:p>
            <a:pPr>
              <a:spcBef>
                <a:spcPts val="600"/>
              </a:spcBef>
              <a:buClr>
                <a:schemeClr val="tx1"/>
              </a:buCl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может превозмочь свою боль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Прекращает бороться: </a:t>
            </a:r>
          </a:p>
          <a:p>
            <a:pPr>
              <a:spcBef>
                <a:spcPct val="50000"/>
              </a:spcBef>
              <a:buClr>
                <a:schemeClr val="tx1"/>
              </a:buCl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«Уже мне, видно, отсюда не выйти»</a:t>
            </a:r>
          </a:p>
          <a:p>
            <a:pPr>
              <a:lnSpc>
                <a:spcPct val="90000"/>
              </a:lnSpc>
              <a:buNone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928802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Жилин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постоянно думает о вольном житье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уговаривает Дину помочь ему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шел всю ночь в колодке, выбился из сил, но отдохнуть себе не позволил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стал дожидаться помощи, когда его заметили татары, сам побежал навстречу казакам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Почему так по-разному сложились судьбы героев?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4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Разница в характерах в сцене нападения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татар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«Джигит» Жилин и «смирный»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сцене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выкупа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Активная жизнь Жилина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пассивная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Костылина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плену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Физическая и духовная слабость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Костылина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и забота о товарище, стойкость Жилина во время первого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побега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Побег Жилина 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результат жизнестойкости и жизнелюбия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героя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Человек (по Л.Н. Толстому) сам отвечает за свою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судьбу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340768"/>
            <a:ext cx="2419152" cy="34511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3">
      <a:dk1>
        <a:srgbClr val="4E4E74"/>
      </a:dk1>
      <a:lt1>
        <a:srgbClr val="FFFFFF"/>
      </a:lt1>
      <a:dk2>
        <a:srgbClr val="666699"/>
      </a:dk2>
      <a:lt2>
        <a:srgbClr val="FFFFCC"/>
      </a:lt2>
      <a:accent1>
        <a:srgbClr val="5E5884"/>
      </a:accent1>
      <a:accent2>
        <a:srgbClr val="8AB29D"/>
      </a:accent2>
      <a:accent3>
        <a:srgbClr val="B8B8CA"/>
      </a:accent3>
      <a:accent4>
        <a:srgbClr val="DADADA"/>
      </a:accent4>
      <a:accent5>
        <a:srgbClr val="B6B4C2"/>
      </a:accent5>
      <a:accent6>
        <a:srgbClr val="7DA18E"/>
      </a:accent6>
      <a:hlink>
        <a:srgbClr val="FFFF99"/>
      </a:hlink>
      <a:folHlink>
        <a:srgbClr val="FF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399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Текстура</vt:lpstr>
      <vt:lpstr>Презентация  к уроку литературы в 5классе .  «Жилин и Костылин: разные судьбы»  (по рассказу Л.Н. Толстого «Кавказский пленник»).  Тип урока: обобщение и закрепление материала.</vt:lpstr>
      <vt:lpstr>Жилин и Костылин: разные судьбы.</vt:lpstr>
      <vt:lpstr>Знакомство Жилина с Костылиным</vt:lpstr>
      <vt:lpstr>Как вели себя Жилин и Костылин во время нападения татар?</vt:lpstr>
      <vt:lpstr>Сцена выкупа.  Как ведут себя Жилин и Костылин?</vt:lpstr>
      <vt:lpstr>Используя данные иллюстрации, расскажите, как жили в плену Жилин и Костылин</vt:lpstr>
      <vt:lpstr>Первый побег. </vt:lpstr>
      <vt:lpstr>  Второй побег - результат жизнестойкости и жизнелюбия Жилина. </vt:lpstr>
      <vt:lpstr>Почему так по-разному сложились судьбы героев?</vt:lpstr>
      <vt:lpstr>Синквейн</vt:lpstr>
      <vt:lpstr>РЕФЛЕКСИЯ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Жилин и Костылин: разные судьбы.</dc:title>
  <dc:creator>Юзер</dc:creator>
  <cp:lastModifiedBy>Roman</cp:lastModifiedBy>
  <cp:revision>40</cp:revision>
  <dcterms:created xsi:type="dcterms:W3CDTF">2008-03-23T13:48:52Z</dcterms:created>
  <dcterms:modified xsi:type="dcterms:W3CDTF">2013-03-16T23:17:09Z</dcterms:modified>
</cp:coreProperties>
</file>