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7"/>
  </p:notesMasterIdLst>
  <p:sldIdLst>
    <p:sldId id="256" r:id="rId2"/>
    <p:sldId id="283" r:id="rId3"/>
    <p:sldId id="284" r:id="rId4"/>
    <p:sldId id="257" r:id="rId5"/>
    <p:sldId id="285" r:id="rId6"/>
    <p:sldId id="286" r:id="rId7"/>
    <p:sldId id="287" r:id="rId8"/>
    <p:sldId id="309" r:id="rId9"/>
    <p:sldId id="290" r:id="rId10"/>
    <p:sldId id="292" r:id="rId11"/>
    <p:sldId id="295" r:id="rId12"/>
    <p:sldId id="293" r:id="rId13"/>
    <p:sldId id="294" r:id="rId14"/>
    <p:sldId id="299" r:id="rId15"/>
    <p:sldId id="298" r:id="rId16"/>
    <p:sldId id="300" r:id="rId17"/>
    <p:sldId id="303" r:id="rId18"/>
    <p:sldId id="301" r:id="rId19"/>
    <p:sldId id="305" r:id="rId20"/>
    <p:sldId id="304" r:id="rId21"/>
    <p:sldId id="306" r:id="rId22"/>
    <p:sldId id="307" r:id="rId23"/>
    <p:sldId id="279" r:id="rId24"/>
    <p:sldId id="281" r:id="rId25"/>
    <p:sldId id="308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9AB16-DFC5-4071-A47E-A86821F55E49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2CC5F-1648-493C-8BA8-6351BEFAED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89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2CC5F-1648-493C-8BA8-6351BEFAED4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C69AAB-5B18-4383-959A-38D685C0754F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9AAB-5B18-4383-959A-38D685C0754F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ll dir="r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9AAB-5B18-4383-959A-38D685C0754F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ll dir="r"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9AAB-5B18-4383-959A-38D685C0754F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9AAB-5B18-4383-959A-38D685C0754F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9AAB-5B18-4383-959A-38D685C0754F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ll dir="r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9AAB-5B18-4383-959A-38D685C0754F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ll dir="r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9AAB-5B18-4383-959A-38D685C0754F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ll dir="r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9AAB-5B18-4383-959A-38D685C0754F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9AAB-5B18-4383-959A-38D685C0754F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9AAB-5B18-4383-959A-38D685C0754F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FC69AAB-5B18-4383-959A-38D685C0754F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pull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8001000" cy="2895600"/>
          </a:xfrm>
        </p:spPr>
        <p:txBody>
          <a:bodyPr/>
          <a:lstStyle/>
          <a:p>
            <a:r>
              <a:rPr lang="ru-RU" sz="4800" dirty="0" smtClean="0"/>
              <a:t>Урок литературы по исторической повести </a:t>
            </a:r>
            <a:r>
              <a:rPr lang="ru-RU" sz="4800" dirty="0" err="1" smtClean="0"/>
              <a:t>Н.В.Гоголя</a:t>
            </a:r>
            <a:r>
              <a:rPr lang="ru-RU" sz="4800" dirty="0" smtClean="0"/>
              <a:t> </a:t>
            </a:r>
            <a:br>
              <a:rPr lang="ru-RU" sz="4800" dirty="0" smtClean="0"/>
            </a:br>
            <a:r>
              <a:rPr lang="ru-RU" sz="4800" dirty="0" smtClean="0"/>
              <a:t>«Тарас Бульба»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8722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Урок развития речи</a:t>
            </a:r>
            <a:endParaRPr lang="ru-RU" sz="32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Рисунок 3" descr="«Тарас Бульба». Глава 2. Первая встреча Андрия с полькой. Художник П. Соколов. 186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762000"/>
            <a:ext cx="3733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«Тарас Бульба». Глава 1. «Сыны мои, сыны мои милые! что будет с вами? что ждет вас?» Художник А. Герасимов. 195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33400"/>
            <a:ext cx="37242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876800" y="6248400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Тарас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Бульба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. Глава 2. Первая встреча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Андрия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с полькой. Художник П. Соколов. 1869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838200" y="6172200"/>
            <a:ext cx="27432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Тарас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Бульба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. Глава 1.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Сыны мои, сыны мои милые! что будет с вами? что ждет вас?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 Художник А. Герасимов. 1952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Рисунок 2" descr="«Тарас Бульба». Глава 1. «Прощайте и детство, и игры, и все, и все!» Художник А. Герасимов. 195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30861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4191000"/>
            <a:ext cx="2286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Тарас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Бульба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. Глава 1.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Прощайте и детство, и игры, и все, и все!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 Художник А. Герасимов. 1952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«Тарас Бульба». Глава 2. «Эх, как важно развернулся! фу ты, какая пышная фигура!» Художник А. Герасимов. 195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28600"/>
            <a:ext cx="50260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«Тарас Бульба». Глава 2. «При въезде их оглушили пятьдесят кузнецких молотов, ударявших в двадцати пяти кузницах...» Художник А. Герасимов. 195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581401"/>
            <a:ext cx="4568825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705600" y="3505200"/>
            <a:ext cx="2438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900" dirty="0" smtClean="0">
                <a:solidFill>
                  <a:srgbClr val="00000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Тарас </a:t>
            </a:r>
            <a:r>
              <a:rPr lang="ru-RU" sz="900" dirty="0" err="1" smtClean="0">
                <a:solidFill>
                  <a:srgbClr val="00000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Бульба</a:t>
            </a:r>
            <a:r>
              <a:rPr lang="ru-RU" sz="900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900" dirty="0" smtClean="0">
                <a:solidFill>
                  <a:srgbClr val="00000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. Глава 2. </a:t>
            </a:r>
            <a:r>
              <a:rPr lang="ru-RU" sz="900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900" dirty="0" smtClean="0">
                <a:solidFill>
                  <a:srgbClr val="00000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Эх, как важно развернулся! фу ты, какая пышная фигура!</a:t>
            </a:r>
            <a:r>
              <a:rPr lang="ru-RU" sz="900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900" dirty="0" smtClean="0">
                <a:solidFill>
                  <a:srgbClr val="00000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 Художник А. Герасимов. 1952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0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900" dirty="0" smtClean="0">
                <a:solidFill>
                  <a:srgbClr val="00000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Тарас </a:t>
            </a:r>
            <a:r>
              <a:rPr lang="ru-RU" sz="900" dirty="0" err="1" smtClean="0">
                <a:solidFill>
                  <a:srgbClr val="00000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Бульба</a:t>
            </a:r>
            <a:r>
              <a:rPr lang="ru-RU" sz="900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900" dirty="0" smtClean="0">
                <a:solidFill>
                  <a:srgbClr val="00000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. Глава 2. </a:t>
            </a:r>
            <a:r>
              <a:rPr lang="ru-RU" sz="900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900" dirty="0" smtClean="0">
                <a:solidFill>
                  <a:srgbClr val="00000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При въезде их оглушили пятьдесят кузнецких молотов, ударявших в двадцати пяти кузницах...</a:t>
            </a:r>
            <a:r>
              <a:rPr lang="ru-RU" sz="900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900" dirty="0" smtClean="0">
                <a:solidFill>
                  <a:srgbClr val="00000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 Художник А. Герасимов. 1952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мысли о матери </a:t>
            </a:r>
          </a:p>
          <a:p>
            <a:r>
              <a:rPr lang="ru-RU" dirty="0" smtClean="0"/>
              <a:t>законы жизни Запорожской Сечи принимает спокойно</a:t>
            </a:r>
          </a:p>
          <a:p>
            <a:r>
              <a:rPr lang="ru-RU" dirty="0" smtClean="0"/>
              <a:t> в бою хладнокровный уверенный</a:t>
            </a:r>
          </a:p>
          <a:p>
            <a:r>
              <a:rPr lang="ru-RU" dirty="0" smtClean="0"/>
              <a:t>способен вести за собой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мысли о панночке</a:t>
            </a:r>
          </a:p>
          <a:p>
            <a:r>
              <a:rPr lang="ru-RU" dirty="0" smtClean="0"/>
              <a:t>приходит в ужас от жизненного уклада запорожцев</a:t>
            </a:r>
          </a:p>
          <a:p>
            <a:r>
              <a:rPr lang="ru-RU" dirty="0" smtClean="0"/>
              <a:t> наслаждается опасность</a:t>
            </a:r>
          </a:p>
          <a:p>
            <a:r>
              <a:rPr lang="ru-RU" dirty="0" smtClean="0"/>
              <a:t>готов к безрассудному риску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Мир чувств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38200" y="4648200"/>
            <a:ext cx="3442446" cy="1496568"/>
          </a:xfrm>
        </p:spPr>
        <p:txBody>
          <a:bodyPr/>
          <a:lstStyle/>
          <a:p>
            <a:r>
              <a:rPr lang="ru-RU" sz="3600" dirty="0" smtClean="0"/>
              <a:t>Остап-патриот.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762000" y="2438400"/>
            <a:ext cx="3803904" cy="1091363"/>
          </a:xfrm>
        </p:spPr>
        <p:txBody>
          <a:bodyPr/>
          <a:lstStyle/>
          <a:p>
            <a:r>
              <a:rPr lang="ru-RU" dirty="0" smtClean="0"/>
              <a:t>Любовь к Родине, матери, товарищам.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876800" y="4267200"/>
            <a:ext cx="3447288" cy="1905000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Андрий</a:t>
            </a:r>
            <a:r>
              <a:rPr lang="ru-RU" sz="3600" dirty="0" smtClean="0"/>
              <a:t>- ?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53000" y="2438400"/>
            <a:ext cx="3799728" cy="1011936"/>
          </a:xfrm>
        </p:spPr>
        <p:txBody>
          <a:bodyPr/>
          <a:lstStyle/>
          <a:p>
            <a:r>
              <a:rPr lang="ru-RU" dirty="0" smtClean="0"/>
              <a:t>Любовь к прекрасной панночке.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build="p"/>
      <p:bldP spid="8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000" y="2209800"/>
            <a:ext cx="7756263" cy="3429000"/>
          </a:xfrm>
        </p:spPr>
        <p:txBody>
          <a:bodyPr/>
          <a:lstStyle/>
          <a:p>
            <a:r>
              <a:rPr lang="ru-RU" dirty="0" smtClean="0"/>
              <a:t>Любовь к девушке другой </a:t>
            </a:r>
            <a:r>
              <a:rPr lang="ru-RU" dirty="0" err="1" smtClean="0"/>
              <a:t>национальности-преступление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667000"/>
            <a:ext cx="7756263" cy="2935044"/>
          </a:xfrm>
        </p:spPr>
        <p:txBody>
          <a:bodyPr/>
          <a:lstStyle/>
          <a:p>
            <a:r>
              <a:rPr lang="ru-RU" dirty="0" smtClean="0"/>
              <a:t>В какой момент происходит нравственное падение </a:t>
            </a:r>
            <a:r>
              <a:rPr lang="ru-RU" dirty="0" err="1" smtClean="0"/>
              <a:t>Андрия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5800" y="2057400"/>
            <a:ext cx="7745505" cy="4304853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    - А что мне отец, товарищи и отчизна! &lt;…&gt;- Так если ж так, так вот что: нет у меня никого! Никого, никого! &lt;...&gt; Кто сказал, что моя отчизна </a:t>
            </a:r>
            <a:r>
              <a:rPr lang="ru-RU" sz="2800" dirty="0" err="1" smtClean="0"/>
              <a:t>Украйна</a:t>
            </a:r>
            <a:r>
              <a:rPr lang="ru-RU" sz="2800" dirty="0" smtClean="0"/>
              <a:t>? Кто дал мне ее в отчизны? Отчизна есть то, чего ищет душа наша, что милее для нее всего. Отчизна моя - ты! Вот моя отчизна! И понесу я отчизну сию в сердце моем, понесу ее, пока станет моего веку, и посмотрю, пусть кто-нибудь из </a:t>
            </a:r>
            <a:r>
              <a:rPr lang="ru-RU" sz="2800" dirty="0" err="1" smtClean="0"/>
              <a:t>козаков</a:t>
            </a:r>
            <a:r>
              <a:rPr lang="ru-RU" sz="2800" dirty="0" smtClean="0"/>
              <a:t> вырвет ее оттуда! И все, что ни есть, продам, отдам, погублю за такую отчизну!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Рисунок 2" descr="«Тарас Бульба». Глава 6. «И погиб козак! Пропал для всего козацкого рыцарства!» Художник А. Герасимов. 195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09600"/>
            <a:ext cx="4095235" cy="585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8120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dirty="0" smtClean="0">
                <a:latin typeface="Helvetica" pitchFamily="34" charset="0"/>
                <a:cs typeface="Helvetica" pitchFamily="34" charset="0"/>
              </a:rPr>
              <a:t>«Тарас </a:t>
            </a:r>
            <a:r>
              <a:rPr lang="ru-RU" sz="900" dirty="0" err="1" smtClean="0">
                <a:latin typeface="Helvetica" pitchFamily="34" charset="0"/>
                <a:cs typeface="Helvetica" pitchFamily="34" charset="0"/>
              </a:rPr>
              <a:t>Бульба</a:t>
            </a:r>
            <a:r>
              <a:rPr lang="ru-RU" sz="900" dirty="0" smtClean="0">
                <a:latin typeface="Helvetica" pitchFamily="34" charset="0"/>
                <a:cs typeface="Helvetica" pitchFamily="34" charset="0"/>
              </a:rPr>
              <a:t>». Глава 6. «И погиб </a:t>
            </a:r>
            <a:r>
              <a:rPr lang="ru-RU" sz="900" dirty="0" err="1" smtClean="0">
                <a:latin typeface="Helvetica" pitchFamily="34" charset="0"/>
                <a:cs typeface="Helvetica" pitchFamily="34" charset="0"/>
              </a:rPr>
              <a:t>козак</a:t>
            </a:r>
            <a:r>
              <a:rPr lang="ru-RU" sz="900" dirty="0" smtClean="0">
                <a:latin typeface="Helvetica" pitchFamily="34" charset="0"/>
                <a:cs typeface="Helvetica" pitchFamily="34" charset="0"/>
              </a:rPr>
              <a:t>! Пропал для всего </a:t>
            </a:r>
            <a:r>
              <a:rPr lang="ru-RU" sz="900" dirty="0" err="1" smtClean="0">
                <a:latin typeface="Helvetica" pitchFamily="34" charset="0"/>
                <a:cs typeface="Helvetica" pitchFamily="34" charset="0"/>
              </a:rPr>
              <a:t>козацкого</a:t>
            </a:r>
            <a:r>
              <a:rPr lang="ru-RU" sz="900" dirty="0" smtClean="0">
                <a:latin typeface="Helvetica" pitchFamily="34" charset="0"/>
                <a:cs typeface="Helvetica" pitchFamily="34" charset="0"/>
              </a:rPr>
              <a:t> рыцарства!» Художник А. Герасимов. 1952</a:t>
            </a:r>
            <a:endParaRPr lang="ru-RU" sz="900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Последние минуты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639264" y="5867400"/>
            <a:ext cx="2504736" cy="391758"/>
          </a:xfrm>
        </p:spPr>
        <p:txBody>
          <a:bodyPr/>
          <a:lstStyle/>
          <a:p>
            <a:r>
              <a:rPr lang="ru-RU" sz="9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«Тарас </a:t>
            </a:r>
            <a:r>
              <a:rPr lang="ru-RU" sz="9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Бульба</a:t>
            </a:r>
            <a:r>
              <a:rPr lang="ru-RU" sz="9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». Глава 9. Смерть </a:t>
            </a:r>
            <a:r>
              <a:rPr lang="ru-RU" sz="9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Андрия</a:t>
            </a:r>
            <a:r>
              <a:rPr lang="ru-RU" sz="9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. Художник Е. </a:t>
            </a:r>
            <a:r>
              <a:rPr lang="ru-RU" sz="9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Кибрик</a:t>
            </a:r>
            <a:r>
              <a:rPr lang="ru-RU" sz="9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. 1945</a:t>
            </a:r>
            <a:endParaRPr lang="ru-RU" sz="900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" name="Рисунок 2" descr="«Тарас Бульба». Глава 9. «Я тебя породил, я тебя и убью!» Художник А. Герасимов. 195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95600"/>
            <a:ext cx="4722813" cy="37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«Тарас Бульба». Глава 9. Смерть Андрия. Художник Е. Кибрик. 194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52400"/>
            <a:ext cx="3848100" cy="57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«Тарас Бульба». Глава 6. «Вырвет старый Тарас седой клок волос из своей чуприны и проклянет день и час, в который породил на позор себе такого сына». Художник А. Герасимов. 195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Helvetica" pitchFamily="34" charset="0"/>
                <a:cs typeface="Helvetica" pitchFamily="34" charset="0"/>
              </a:rPr>
              <a:t>«Тарас </a:t>
            </a:r>
            <a:r>
              <a:rPr lang="ru-RU" sz="800" dirty="0" err="1" smtClean="0">
                <a:latin typeface="Helvetica" pitchFamily="34" charset="0"/>
                <a:cs typeface="Helvetica" pitchFamily="34" charset="0"/>
              </a:rPr>
              <a:t>Бульба</a:t>
            </a:r>
            <a:r>
              <a:rPr lang="ru-RU" sz="800" dirty="0" smtClean="0">
                <a:latin typeface="Helvetica" pitchFamily="34" charset="0"/>
                <a:cs typeface="Helvetica" pitchFamily="34" charset="0"/>
              </a:rPr>
              <a:t>». Глава 6. «Вырвет старый Тарас седой клок волос из своей чуприны и проклянет день и час, в который породил на позор себе такого сына». Художник А. Герасимов. 1952</a:t>
            </a:r>
            <a:endParaRPr lang="ru-RU" sz="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29200" y="6488668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Helvetica" pitchFamily="34" charset="0"/>
                <a:cs typeface="Helvetica" pitchFamily="34" charset="0"/>
              </a:rPr>
              <a:t>«Тарас </a:t>
            </a:r>
            <a:r>
              <a:rPr lang="ru-RU" sz="900" dirty="0" err="1" smtClean="0">
                <a:latin typeface="Helvetica" pitchFamily="34" charset="0"/>
                <a:cs typeface="Helvetica" pitchFamily="34" charset="0"/>
              </a:rPr>
              <a:t>Бульба</a:t>
            </a:r>
            <a:r>
              <a:rPr lang="ru-RU" sz="900" dirty="0" smtClean="0">
                <a:latin typeface="Helvetica" pitchFamily="34" charset="0"/>
                <a:cs typeface="Helvetica" pitchFamily="34" charset="0"/>
              </a:rPr>
              <a:t>». Глава 9. «Я тебя породил, я тебя и убью!» Художник А. Герасимов. 1952</a:t>
            </a:r>
            <a:endParaRPr lang="ru-RU" sz="900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83341" y="609600"/>
            <a:ext cx="6777318" cy="2510119"/>
          </a:xfrm>
        </p:spPr>
        <p:txBody>
          <a:bodyPr/>
          <a:lstStyle/>
          <a:p>
            <a:r>
              <a:rPr lang="ru-RU" sz="8800" dirty="0" smtClean="0"/>
              <a:t>Две жизни-</a:t>
            </a:r>
            <a:br>
              <a:rPr lang="ru-RU" sz="8800" dirty="0" smtClean="0"/>
            </a:br>
            <a:r>
              <a:rPr lang="ru-RU" sz="8800" dirty="0" smtClean="0"/>
              <a:t>две судьбы</a:t>
            </a:r>
            <a:endParaRPr lang="ru-RU" sz="8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2251938"/>
          </a:xfrm>
        </p:spPr>
        <p:txBody>
          <a:bodyPr>
            <a:noAutofit/>
          </a:bodyPr>
          <a:lstStyle/>
          <a:p>
            <a:r>
              <a:rPr lang="ru-RU" sz="4000" dirty="0"/>
              <a:t>Сопоставительная характеристика </a:t>
            </a:r>
            <a:endParaRPr lang="ru-RU" sz="4000" dirty="0" smtClean="0"/>
          </a:p>
          <a:p>
            <a:r>
              <a:rPr lang="ru-RU" sz="4000" dirty="0" smtClean="0"/>
              <a:t>Остапа </a:t>
            </a:r>
            <a:r>
              <a:rPr lang="ru-RU" sz="4000" dirty="0"/>
              <a:t>и </a:t>
            </a:r>
            <a:r>
              <a:rPr lang="ru-RU" sz="4000" dirty="0" err="1"/>
              <a:t>Андрия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62341066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Рисунок 2" descr="«Тарас Бульба». Глава 11. Остап перед казнью. Художник Е. Кибрик. 194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195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«Тарас Бульба». Глава 11. Казнь Остапа. Художник М. Деригус. 195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2075" y="0"/>
            <a:ext cx="397192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«Тарас Бульба». Глава 11. «Батько! где ты? Слышишь ли ты?» Художник А. Герасимов. 195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429000"/>
            <a:ext cx="5029200" cy="325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086600" y="4648200"/>
            <a:ext cx="205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Helvetica" pitchFamily="34" charset="0"/>
                <a:cs typeface="Helvetica" pitchFamily="34" charset="0"/>
              </a:rPr>
              <a:t>«Тарас </a:t>
            </a:r>
            <a:r>
              <a:rPr lang="ru-RU" sz="800" dirty="0" err="1" smtClean="0">
                <a:latin typeface="Helvetica" pitchFamily="34" charset="0"/>
                <a:cs typeface="Helvetica" pitchFamily="34" charset="0"/>
              </a:rPr>
              <a:t>Бульба</a:t>
            </a:r>
            <a:r>
              <a:rPr lang="ru-RU" sz="800" dirty="0" smtClean="0">
                <a:latin typeface="Helvetica" pitchFamily="34" charset="0"/>
                <a:cs typeface="Helvetica" pitchFamily="34" charset="0"/>
              </a:rPr>
              <a:t>». Глава 11. Казнь Остапа. Художник М. </a:t>
            </a:r>
            <a:r>
              <a:rPr lang="ru-RU" sz="800" dirty="0" err="1" smtClean="0">
                <a:latin typeface="Helvetica" pitchFamily="34" charset="0"/>
                <a:cs typeface="Helvetica" pitchFamily="34" charset="0"/>
              </a:rPr>
              <a:t>Деригус</a:t>
            </a:r>
            <a:r>
              <a:rPr lang="ru-RU" sz="800" dirty="0" smtClean="0">
                <a:latin typeface="Helvetica" pitchFamily="34" charset="0"/>
                <a:cs typeface="Helvetica" pitchFamily="34" charset="0"/>
              </a:rPr>
              <a:t>. 1952</a:t>
            </a:r>
            <a:endParaRPr lang="ru-RU" sz="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57600" y="3810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Helvetica" pitchFamily="34" charset="0"/>
                <a:cs typeface="Helvetica" pitchFamily="34" charset="0"/>
              </a:rPr>
              <a:t>«Тарас </a:t>
            </a:r>
            <a:r>
              <a:rPr lang="ru-RU" sz="800" dirty="0" err="1" smtClean="0">
                <a:latin typeface="Helvetica" pitchFamily="34" charset="0"/>
                <a:cs typeface="Helvetica" pitchFamily="34" charset="0"/>
              </a:rPr>
              <a:t>Бульба</a:t>
            </a:r>
            <a:r>
              <a:rPr lang="ru-RU" sz="800" dirty="0" smtClean="0">
                <a:latin typeface="Helvetica" pitchFamily="34" charset="0"/>
                <a:cs typeface="Helvetica" pitchFamily="34" charset="0"/>
              </a:rPr>
              <a:t>». Глава 11. Остап перед казнью. Художник Е. </a:t>
            </a:r>
            <a:r>
              <a:rPr lang="ru-RU" sz="800" dirty="0" err="1" smtClean="0">
                <a:latin typeface="Helvetica" pitchFamily="34" charset="0"/>
                <a:cs typeface="Helvetica" pitchFamily="34" charset="0"/>
              </a:rPr>
              <a:t>Кибрик</a:t>
            </a:r>
            <a:r>
              <a:rPr lang="ru-RU" sz="800" dirty="0" smtClean="0">
                <a:latin typeface="Helvetica" pitchFamily="34" charset="0"/>
                <a:cs typeface="Helvetica" pitchFamily="34" charset="0"/>
              </a:rPr>
              <a:t>. 1945</a:t>
            </a:r>
            <a:endParaRPr lang="ru-RU" sz="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248400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Helvetica" pitchFamily="34" charset="0"/>
                <a:cs typeface="Helvetica" pitchFamily="34" charset="0"/>
              </a:rPr>
              <a:t>«Тарас </a:t>
            </a:r>
            <a:r>
              <a:rPr lang="ru-RU" sz="800" dirty="0" err="1" smtClean="0">
                <a:latin typeface="Helvetica" pitchFamily="34" charset="0"/>
                <a:cs typeface="Helvetica" pitchFamily="34" charset="0"/>
              </a:rPr>
              <a:t>Бульба</a:t>
            </a:r>
            <a:r>
              <a:rPr lang="ru-RU" sz="800" dirty="0" smtClean="0">
                <a:latin typeface="Helvetica" pitchFamily="34" charset="0"/>
                <a:cs typeface="Helvetica" pitchFamily="34" charset="0"/>
              </a:rPr>
              <a:t>». Глава 11. «</a:t>
            </a:r>
            <a:r>
              <a:rPr lang="ru-RU" sz="800" dirty="0" err="1" smtClean="0">
                <a:latin typeface="Helvetica" pitchFamily="34" charset="0"/>
                <a:cs typeface="Helvetica" pitchFamily="34" charset="0"/>
              </a:rPr>
              <a:t>Батько</a:t>
            </a:r>
            <a:r>
              <a:rPr lang="ru-RU" sz="800" dirty="0" smtClean="0">
                <a:latin typeface="Helvetica" pitchFamily="34" charset="0"/>
                <a:cs typeface="Helvetica" pitchFamily="34" charset="0"/>
              </a:rPr>
              <a:t>! где ты? Слышишь ли ты?» Художник А. Герасимов. 1952</a:t>
            </a:r>
            <a:endParaRPr lang="ru-RU" sz="800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1" y="457199"/>
          <a:ext cx="8305800" cy="5614036"/>
        </p:xfrm>
        <a:graphic>
          <a:graphicData uri="http://schemas.openxmlformats.org/drawingml/2006/table">
            <a:tbl>
              <a:tblPr/>
              <a:tblGrid>
                <a:gridCol w="4122402"/>
                <a:gridCol w="4183398"/>
              </a:tblGrid>
              <a:tr h="112871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Открытый, упрямый, настойчивый, честный, верный.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Замкнутый, способный, изобретательный, хитрый, любит рисковать.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Готов вступить в драку с отцом.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Сдерживается на насмешки отца.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81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Мысли о матери, законы жизни Запорожской Сечи принимает спокойно, в бою хладнокровный, уверенный, способен вести за собой.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Мысли о панночке, приходит в ужас от жизненного уклада запорожцев, наслаждается опасностью, готов к безрассудному риску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Любовь к Родине, матери, товарищам.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  <a:ea typeface="Calibri"/>
                          <a:cs typeface="Times New Roman"/>
                        </a:rPr>
                        <a:t>Видит красоту природы, ценит женскую красоту.</a:t>
                      </a: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Любовь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к прекрасной  панночке.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Выносит все муки пыток, героическая смерть.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Убит отцом. Бесславная смерть предателя.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«Два дюжие молодца…»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Остап верен казачеству, товариществу, Родине</a:t>
            </a:r>
            <a:r>
              <a:rPr lang="ru-RU" smtClean="0"/>
              <a:t>, он- </a:t>
            </a:r>
            <a:r>
              <a:rPr lang="ru-RU" dirty="0" smtClean="0"/>
              <a:t>достойный сын своего отца, своего народа.</a:t>
            </a:r>
          </a:p>
          <a:p>
            <a:endParaRPr lang="ru-RU" dirty="0" smtClean="0"/>
          </a:p>
          <a:p>
            <a:r>
              <a:rPr lang="ru-RU" dirty="0" smtClean="0"/>
              <a:t>Остап-герой.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err="1" smtClean="0"/>
              <a:t>Андрий</a:t>
            </a:r>
            <a:r>
              <a:rPr lang="ru-RU" dirty="0" smtClean="0"/>
              <a:t> верен своим чувствам, личное для него выше общественного.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этом его предательство.</a:t>
            </a:r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Рисунок 2" descr="Возвращение блудного сына. Гравюра Г. Дор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0"/>
            <a:ext cx="2819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«Станционный смотритель». Дуня на могиле отца. Художник А. Ванециан. 194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838200"/>
            <a:ext cx="3248025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«Тарас Бульба». Глава 9. Смерть Андрия. Художник Е. Кибрик. 194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1700" y="76200"/>
            <a:ext cx="31623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</a:t>
            </a:r>
            <a:r>
              <a:rPr lang="en-US" dirty="0" smtClean="0"/>
              <a:t>/</a:t>
            </a:r>
            <a:r>
              <a:rPr lang="ru-RU" dirty="0" err="1" smtClean="0"/>
              <a:t>з</a:t>
            </a:r>
            <a:r>
              <a:rPr lang="ru-RU" dirty="0" smtClean="0"/>
              <a:t>. Написать сочинение «Две жизни- две судьбы»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1204856"/>
            <a:ext cx="7754713" cy="3138543"/>
          </a:xfrm>
        </p:spPr>
        <p:txBody>
          <a:bodyPr/>
          <a:lstStyle/>
          <a:p>
            <a:r>
              <a:rPr lang="ru-RU" sz="3600" dirty="0" smtClean="0"/>
              <a:t>При составлении презентации использовались иллюстративные материалы сайта: Урок в формате </a:t>
            </a:r>
            <a:r>
              <a:rPr lang="ru-RU" sz="3600" dirty="0" smtClean="0"/>
              <a:t>а4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sz="3600" dirty="0" smtClean="0"/>
              <a:t>http://www.a4format.ru/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2286000"/>
            <a:ext cx="7756263" cy="3163644"/>
          </a:xfrm>
        </p:spPr>
        <p:txBody>
          <a:bodyPr/>
          <a:lstStyle/>
          <a:p>
            <a:r>
              <a:rPr lang="ru-RU" sz="4800" dirty="0" smtClean="0"/>
              <a:t>Сопоставлять- сравнивать, </a:t>
            </a:r>
            <a:br>
              <a:rPr lang="ru-RU" sz="4800" dirty="0" smtClean="0"/>
            </a:br>
            <a:r>
              <a:rPr lang="ru-RU" sz="4800" dirty="0" smtClean="0"/>
              <a:t>находить сходства и отличия.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186154448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483448D-3A78-4528-A469-B745A65DA48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Годы учёбы</a:t>
            </a:r>
            <a:endParaRPr lang="ru-RU" dirty="0"/>
          </a:p>
        </p:txBody>
      </p:sp>
      <p:pic>
        <p:nvPicPr>
          <p:cNvPr id="4" name="Содержимое 3" descr="Андрий. Художник Е. Кибрик. 1945"/>
          <p:cNvPicPr>
            <a:picLocks noGrp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24400" y="2209800"/>
            <a:ext cx="3803650" cy="296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5334001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Остап. Художник Е. </a:t>
            </a:r>
            <a:r>
              <a:rPr lang="ru-RU" dirty="0" err="1" smtClean="0"/>
              <a:t>Кибрик</a:t>
            </a:r>
            <a:r>
              <a:rPr lang="ru-RU" dirty="0" smtClean="0"/>
              <a:t>. 1945</a:t>
            </a:r>
          </a:p>
        </p:txBody>
      </p:sp>
      <p:pic>
        <p:nvPicPr>
          <p:cNvPr id="9" name="Рисунок 8" descr="Остап. Художник Е. Кибрик. 194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09800"/>
            <a:ext cx="381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648200" y="5334000"/>
            <a:ext cx="3753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Андрий</a:t>
            </a:r>
            <a:r>
              <a:rPr lang="ru-RU" dirty="0" smtClean="0"/>
              <a:t>. Художник Е. </a:t>
            </a:r>
            <a:r>
              <a:rPr lang="ru-RU" dirty="0" err="1" smtClean="0"/>
              <a:t>Кибрик</a:t>
            </a:r>
            <a:r>
              <a:rPr lang="ru-RU" dirty="0" smtClean="0"/>
              <a:t>. 1945</a:t>
            </a:r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открытый </a:t>
            </a:r>
          </a:p>
          <a:p>
            <a:r>
              <a:rPr lang="ru-RU" dirty="0" smtClean="0"/>
              <a:t>упрямый</a:t>
            </a:r>
          </a:p>
          <a:p>
            <a:r>
              <a:rPr lang="ru-RU" dirty="0" smtClean="0"/>
              <a:t>настойчивый</a:t>
            </a:r>
          </a:p>
          <a:p>
            <a:r>
              <a:rPr lang="ru-RU" dirty="0" smtClean="0"/>
              <a:t>честный</a:t>
            </a:r>
          </a:p>
          <a:p>
            <a:r>
              <a:rPr lang="ru-RU" dirty="0" smtClean="0"/>
              <a:t>верный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замкнутый</a:t>
            </a:r>
          </a:p>
          <a:p>
            <a:r>
              <a:rPr lang="ru-RU" dirty="0" smtClean="0"/>
              <a:t>способный </a:t>
            </a:r>
          </a:p>
          <a:p>
            <a:r>
              <a:rPr lang="ru-RU" dirty="0" smtClean="0"/>
              <a:t>изобретательный</a:t>
            </a:r>
          </a:p>
          <a:p>
            <a:r>
              <a:rPr lang="ru-RU" dirty="0" smtClean="0"/>
              <a:t>хитрый</a:t>
            </a:r>
          </a:p>
          <a:p>
            <a:r>
              <a:rPr lang="ru-RU" dirty="0" smtClean="0"/>
              <a:t>любит рисковать</a:t>
            </a:r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Возвращение домой</a:t>
            </a:r>
            <a:endParaRPr lang="ru-RU" dirty="0"/>
          </a:p>
        </p:txBody>
      </p:sp>
      <p:pic>
        <p:nvPicPr>
          <p:cNvPr id="5" name="Рисунок 4" descr="«Тарас Бульба». Глава 1. «А поворотись-ка, сын!» Художник А. Герасимов. 195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362200"/>
            <a:ext cx="5940425" cy="421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76400" y="65532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dirty="0" smtClean="0">
                <a:latin typeface="Helvetica" pitchFamily="34" charset="0"/>
                <a:cs typeface="Helvetica" pitchFamily="34" charset="0"/>
              </a:rPr>
              <a:t>«Тарас </a:t>
            </a:r>
            <a:r>
              <a:rPr lang="ru-RU" sz="900" dirty="0" err="1" smtClean="0">
                <a:latin typeface="Helvetica" pitchFamily="34" charset="0"/>
                <a:cs typeface="Helvetica" pitchFamily="34" charset="0"/>
              </a:rPr>
              <a:t>Бульба</a:t>
            </a:r>
            <a:r>
              <a:rPr lang="ru-RU" sz="900" dirty="0" smtClean="0">
                <a:latin typeface="Helvetica" pitchFamily="34" charset="0"/>
                <a:cs typeface="Helvetica" pitchFamily="34" charset="0"/>
              </a:rPr>
              <a:t>». Глава 1. «А поворотись-ка, сын!» Художник А. Герасимов. 1952</a:t>
            </a:r>
            <a:endParaRPr lang="ru-RU" sz="900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Рисунок 2" descr="«Тарас Бульба». Глава 1. «Ну, давай на кулаки! – говорил Тарас Бульба. засучив рукава, – посмотрю я, что за человек ты в кулаке!». Художник А. Герасимов. 195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810000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Helvetica" pitchFamily="34" charset="0"/>
                <a:cs typeface="Helvetica" pitchFamily="34" charset="0"/>
              </a:rPr>
              <a:t>«Тарас </a:t>
            </a:r>
            <a:r>
              <a:rPr lang="ru-RU" sz="800" dirty="0" err="1" smtClean="0">
                <a:latin typeface="Helvetica" pitchFamily="34" charset="0"/>
                <a:cs typeface="Helvetica" pitchFamily="34" charset="0"/>
              </a:rPr>
              <a:t>Бульба</a:t>
            </a:r>
            <a:r>
              <a:rPr lang="ru-RU" sz="800" dirty="0" smtClean="0">
                <a:latin typeface="Helvetica" pitchFamily="34" charset="0"/>
                <a:cs typeface="Helvetica" pitchFamily="34" charset="0"/>
              </a:rPr>
              <a:t>». Глава 1. «Ну, давай на кулаки! – говорил Тарас </a:t>
            </a:r>
            <a:r>
              <a:rPr lang="ru-RU" sz="800" dirty="0" err="1" smtClean="0">
                <a:latin typeface="Helvetica" pitchFamily="34" charset="0"/>
                <a:cs typeface="Helvetica" pitchFamily="34" charset="0"/>
              </a:rPr>
              <a:t>Бульба</a:t>
            </a:r>
            <a:r>
              <a:rPr lang="ru-RU" sz="800" dirty="0" smtClean="0">
                <a:latin typeface="Helvetica" pitchFamily="34" charset="0"/>
                <a:cs typeface="Helvetica" pitchFamily="34" charset="0"/>
              </a:rPr>
              <a:t>. засучив рукава, – посмотрю я, что за человек ты в кулаке!». Художник А. Герасимов. 1952</a:t>
            </a:r>
            <a:endParaRPr lang="ru-RU" sz="8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6" name="Рисунок 5" descr="«Тарас Бульба». Глава 1. «Ну, здорово, сынку, почеломкаемся!» Художник А. Герасимов. 195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1375" y="381000"/>
            <a:ext cx="44926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«Тарас Бульба». Глава 1. «Вишь, какой батько! – подумал про себя старший сын, Остап, – все, старый собака, знает, а еще и прикидывается!» Художник А. Герасимов. 195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811463"/>
            <a:ext cx="3732213" cy="304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934200" y="4038600"/>
            <a:ext cx="2209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rgbClr val="000000"/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«Тарас </a:t>
            </a:r>
            <a:r>
              <a:rPr lang="ru-RU" sz="900" dirty="0" err="1" smtClean="0">
                <a:solidFill>
                  <a:srgbClr val="000000"/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Бульба</a:t>
            </a:r>
            <a:r>
              <a:rPr lang="ru-RU" sz="900" dirty="0" smtClean="0">
                <a:solidFill>
                  <a:srgbClr val="000000"/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». Глава 1. «Ну, здорово, сынку, почеломкаемся!» Художник А. Герасимов. 1952</a:t>
            </a:r>
            <a:endParaRPr lang="ru-RU" sz="90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096000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Helvetica" pitchFamily="34" charset="0"/>
                <a:cs typeface="Helvetica" pitchFamily="34" charset="0"/>
              </a:rPr>
              <a:t>«Тарас </a:t>
            </a:r>
            <a:r>
              <a:rPr lang="ru-RU" sz="900" dirty="0" err="1" smtClean="0">
                <a:latin typeface="Helvetica" pitchFamily="34" charset="0"/>
                <a:cs typeface="Helvetica" pitchFamily="34" charset="0"/>
              </a:rPr>
              <a:t>Бульба</a:t>
            </a:r>
            <a:r>
              <a:rPr lang="ru-RU" sz="900" dirty="0" smtClean="0">
                <a:latin typeface="Helvetica" pitchFamily="34" charset="0"/>
                <a:cs typeface="Helvetica" pitchFamily="34" charset="0"/>
              </a:rPr>
              <a:t>». Глава 1. «Вишь, какой </a:t>
            </a:r>
            <a:r>
              <a:rPr lang="ru-RU" sz="900" dirty="0" err="1" smtClean="0">
                <a:latin typeface="Helvetica" pitchFamily="34" charset="0"/>
                <a:cs typeface="Helvetica" pitchFamily="34" charset="0"/>
              </a:rPr>
              <a:t>батько</a:t>
            </a:r>
            <a:r>
              <a:rPr lang="ru-RU" sz="900" dirty="0" smtClean="0">
                <a:latin typeface="Helvetica" pitchFamily="34" charset="0"/>
                <a:cs typeface="Helvetica" pitchFamily="34" charset="0"/>
              </a:rPr>
              <a:t>! – подумал про себя старший сын, Остап, – все, старый собака, знает, а еще и прикидывается!» Художник А. Герасимов. 1952</a:t>
            </a:r>
            <a:endParaRPr lang="ru-RU" sz="900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4800600" y="3352800"/>
            <a:ext cx="3803650" cy="2514600"/>
          </a:xfrm>
        </p:spPr>
        <p:txBody>
          <a:bodyPr/>
          <a:lstStyle/>
          <a:p>
            <a:r>
              <a:rPr lang="ru-RU" dirty="0" smtClean="0"/>
              <a:t>«А ты, </a:t>
            </a:r>
            <a:r>
              <a:rPr lang="ru-RU" dirty="0" err="1" smtClean="0"/>
              <a:t>бейбас</a:t>
            </a:r>
            <a:r>
              <a:rPr lang="ru-RU" dirty="0" smtClean="0"/>
              <a:t>, что стоишь и руки </a:t>
            </a:r>
            <a:r>
              <a:rPr lang="ru-RU" dirty="0" err="1" smtClean="0"/>
              <a:t>опустил?...что</a:t>
            </a:r>
            <a:r>
              <a:rPr lang="ru-RU" dirty="0" smtClean="0"/>
              <a:t> ж ты, собачий сын, не колотишь меня?»</a:t>
            </a:r>
          </a:p>
          <a:p>
            <a:r>
              <a:rPr lang="ru-RU" dirty="0" smtClean="0"/>
              <a:t>«Э, да ты </a:t>
            </a:r>
            <a:r>
              <a:rPr lang="ru-RU" dirty="0" err="1" smtClean="0"/>
              <a:t>мазунчик</a:t>
            </a:r>
            <a:r>
              <a:rPr lang="ru-RU" dirty="0" smtClean="0"/>
              <a:t>,…»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228600" y="3733800"/>
            <a:ext cx="3803650" cy="1514475"/>
          </a:xfrm>
        </p:spPr>
        <p:txBody>
          <a:bodyPr/>
          <a:lstStyle/>
          <a:p>
            <a:r>
              <a:rPr lang="ru-RU" dirty="0" smtClean="0"/>
              <a:t>«…Добрый будет </a:t>
            </a:r>
            <a:r>
              <a:rPr lang="ru-RU" dirty="0" err="1" smtClean="0"/>
              <a:t>козак</a:t>
            </a:r>
            <a:r>
              <a:rPr lang="ru-RU" dirty="0" smtClean="0"/>
              <a:t>!... Добре, сынку!»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990600" y="533400"/>
            <a:ext cx="6765925" cy="251460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«…приникла к изголовью дорогих сыновей своих…»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« вся превратилась в одно зрение и не могла наглядеться…»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«…просидела до самого рассвета и желала, чтобы ночь протянулась как можно дольше…»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Запорожская Сечь</a:t>
            </a:r>
            <a:endParaRPr lang="ru-RU" dirty="0"/>
          </a:p>
        </p:txBody>
      </p:sp>
      <p:pic>
        <p:nvPicPr>
          <p:cNvPr id="6" name="Рисунок 5" descr="«Тарас Бульба». Глава 2. «Черт вас возьми, степи, как вы хороши!» Художник А. Герасимов. 195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6096000" cy="431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209800" y="640080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Тарас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Бульба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. Глава 2.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Черт вас возьми, степи, как вы хороши!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 Художник А. Герасимов. 1952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359</TotalTime>
  <Words>804</Words>
  <Application>Microsoft Office PowerPoint</Application>
  <PresentationFormat>Экран (4:3)</PresentationFormat>
  <Paragraphs>110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Твердый переплет</vt:lpstr>
      <vt:lpstr>Урок литературы по исторической повести Н.В.Гоголя  «Тарас Бульба»</vt:lpstr>
      <vt:lpstr>Две жизни- две судьбы</vt:lpstr>
      <vt:lpstr>Сопоставлять- сравнивать,  находить сходства и отличия.</vt:lpstr>
      <vt:lpstr>Годы учёбы</vt:lpstr>
      <vt:lpstr>Кто?</vt:lpstr>
      <vt:lpstr>Возвращение домой</vt:lpstr>
      <vt:lpstr>Слайд 7</vt:lpstr>
      <vt:lpstr>«…приникла к изголовью дорогих сыновей своих…» « вся превратилась в одно зрение и не могла наглядеться…» «…просидела до самого рассвета и желала, чтобы ночь протянулась как можно дольше…»</vt:lpstr>
      <vt:lpstr>Запорожская Сечь</vt:lpstr>
      <vt:lpstr>Слайд 10</vt:lpstr>
      <vt:lpstr>Слайд 11</vt:lpstr>
      <vt:lpstr>Слайд 12</vt:lpstr>
      <vt:lpstr>Мир чувств</vt:lpstr>
      <vt:lpstr>Любовь к девушке другой национальности-преступление?</vt:lpstr>
      <vt:lpstr>В какой момент происходит нравственное падение Андрия?</vt:lpstr>
      <vt:lpstr>Слайд 16</vt:lpstr>
      <vt:lpstr>Слайд 17</vt:lpstr>
      <vt:lpstr>Последние минуты</vt:lpstr>
      <vt:lpstr>Слайд 19</vt:lpstr>
      <vt:lpstr>Слайд 20</vt:lpstr>
      <vt:lpstr>Слайд 21</vt:lpstr>
      <vt:lpstr>«Два дюжие молодца…»</vt:lpstr>
      <vt:lpstr>Слайд 23</vt:lpstr>
      <vt:lpstr>Д/з. Написать сочинение «Две жизни- две судьбы»</vt:lpstr>
      <vt:lpstr>При составлении презентации использовались иллюстративные материалы сайта: Урок в формате а4  http://www.a4format.ru/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Садиковы</dc:creator>
  <cp:lastModifiedBy>Садиковы</cp:lastModifiedBy>
  <cp:revision>35</cp:revision>
  <dcterms:created xsi:type="dcterms:W3CDTF">2012-11-26T17:14:09Z</dcterms:created>
  <dcterms:modified xsi:type="dcterms:W3CDTF">2013-01-14T18:13:21Z</dcterms:modified>
</cp:coreProperties>
</file>